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av" ContentType="audio/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1" r:id="rId1"/>
    <p:sldMasterId id="2147483684" r:id="rId2"/>
    <p:sldMasterId id="2147483707" r:id="rId3"/>
    <p:sldMasterId id="2147483730" r:id="rId4"/>
    <p:sldMasterId id="2147483753" r:id="rId5"/>
    <p:sldMasterId id="2147483765" r:id="rId6"/>
    <p:sldMasterId id="2147483777" r:id="rId7"/>
    <p:sldMasterId id="2147483789" r:id="rId8"/>
  </p:sldMasterIdLst>
  <p:notesMasterIdLst>
    <p:notesMasterId r:id="rId31"/>
  </p:notesMasterIdLst>
  <p:sldIdLst>
    <p:sldId id="268" r:id="rId9"/>
    <p:sldId id="296" r:id="rId10"/>
    <p:sldId id="384" r:id="rId11"/>
    <p:sldId id="383" r:id="rId12"/>
    <p:sldId id="320" r:id="rId13"/>
    <p:sldId id="319" r:id="rId14"/>
    <p:sldId id="392" r:id="rId15"/>
    <p:sldId id="368" r:id="rId16"/>
    <p:sldId id="393" r:id="rId17"/>
    <p:sldId id="394" r:id="rId18"/>
    <p:sldId id="399" r:id="rId19"/>
    <p:sldId id="400" r:id="rId20"/>
    <p:sldId id="401" r:id="rId21"/>
    <p:sldId id="402" r:id="rId22"/>
    <p:sldId id="404" r:id="rId23"/>
    <p:sldId id="405" r:id="rId24"/>
    <p:sldId id="387" r:id="rId25"/>
    <p:sldId id="386" r:id="rId26"/>
    <p:sldId id="391" r:id="rId27"/>
    <p:sldId id="390" r:id="rId28"/>
    <p:sldId id="389" r:id="rId29"/>
    <p:sldId id="295" r:id="rId30"/>
  </p:sldIdLst>
  <p:sldSz cx="9906000" cy="6858000" type="A4"/>
  <p:notesSz cx="6888163" cy="100187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981">
          <p15:clr>
            <a:srgbClr val="A4A3A4"/>
          </p15:clr>
        </p15:guide>
        <p15:guide id="2" orient="horz" pos="1026">
          <p15:clr>
            <a:srgbClr val="A4A3A4"/>
          </p15:clr>
        </p15:guide>
        <p15:guide id="3" orient="horz" pos="4020">
          <p15:clr>
            <a:srgbClr val="A4A3A4"/>
          </p15:clr>
        </p15:guide>
        <p15:guide id="4" orient="horz" pos="1389">
          <p15:clr>
            <a:srgbClr val="A4A3A4"/>
          </p15:clr>
        </p15:guide>
        <p15:guide id="5" orient="horz" pos="3974">
          <p15:clr>
            <a:srgbClr val="A4A3A4"/>
          </p15:clr>
        </p15:guide>
        <p15:guide id="6" pos="3120">
          <p15:clr>
            <a:srgbClr val="A4A3A4"/>
          </p15:clr>
        </p15:guide>
        <p15:guide id="7" pos="3936">
          <p15:clr>
            <a:srgbClr val="A4A3A4"/>
          </p15:clr>
        </p15:guide>
        <p15:guide id="8" pos="4027">
          <p15:clr>
            <a:srgbClr val="A4A3A4"/>
          </p15:clr>
        </p15:guide>
        <p15:guide id="9" pos="4345">
          <p15:clr>
            <a:srgbClr val="A4A3A4"/>
          </p15:clr>
        </p15:guide>
      </p15:sldGuideLst>
    </p:ext>
    <p:ext uri="{2D200454-40CA-4A62-9FC3-DE9A4176ACB9}">
      <p15:notesGuideLst xmlns:p15="http://schemas.microsoft.com/office/powerpoint/2012/main" xmlns="">
        <p15:guide id="1" orient="horz" pos="3156">
          <p15:clr>
            <a:srgbClr val="A4A3A4"/>
          </p15:clr>
        </p15:guide>
        <p15:guide id="2" pos="217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006600"/>
    <a:srgbClr val="F8F8F8"/>
    <a:srgbClr val="0000FF"/>
    <a:srgbClr val="99CCFF"/>
    <a:srgbClr val="595959"/>
    <a:srgbClr val="6CA644"/>
    <a:srgbClr val="33CC33"/>
    <a:srgbClr val="66FF66"/>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6279" autoAdjust="0"/>
  </p:normalViewPr>
  <p:slideViewPr>
    <p:cSldViewPr>
      <p:cViewPr>
        <p:scale>
          <a:sx n="110" d="100"/>
          <a:sy n="110" d="100"/>
        </p:scale>
        <p:origin x="-1416" y="-130"/>
      </p:cViewPr>
      <p:guideLst>
        <p:guide orient="horz" pos="845"/>
        <p:guide orient="horz" pos="4065"/>
        <p:guide orient="horz" pos="981"/>
        <p:guide orient="horz" pos="2568"/>
        <p:guide orient="horz" pos="2523"/>
        <p:guide orient="horz" pos="2704"/>
        <p:guide pos="3165"/>
        <p:guide pos="3301"/>
        <p:guide pos="444"/>
        <p:guide pos="597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6" d="100"/>
          <a:sy n="86" d="100"/>
        </p:scale>
        <p:origin x="-3782" y="-72"/>
      </p:cViewPr>
      <p:guideLst>
        <p:guide orient="horz" pos="3156"/>
        <p:guide pos="217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bleStyles" Target="tableStyle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84871" cy="500936"/>
          </a:xfrm>
          <a:prstGeom prst="rect">
            <a:avLst/>
          </a:prstGeom>
        </p:spPr>
        <p:txBody>
          <a:bodyPr vert="horz" lIns="96606" tIns="48303" rIns="96606" bIns="48303" rtlCol="0"/>
          <a:lstStyle>
            <a:lvl1pPr algn="l">
              <a:defRPr sz="1300"/>
            </a:lvl1pPr>
          </a:lstStyle>
          <a:p>
            <a:endParaRPr lang="ko-KR" altLang="en-US"/>
          </a:p>
        </p:txBody>
      </p:sp>
      <p:sp>
        <p:nvSpPr>
          <p:cNvPr id="3" name="날짜 개체 틀 2"/>
          <p:cNvSpPr>
            <a:spLocks noGrp="1"/>
          </p:cNvSpPr>
          <p:nvPr>
            <p:ph type="dt" idx="1"/>
          </p:nvPr>
        </p:nvSpPr>
        <p:spPr>
          <a:xfrm>
            <a:off x="3901698" y="0"/>
            <a:ext cx="2984871" cy="500936"/>
          </a:xfrm>
          <a:prstGeom prst="rect">
            <a:avLst/>
          </a:prstGeom>
        </p:spPr>
        <p:txBody>
          <a:bodyPr vert="horz" lIns="96606" tIns="48303" rIns="96606" bIns="48303" rtlCol="0"/>
          <a:lstStyle>
            <a:lvl1pPr algn="r">
              <a:defRPr sz="1300"/>
            </a:lvl1pPr>
          </a:lstStyle>
          <a:p>
            <a:fld id="{D4964E48-BA19-463A-B739-C1922806C7FF}" type="datetimeFigureOut">
              <a:rPr lang="ko-KR" altLang="en-US" smtClean="0"/>
              <a:t>2022-01-25</a:t>
            </a:fld>
            <a:endParaRPr lang="ko-KR" altLang="en-US"/>
          </a:p>
        </p:txBody>
      </p:sp>
      <p:sp>
        <p:nvSpPr>
          <p:cNvPr id="4" name="슬라이드 이미지 개체 틀 3"/>
          <p:cNvSpPr>
            <a:spLocks noGrp="1" noRot="1" noChangeAspect="1"/>
          </p:cNvSpPr>
          <p:nvPr>
            <p:ph type="sldImg" idx="2"/>
          </p:nvPr>
        </p:nvSpPr>
        <p:spPr>
          <a:xfrm>
            <a:off x="730250" y="750888"/>
            <a:ext cx="5427663" cy="3757612"/>
          </a:xfrm>
          <a:prstGeom prst="rect">
            <a:avLst/>
          </a:prstGeom>
          <a:noFill/>
          <a:ln w="12700">
            <a:solidFill>
              <a:prstClr val="black"/>
            </a:solidFill>
          </a:ln>
        </p:spPr>
        <p:txBody>
          <a:bodyPr vert="horz" lIns="96606" tIns="48303" rIns="96606" bIns="48303" rtlCol="0" anchor="ctr"/>
          <a:lstStyle/>
          <a:p>
            <a:endParaRPr lang="ko-KR" altLang="en-US"/>
          </a:p>
        </p:txBody>
      </p:sp>
      <p:sp>
        <p:nvSpPr>
          <p:cNvPr id="5" name="슬라이드 노트 개체 틀 4"/>
          <p:cNvSpPr>
            <a:spLocks noGrp="1"/>
          </p:cNvSpPr>
          <p:nvPr>
            <p:ph type="body" sz="quarter" idx="3"/>
          </p:nvPr>
        </p:nvSpPr>
        <p:spPr>
          <a:xfrm>
            <a:off x="688817" y="4758889"/>
            <a:ext cx="5510530" cy="4508421"/>
          </a:xfrm>
          <a:prstGeom prst="rect">
            <a:avLst/>
          </a:prstGeom>
        </p:spPr>
        <p:txBody>
          <a:bodyPr vert="horz" lIns="96606" tIns="48303" rIns="96606" bIns="48303"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516038"/>
            <a:ext cx="2984871" cy="500936"/>
          </a:xfrm>
          <a:prstGeom prst="rect">
            <a:avLst/>
          </a:prstGeom>
        </p:spPr>
        <p:txBody>
          <a:bodyPr vert="horz" lIns="96606" tIns="48303" rIns="96606" bIns="48303" rtlCol="0" anchor="b"/>
          <a:lstStyle>
            <a:lvl1pPr algn="l">
              <a:defRPr sz="1300"/>
            </a:lvl1pPr>
          </a:lstStyle>
          <a:p>
            <a:endParaRPr lang="ko-KR" altLang="en-US"/>
          </a:p>
        </p:txBody>
      </p:sp>
      <p:sp>
        <p:nvSpPr>
          <p:cNvPr id="7" name="슬라이드 번호 개체 틀 6"/>
          <p:cNvSpPr>
            <a:spLocks noGrp="1"/>
          </p:cNvSpPr>
          <p:nvPr>
            <p:ph type="sldNum" sz="quarter" idx="5"/>
          </p:nvPr>
        </p:nvSpPr>
        <p:spPr>
          <a:xfrm>
            <a:off x="3901698" y="9516038"/>
            <a:ext cx="2984871" cy="500936"/>
          </a:xfrm>
          <a:prstGeom prst="rect">
            <a:avLst/>
          </a:prstGeom>
        </p:spPr>
        <p:txBody>
          <a:bodyPr vert="horz" lIns="96606" tIns="48303" rIns="96606" bIns="48303" rtlCol="0" anchor="b"/>
          <a:lstStyle>
            <a:lvl1pPr algn="r">
              <a:defRPr sz="1300"/>
            </a:lvl1pPr>
          </a:lstStyle>
          <a:p>
            <a:fld id="{B804CE52-A727-41D0-A21E-8D5DB7894F51}" type="slidenum">
              <a:rPr lang="ko-KR" altLang="en-US" smtClean="0"/>
              <a:t>‹#›</a:t>
            </a:fld>
            <a:endParaRPr lang="ko-KR" altLang="en-US"/>
          </a:p>
        </p:txBody>
      </p:sp>
    </p:spTree>
    <p:extLst>
      <p:ext uri="{BB962C8B-B14F-4D97-AF65-F5344CB8AC3E}">
        <p14:creationId xmlns:p14="http://schemas.microsoft.com/office/powerpoint/2010/main" val="2301667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0093" eaLnBrk="0" hangingPunct="0">
              <a:spcBef>
                <a:spcPct val="30000"/>
              </a:spcBef>
              <a:defRPr kumimoji="1" sz="1300">
                <a:solidFill>
                  <a:schemeClr val="tx1"/>
                </a:solidFill>
                <a:latin typeface="Times New Roman" pitchFamily="18" charset="0"/>
                <a:ea typeface="굴림" pitchFamily="50" charset="-127"/>
              </a:defRPr>
            </a:lvl1pPr>
            <a:lvl2pPr marL="782766" indent="-301063" defTabSz="970093" eaLnBrk="0" hangingPunct="0">
              <a:spcBef>
                <a:spcPct val="30000"/>
              </a:spcBef>
              <a:defRPr kumimoji="1" sz="1300">
                <a:solidFill>
                  <a:schemeClr val="tx1"/>
                </a:solidFill>
                <a:latin typeface="Times New Roman" pitchFamily="18" charset="0"/>
                <a:ea typeface="굴림" pitchFamily="50" charset="-127"/>
              </a:defRPr>
            </a:lvl2pPr>
            <a:lvl3pPr marL="1204255" indent="-240850" defTabSz="970093" eaLnBrk="0" hangingPunct="0">
              <a:spcBef>
                <a:spcPct val="30000"/>
              </a:spcBef>
              <a:defRPr kumimoji="1" sz="1300">
                <a:solidFill>
                  <a:schemeClr val="tx1"/>
                </a:solidFill>
                <a:latin typeface="Times New Roman" pitchFamily="18" charset="0"/>
                <a:ea typeface="굴림" pitchFamily="50" charset="-127"/>
              </a:defRPr>
            </a:lvl3pPr>
            <a:lvl4pPr marL="1685957" indent="-240850" defTabSz="970093" eaLnBrk="0" hangingPunct="0">
              <a:spcBef>
                <a:spcPct val="30000"/>
              </a:spcBef>
              <a:defRPr kumimoji="1" sz="1300">
                <a:solidFill>
                  <a:schemeClr val="tx1"/>
                </a:solidFill>
                <a:latin typeface="Times New Roman" pitchFamily="18" charset="0"/>
                <a:ea typeface="굴림" pitchFamily="50" charset="-127"/>
              </a:defRPr>
            </a:lvl4pPr>
            <a:lvl5pPr marL="2167658" indent="-240850" defTabSz="970093" eaLnBrk="0" hangingPunct="0">
              <a:spcBef>
                <a:spcPct val="30000"/>
              </a:spcBef>
              <a:defRPr kumimoji="1" sz="1300">
                <a:solidFill>
                  <a:schemeClr val="tx1"/>
                </a:solidFill>
                <a:latin typeface="Times New Roman" pitchFamily="18" charset="0"/>
                <a:ea typeface="굴림" pitchFamily="50" charset="-127"/>
              </a:defRPr>
            </a:lvl5pPr>
            <a:lvl6pPr marL="2649361" indent="-240850" defTabSz="970093" eaLnBrk="0" fontAlgn="base" hangingPunct="0">
              <a:spcBef>
                <a:spcPct val="30000"/>
              </a:spcBef>
              <a:spcAft>
                <a:spcPct val="0"/>
              </a:spcAft>
              <a:defRPr kumimoji="1" sz="1300">
                <a:solidFill>
                  <a:schemeClr val="tx1"/>
                </a:solidFill>
                <a:latin typeface="Times New Roman" pitchFamily="18" charset="0"/>
                <a:ea typeface="굴림" pitchFamily="50" charset="-127"/>
              </a:defRPr>
            </a:lvl6pPr>
            <a:lvl7pPr marL="3131062" indent="-240850" defTabSz="970093" eaLnBrk="0" fontAlgn="base" hangingPunct="0">
              <a:spcBef>
                <a:spcPct val="30000"/>
              </a:spcBef>
              <a:spcAft>
                <a:spcPct val="0"/>
              </a:spcAft>
              <a:defRPr kumimoji="1" sz="1300">
                <a:solidFill>
                  <a:schemeClr val="tx1"/>
                </a:solidFill>
                <a:latin typeface="Times New Roman" pitchFamily="18" charset="0"/>
                <a:ea typeface="굴림" pitchFamily="50" charset="-127"/>
              </a:defRPr>
            </a:lvl7pPr>
            <a:lvl8pPr marL="3612763" indent="-240850" defTabSz="970093" eaLnBrk="0" fontAlgn="base" hangingPunct="0">
              <a:spcBef>
                <a:spcPct val="30000"/>
              </a:spcBef>
              <a:spcAft>
                <a:spcPct val="0"/>
              </a:spcAft>
              <a:defRPr kumimoji="1" sz="1300">
                <a:solidFill>
                  <a:schemeClr val="tx1"/>
                </a:solidFill>
                <a:latin typeface="Times New Roman" pitchFamily="18" charset="0"/>
                <a:ea typeface="굴림" pitchFamily="50" charset="-127"/>
              </a:defRPr>
            </a:lvl8pPr>
            <a:lvl9pPr marL="4094467" indent="-240850" defTabSz="970093" eaLnBrk="0" fontAlgn="base" hangingPunct="0">
              <a:spcBef>
                <a:spcPct val="30000"/>
              </a:spcBef>
              <a:spcAft>
                <a:spcPct val="0"/>
              </a:spcAft>
              <a:defRPr kumimoji="1" sz="1300">
                <a:solidFill>
                  <a:schemeClr val="tx1"/>
                </a:solidFill>
                <a:latin typeface="Times New Roman" pitchFamily="18" charset="0"/>
                <a:ea typeface="굴림" pitchFamily="50" charset="-127"/>
              </a:defRPr>
            </a:lvl9pPr>
          </a:lstStyle>
          <a:p>
            <a:pPr>
              <a:spcBef>
                <a:spcPct val="0"/>
              </a:spcBef>
            </a:pPr>
            <a:fld id="{6EE3C504-6817-45B9-A079-7953D0D66FF9}" type="slidenum">
              <a:rPr lang="en-US" altLang="ko-KR" sz="1100">
                <a:solidFill>
                  <a:prstClr val="black"/>
                </a:solidFill>
                <a:latin typeface="Book Antiqua" pitchFamily="18" charset="0"/>
              </a:rPr>
              <a:pPr>
                <a:spcBef>
                  <a:spcPct val="0"/>
                </a:spcBef>
              </a:pPr>
              <a:t>0</a:t>
            </a:fld>
            <a:endParaRPr lang="en-US" altLang="ko-KR" sz="1100">
              <a:solidFill>
                <a:prstClr val="black"/>
              </a:solidFill>
              <a:latin typeface="Book Antiqua" pitchFamily="18" charset="0"/>
            </a:endParaRPr>
          </a:p>
        </p:txBody>
      </p:sp>
      <p:sp>
        <p:nvSpPr>
          <p:cNvPr id="74755" name="Rectangle 2"/>
          <p:cNvSpPr>
            <a:spLocks noGrp="1" noRot="1" noChangeAspect="1" noChangeArrowheads="1" noTextEdit="1"/>
          </p:cNvSpPr>
          <p:nvPr>
            <p:ph type="sldImg"/>
          </p:nvPr>
        </p:nvSpPr>
        <p:spPr>
          <a:xfrm>
            <a:off x="750888" y="771525"/>
            <a:ext cx="5389562" cy="3732213"/>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300">
                <a:latin typeface="굴림" pitchFamily="50" charset="-127"/>
                <a:ea typeface="굴림" pitchFamily="50" charset="-127"/>
              </a:rPr>
              <a:pPr algn="r" eaLnBrk="1" latinLnBrk="1" hangingPunct="1"/>
              <a:t>10</a:t>
            </a:fld>
            <a:endParaRPr kumimoji="1" lang="en-US" altLang="ko-KR" sz="13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300">
                <a:latin typeface="굴림" pitchFamily="50" charset="-127"/>
                <a:ea typeface="굴림" pitchFamily="50" charset="-127"/>
              </a:rPr>
              <a:pPr algn="r" eaLnBrk="1" latinLnBrk="1" hangingPunct="1"/>
              <a:t>10</a:t>
            </a:fld>
            <a:endParaRPr kumimoji="1" lang="en-US" altLang="ko-KR" sz="13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12961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300">
                <a:latin typeface="굴림" pitchFamily="50" charset="-127"/>
                <a:ea typeface="굴림" pitchFamily="50" charset="-127"/>
              </a:rPr>
              <a:pPr algn="r" eaLnBrk="1" latinLnBrk="1" hangingPunct="1"/>
              <a:t>11</a:t>
            </a:fld>
            <a:endParaRPr kumimoji="1" lang="en-US" altLang="ko-KR" sz="13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300">
                <a:latin typeface="굴림" pitchFamily="50" charset="-127"/>
                <a:ea typeface="굴림" pitchFamily="50" charset="-127"/>
              </a:rPr>
              <a:pPr algn="r" eaLnBrk="1" latinLnBrk="1" hangingPunct="1"/>
              <a:t>11</a:t>
            </a:fld>
            <a:endParaRPr kumimoji="1" lang="en-US" altLang="ko-KR" sz="13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129613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300">
                <a:latin typeface="굴림" pitchFamily="50" charset="-127"/>
                <a:ea typeface="굴림" pitchFamily="50" charset="-127"/>
              </a:rPr>
              <a:pPr algn="r" eaLnBrk="1" latinLnBrk="1" hangingPunct="1"/>
              <a:t>12</a:t>
            </a:fld>
            <a:endParaRPr kumimoji="1" lang="en-US" altLang="ko-KR" sz="13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300">
                <a:latin typeface="굴림" pitchFamily="50" charset="-127"/>
                <a:ea typeface="굴림" pitchFamily="50" charset="-127"/>
              </a:rPr>
              <a:pPr algn="r" eaLnBrk="1" latinLnBrk="1" hangingPunct="1"/>
              <a:t>12</a:t>
            </a:fld>
            <a:endParaRPr kumimoji="1" lang="en-US" altLang="ko-KR" sz="13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129613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300">
                <a:latin typeface="굴림" pitchFamily="50" charset="-127"/>
                <a:ea typeface="굴림" pitchFamily="50" charset="-127"/>
              </a:rPr>
              <a:pPr algn="r" eaLnBrk="1" latinLnBrk="1" hangingPunct="1"/>
              <a:t>13</a:t>
            </a:fld>
            <a:endParaRPr kumimoji="1" lang="en-US" altLang="ko-KR" sz="13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300">
                <a:latin typeface="굴림" pitchFamily="50" charset="-127"/>
                <a:ea typeface="굴림" pitchFamily="50" charset="-127"/>
              </a:rPr>
              <a:pPr algn="r" eaLnBrk="1" latinLnBrk="1" hangingPunct="1"/>
              <a:t>13</a:t>
            </a:fld>
            <a:endParaRPr kumimoji="1" lang="en-US" altLang="ko-KR" sz="13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12961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0" tIns="46110" rIns="92220" bIns="46110"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200">
                <a:latin typeface="굴림" pitchFamily="50" charset="-127"/>
                <a:ea typeface="굴림" pitchFamily="50" charset="-127"/>
              </a:rPr>
              <a:pPr algn="r" eaLnBrk="1" latinLnBrk="1" hangingPunct="1"/>
              <a:t>14</a:t>
            </a:fld>
            <a:endParaRPr kumimoji="1" lang="en-US" altLang="ko-KR" sz="12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0" tIns="46110" rIns="92220" bIns="46110"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200">
                <a:latin typeface="굴림" pitchFamily="50" charset="-127"/>
                <a:ea typeface="굴림" pitchFamily="50" charset="-127"/>
              </a:rPr>
              <a:pPr algn="r" eaLnBrk="1" latinLnBrk="1" hangingPunct="1"/>
              <a:t>14</a:t>
            </a:fld>
            <a:endParaRPr kumimoji="1" lang="en-US" altLang="ko-KR" sz="12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0" tIns="46110" rIns="92220" bIns="46110"/>
          <a:lstStyle/>
          <a:p>
            <a:endParaRPr lang="en-US" altLang="ko-K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0" tIns="46110" rIns="92220" bIns="46110"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200">
                <a:latin typeface="굴림" pitchFamily="50" charset="-127"/>
                <a:ea typeface="굴림" pitchFamily="50" charset="-127"/>
              </a:rPr>
              <a:pPr algn="r" eaLnBrk="1" latinLnBrk="1" hangingPunct="1"/>
              <a:t>15</a:t>
            </a:fld>
            <a:endParaRPr kumimoji="1" lang="en-US" altLang="ko-KR" sz="12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0" tIns="46110" rIns="92220" bIns="46110"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200">
                <a:latin typeface="굴림" pitchFamily="50" charset="-127"/>
                <a:ea typeface="굴림" pitchFamily="50" charset="-127"/>
              </a:rPr>
              <a:pPr algn="r" eaLnBrk="1" latinLnBrk="1" hangingPunct="1"/>
              <a:t>15</a:t>
            </a:fld>
            <a:endParaRPr kumimoji="1" lang="en-US" altLang="ko-KR" sz="12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0" tIns="46110" rIns="92220" bIns="46110"/>
          <a:lstStyle/>
          <a:p>
            <a:endParaRPr lang="en-US" altLang="ko-KR" dirty="0"/>
          </a:p>
        </p:txBody>
      </p:sp>
    </p:spTree>
    <p:extLst>
      <p:ext uri="{BB962C8B-B14F-4D97-AF65-F5344CB8AC3E}">
        <p14:creationId xmlns:p14="http://schemas.microsoft.com/office/powerpoint/2010/main" val="318018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fontAlgn="base">
              <a:spcBef>
                <a:spcPct val="0"/>
              </a:spcBef>
              <a:spcAft>
                <a:spcPct val="0"/>
              </a:spcAft>
            </a:pPr>
            <a:fld id="{5C2FEB7C-A1F9-420B-B060-21CC5BB7A4B0}" type="slidenum">
              <a:rPr kumimoji="1" lang="en-US" altLang="ko-KR" sz="1300">
                <a:solidFill>
                  <a:prstClr val="black"/>
                </a:solidFill>
                <a:latin typeface="굴림" pitchFamily="50" charset="-127"/>
                <a:ea typeface="굴림" pitchFamily="50" charset="-127"/>
              </a:rPr>
              <a:pPr algn="r" fontAlgn="base">
                <a:spcBef>
                  <a:spcPct val="0"/>
                </a:spcBef>
                <a:spcAft>
                  <a:spcPct val="0"/>
                </a:spcAft>
              </a:pPr>
              <a:t>16</a:t>
            </a:fld>
            <a:endParaRPr kumimoji="1" lang="en-US" altLang="ko-KR" sz="1300">
              <a:solidFill>
                <a:prstClr val="black"/>
              </a:solidFill>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fontAlgn="base">
              <a:spcBef>
                <a:spcPct val="0"/>
              </a:spcBef>
              <a:spcAft>
                <a:spcPct val="0"/>
              </a:spcAft>
            </a:pPr>
            <a:fld id="{A58CB0DE-84AD-4126-A329-A44C6511A506}" type="slidenum">
              <a:rPr kumimoji="1" lang="en-US" altLang="ko-KR" sz="1300">
                <a:solidFill>
                  <a:prstClr val="black"/>
                </a:solidFill>
                <a:latin typeface="굴림" pitchFamily="50" charset="-127"/>
                <a:ea typeface="굴림" pitchFamily="50" charset="-127"/>
              </a:rPr>
              <a:pPr algn="r" fontAlgn="base">
                <a:spcBef>
                  <a:spcPct val="0"/>
                </a:spcBef>
                <a:spcAft>
                  <a:spcPct val="0"/>
                </a:spcAft>
              </a:pPr>
              <a:t>16</a:t>
            </a:fld>
            <a:endParaRPr kumimoji="1" lang="en-US" altLang="ko-KR" sz="1300">
              <a:solidFill>
                <a:prstClr val="black"/>
              </a:solidFill>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338240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fontAlgn="base">
              <a:spcBef>
                <a:spcPct val="0"/>
              </a:spcBef>
              <a:spcAft>
                <a:spcPct val="0"/>
              </a:spcAft>
            </a:pPr>
            <a:fld id="{5C2FEB7C-A1F9-420B-B060-21CC5BB7A4B0}" type="slidenum">
              <a:rPr kumimoji="1" lang="en-US" altLang="ko-KR" sz="1300">
                <a:solidFill>
                  <a:prstClr val="black"/>
                </a:solidFill>
                <a:latin typeface="굴림" pitchFamily="50" charset="-127"/>
                <a:ea typeface="굴림" pitchFamily="50" charset="-127"/>
              </a:rPr>
              <a:pPr algn="r" fontAlgn="base">
                <a:spcBef>
                  <a:spcPct val="0"/>
                </a:spcBef>
                <a:spcAft>
                  <a:spcPct val="0"/>
                </a:spcAft>
              </a:pPr>
              <a:t>17</a:t>
            </a:fld>
            <a:endParaRPr kumimoji="1" lang="en-US" altLang="ko-KR" sz="1300">
              <a:solidFill>
                <a:prstClr val="black"/>
              </a:solidFill>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fontAlgn="base">
              <a:spcBef>
                <a:spcPct val="0"/>
              </a:spcBef>
              <a:spcAft>
                <a:spcPct val="0"/>
              </a:spcAft>
            </a:pPr>
            <a:fld id="{A58CB0DE-84AD-4126-A329-A44C6511A506}" type="slidenum">
              <a:rPr kumimoji="1" lang="en-US" altLang="ko-KR" sz="1300">
                <a:solidFill>
                  <a:prstClr val="black"/>
                </a:solidFill>
                <a:latin typeface="굴림" pitchFamily="50" charset="-127"/>
                <a:ea typeface="굴림" pitchFamily="50" charset="-127"/>
              </a:rPr>
              <a:pPr algn="r" fontAlgn="base">
                <a:spcBef>
                  <a:spcPct val="0"/>
                </a:spcBef>
                <a:spcAft>
                  <a:spcPct val="0"/>
                </a:spcAft>
              </a:pPr>
              <a:t>17</a:t>
            </a:fld>
            <a:endParaRPr kumimoji="1" lang="en-US" altLang="ko-KR" sz="1300">
              <a:solidFill>
                <a:prstClr val="black"/>
              </a:solidFill>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3382403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fontAlgn="base">
              <a:spcBef>
                <a:spcPct val="0"/>
              </a:spcBef>
              <a:spcAft>
                <a:spcPct val="0"/>
              </a:spcAft>
            </a:pPr>
            <a:fld id="{5C2FEB7C-A1F9-420B-B060-21CC5BB7A4B0}" type="slidenum">
              <a:rPr kumimoji="1" lang="en-US" altLang="ko-KR" sz="1300">
                <a:solidFill>
                  <a:prstClr val="black"/>
                </a:solidFill>
                <a:latin typeface="굴림" pitchFamily="50" charset="-127"/>
                <a:ea typeface="굴림" pitchFamily="50" charset="-127"/>
              </a:rPr>
              <a:pPr algn="r" fontAlgn="base">
                <a:spcBef>
                  <a:spcPct val="0"/>
                </a:spcBef>
                <a:spcAft>
                  <a:spcPct val="0"/>
                </a:spcAft>
              </a:pPr>
              <a:t>19</a:t>
            </a:fld>
            <a:endParaRPr kumimoji="1" lang="en-US" altLang="ko-KR" sz="1300">
              <a:solidFill>
                <a:prstClr val="black"/>
              </a:solidFill>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fontAlgn="base">
              <a:spcBef>
                <a:spcPct val="0"/>
              </a:spcBef>
              <a:spcAft>
                <a:spcPct val="0"/>
              </a:spcAft>
            </a:pPr>
            <a:fld id="{A58CB0DE-84AD-4126-A329-A44C6511A506}" type="slidenum">
              <a:rPr kumimoji="1" lang="en-US" altLang="ko-KR" sz="1300">
                <a:solidFill>
                  <a:prstClr val="black"/>
                </a:solidFill>
                <a:latin typeface="굴림" pitchFamily="50" charset="-127"/>
                <a:ea typeface="굴림" pitchFamily="50" charset="-127"/>
              </a:rPr>
              <a:pPr algn="r" fontAlgn="base">
                <a:spcBef>
                  <a:spcPct val="0"/>
                </a:spcBef>
                <a:spcAft>
                  <a:spcPct val="0"/>
                </a:spcAft>
              </a:pPr>
              <a:t>19</a:t>
            </a:fld>
            <a:endParaRPr kumimoji="1" lang="en-US" altLang="ko-KR" sz="1300">
              <a:solidFill>
                <a:prstClr val="black"/>
              </a:solidFill>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3382403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fontAlgn="base">
              <a:spcBef>
                <a:spcPct val="0"/>
              </a:spcBef>
              <a:spcAft>
                <a:spcPct val="0"/>
              </a:spcAft>
            </a:pPr>
            <a:fld id="{5C2FEB7C-A1F9-420B-B060-21CC5BB7A4B0}" type="slidenum">
              <a:rPr kumimoji="1" lang="en-US" altLang="ko-KR" sz="1300">
                <a:solidFill>
                  <a:prstClr val="black"/>
                </a:solidFill>
                <a:latin typeface="굴림" pitchFamily="50" charset="-127"/>
                <a:ea typeface="굴림" pitchFamily="50" charset="-127"/>
              </a:rPr>
              <a:pPr algn="r" fontAlgn="base">
                <a:spcBef>
                  <a:spcPct val="0"/>
                </a:spcBef>
                <a:spcAft>
                  <a:spcPct val="0"/>
                </a:spcAft>
              </a:pPr>
              <a:t>20</a:t>
            </a:fld>
            <a:endParaRPr kumimoji="1" lang="en-US" altLang="ko-KR" sz="1300">
              <a:solidFill>
                <a:prstClr val="black"/>
              </a:solidFill>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fontAlgn="base">
              <a:spcBef>
                <a:spcPct val="0"/>
              </a:spcBef>
              <a:spcAft>
                <a:spcPct val="0"/>
              </a:spcAft>
            </a:pPr>
            <a:fld id="{A58CB0DE-84AD-4126-A329-A44C6511A506}" type="slidenum">
              <a:rPr kumimoji="1" lang="en-US" altLang="ko-KR" sz="1300">
                <a:solidFill>
                  <a:prstClr val="black"/>
                </a:solidFill>
                <a:latin typeface="굴림" pitchFamily="50" charset="-127"/>
                <a:ea typeface="굴림" pitchFamily="50" charset="-127"/>
              </a:rPr>
              <a:pPr algn="r" fontAlgn="base">
                <a:spcBef>
                  <a:spcPct val="0"/>
                </a:spcBef>
                <a:spcAft>
                  <a:spcPct val="0"/>
                </a:spcAft>
              </a:pPr>
              <a:t>20</a:t>
            </a:fld>
            <a:endParaRPr kumimoji="1" lang="en-US" altLang="ko-KR" sz="1300">
              <a:solidFill>
                <a:prstClr val="black"/>
              </a:solidFill>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3382403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09EB32C2-0371-4ECF-97D5-8BFBCF22D313}" type="slidenum">
              <a:rPr lang="en-US" altLang="ko-KR" smtClean="0">
                <a:solidFill>
                  <a:prstClr val="black"/>
                </a:solidFill>
              </a:rPr>
              <a:pPr>
                <a:defRPr/>
              </a:pPr>
              <a:t>1</a:t>
            </a:fld>
            <a:endParaRPr lang="en-US" altLang="ko-KR">
              <a:solidFill>
                <a:prstClr val="black"/>
              </a:solidFill>
            </a:endParaRPr>
          </a:p>
        </p:txBody>
      </p:sp>
    </p:spTree>
    <p:extLst>
      <p:ext uri="{BB962C8B-B14F-4D97-AF65-F5344CB8AC3E}">
        <p14:creationId xmlns:p14="http://schemas.microsoft.com/office/powerpoint/2010/main" val="2272166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3904152" y="9517216"/>
            <a:ext cx="2984012" cy="50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193" tIns="48092" rIns="96193" bIns="48092" anchor="b"/>
          <a:lstStyle>
            <a:lvl1pPr defTabSz="909638">
              <a:defRPr sz="800">
                <a:solidFill>
                  <a:schemeClr val="tx1"/>
                </a:solidFill>
                <a:latin typeface="헤움네모고딕172" pitchFamily="18" charset="-127"/>
                <a:ea typeface="헤움네모고딕172" pitchFamily="18" charset="-127"/>
              </a:defRPr>
            </a:lvl1pPr>
            <a:lvl2pPr marL="742950" indent="-285750" defTabSz="909638">
              <a:defRPr sz="800">
                <a:solidFill>
                  <a:schemeClr val="tx1"/>
                </a:solidFill>
                <a:latin typeface="헤움네모고딕172" pitchFamily="18" charset="-127"/>
                <a:ea typeface="헤움네모고딕172" pitchFamily="18" charset="-127"/>
              </a:defRPr>
            </a:lvl2pPr>
            <a:lvl3pPr marL="1143000" indent="-228600" defTabSz="909638">
              <a:defRPr sz="800">
                <a:solidFill>
                  <a:schemeClr val="tx1"/>
                </a:solidFill>
                <a:latin typeface="헤움네모고딕172" pitchFamily="18" charset="-127"/>
                <a:ea typeface="헤움네모고딕172" pitchFamily="18" charset="-127"/>
              </a:defRPr>
            </a:lvl3pPr>
            <a:lvl4pPr marL="1600200" indent="-228600" defTabSz="909638">
              <a:defRPr sz="800">
                <a:solidFill>
                  <a:schemeClr val="tx1"/>
                </a:solidFill>
                <a:latin typeface="헤움네모고딕172" pitchFamily="18" charset="-127"/>
                <a:ea typeface="헤움네모고딕172" pitchFamily="18" charset="-127"/>
              </a:defRPr>
            </a:lvl4pPr>
            <a:lvl5pPr marL="2057400" indent="-228600" defTabSz="909638">
              <a:defRPr sz="800">
                <a:solidFill>
                  <a:schemeClr val="tx1"/>
                </a:solidFill>
                <a:latin typeface="헤움네모고딕172" pitchFamily="18" charset="-127"/>
                <a:ea typeface="헤움네모고딕172" pitchFamily="18" charset="-127"/>
              </a:defRPr>
            </a:lvl5pPr>
            <a:lvl6pPr marL="2514600" indent="-228600" defTabSz="909638"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9638"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9638"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9638"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134CF375-648A-4AAF-B1F0-162FDF1D1544}" type="slidenum">
              <a:rPr kumimoji="1" lang="en-US" altLang="ko-KR" sz="1300">
                <a:latin typeface="굴림" pitchFamily="50" charset="-127"/>
                <a:ea typeface="굴림" pitchFamily="50" charset="-127"/>
              </a:rPr>
              <a:pPr algn="r" eaLnBrk="1" latinLnBrk="1" hangingPunct="1"/>
              <a:t>2</a:t>
            </a:fld>
            <a:endParaRPr kumimoji="1" lang="en-US" altLang="ko-KR" sz="1300">
              <a:latin typeface="굴림" pitchFamily="50" charset="-127"/>
              <a:ea typeface="굴림" pitchFamily="50" charset="-127"/>
            </a:endParaRPr>
          </a:p>
        </p:txBody>
      </p:sp>
      <p:sp>
        <p:nvSpPr>
          <p:cNvPr id="28675" name="Rectangle 2"/>
          <p:cNvSpPr>
            <a:spLocks noGrp="1" noRot="1" noChangeAspect="1" noChangeArrowheads="1" noTextEdit="1"/>
          </p:cNvSpPr>
          <p:nvPr>
            <p:ph type="sldImg"/>
          </p:nvPr>
        </p:nvSpPr>
        <p:spPr>
          <a:xfrm>
            <a:off x="735013" y="752475"/>
            <a:ext cx="5424487" cy="3756025"/>
          </a:xfrm>
          <a:ln/>
        </p:spPr>
      </p:sp>
      <p:sp>
        <p:nvSpPr>
          <p:cNvPr id="8196" name="Rectangle 3"/>
          <p:cNvSpPr>
            <a:spLocks noGrp="1" noChangeArrowheads="1"/>
          </p:cNvSpPr>
          <p:nvPr>
            <p:ph type="body" idx="1"/>
          </p:nvPr>
        </p:nvSpPr>
        <p:spPr>
          <a:xfrm>
            <a:off x="918530" y="4758608"/>
            <a:ext cx="5051105" cy="4507060"/>
          </a:xfrm>
          <a:ln w="3175" cap="flat" algn="ctr">
            <a:solidFill>
              <a:srgbClr val="000000"/>
            </a:solidFill>
            <a:prstDash val="dash"/>
          </a:ln>
        </p:spPr>
        <p:txBody>
          <a:bodyPr lIns="95956" tIns="47972" rIns="95956" bIns="47972"/>
          <a:lstStyle/>
          <a:p>
            <a:pPr marL="97141" indent="-97141" latinLnBrk="0">
              <a:buFontTx/>
              <a:buChar char="•"/>
              <a:defRPr/>
            </a:pPr>
            <a:endParaRPr lang="en-US" altLang="ko-KR" sz="1100" dirty="0">
              <a:latin typeface="맑은 고딕" panose="020B0503020000020004" pitchFamily="50" charset="-127"/>
              <a:ea typeface="맑은 고딕" panose="020B0503020000020004" pitchFamily="50" charset="-12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300">
                <a:solidFill>
                  <a:prstClr val="black"/>
                </a:solidFill>
                <a:latin typeface="굴림" pitchFamily="50" charset="-127"/>
                <a:ea typeface="굴림" pitchFamily="50" charset="-127"/>
              </a:rPr>
              <a:pPr algn="r" eaLnBrk="1" latinLnBrk="1" hangingPunct="1"/>
              <a:t>4</a:t>
            </a:fld>
            <a:endParaRPr kumimoji="1" lang="en-US" altLang="ko-KR" sz="1300">
              <a:solidFill>
                <a:prstClr val="black"/>
              </a:solidFill>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300">
                <a:solidFill>
                  <a:prstClr val="black"/>
                </a:solidFill>
                <a:latin typeface="굴림" pitchFamily="50" charset="-127"/>
                <a:ea typeface="굴림" pitchFamily="50" charset="-127"/>
              </a:rPr>
              <a:pPr algn="r" eaLnBrk="1" latinLnBrk="1" hangingPunct="1"/>
              <a:t>4</a:t>
            </a:fld>
            <a:endParaRPr kumimoji="1" lang="en-US" altLang="ko-KR" sz="1300">
              <a:solidFill>
                <a:prstClr val="black"/>
              </a:solidFill>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3880077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300">
                <a:latin typeface="굴림" pitchFamily="50" charset="-127"/>
                <a:ea typeface="굴림" pitchFamily="50" charset="-127"/>
              </a:rPr>
              <a:pPr algn="r" eaLnBrk="1" latinLnBrk="1" hangingPunct="1"/>
              <a:t>5</a:t>
            </a:fld>
            <a:endParaRPr kumimoji="1" lang="en-US" altLang="ko-KR" sz="13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300">
                <a:latin typeface="굴림" pitchFamily="50" charset="-127"/>
                <a:ea typeface="굴림" pitchFamily="50" charset="-127"/>
              </a:rPr>
              <a:pPr algn="r" eaLnBrk="1" latinLnBrk="1" hangingPunct="1"/>
              <a:t>5</a:t>
            </a:fld>
            <a:endParaRPr kumimoji="1" lang="en-US" altLang="ko-KR" sz="13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300">
                <a:latin typeface="굴림" pitchFamily="50" charset="-127"/>
                <a:ea typeface="굴림" pitchFamily="50" charset="-127"/>
              </a:rPr>
              <a:pPr algn="r" eaLnBrk="1" latinLnBrk="1" hangingPunct="1"/>
              <a:t>6</a:t>
            </a:fld>
            <a:endParaRPr kumimoji="1" lang="en-US" altLang="ko-KR" sz="13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300">
                <a:latin typeface="굴림" pitchFamily="50" charset="-127"/>
                <a:ea typeface="굴림" pitchFamily="50" charset="-127"/>
              </a:rPr>
              <a:pPr algn="r" eaLnBrk="1" latinLnBrk="1" hangingPunct="1"/>
              <a:t>6</a:t>
            </a:fld>
            <a:endParaRPr kumimoji="1" lang="en-US" altLang="ko-KR" sz="13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2197628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0" tIns="46110" rIns="92220" bIns="46110"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200">
                <a:latin typeface="굴림" pitchFamily="50" charset="-127"/>
                <a:ea typeface="굴림" pitchFamily="50" charset="-127"/>
              </a:rPr>
              <a:pPr algn="r" eaLnBrk="1" latinLnBrk="1" hangingPunct="1"/>
              <a:t>7</a:t>
            </a:fld>
            <a:endParaRPr kumimoji="1" lang="en-US" altLang="ko-KR" sz="12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0" tIns="46110" rIns="92220" bIns="46110"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200">
                <a:latin typeface="굴림" pitchFamily="50" charset="-127"/>
                <a:ea typeface="굴림" pitchFamily="50" charset="-127"/>
              </a:rPr>
              <a:pPr algn="r" eaLnBrk="1" latinLnBrk="1" hangingPunct="1"/>
              <a:t>7</a:t>
            </a:fld>
            <a:endParaRPr kumimoji="1" lang="en-US" altLang="ko-KR" sz="12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220" tIns="46110" rIns="92220" bIns="46110"/>
          <a:lstStyle/>
          <a:p>
            <a:endParaRPr lang="en-US" altLang="ko-K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300">
                <a:latin typeface="굴림" pitchFamily="50" charset="-127"/>
                <a:ea typeface="굴림" pitchFamily="50" charset="-127"/>
              </a:rPr>
              <a:pPr algn="r" eaLnBrk="1" latinLnBrk="1" hangingPunct="1"/>
              <a:t>8</a:t>
            </a:fld>
            <a:endParaRPr kumimoji="1" lang="en-US" altLang="ko-KR" sz="13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300">
                <a:latin typeface="굴림" pitchFamily="50" charset="-127"/>
                <a:ea typeface="굴림" pitchFamily="50" charset="-127"/>
              </a:rPr>
              <a:pPr algn="r" eaLnBrk="1" latinLnBrk="1" hangingPunct="1"/>
              <a:t>8</a:t>
            </a:fld>
            <a:endParaRPr kumimoji="1" lang="en-US" altLang="ko-KR" sz="13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2197628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5C2FEB7C-A1F9-420B-B060-21CC5BB7A4B0}" type="slidenum">
              <a:rPr kumimoji="1" lang="en-US" altLang="ko-KR" sz="1300">
                <a:latin typeface="굴림" pitchFamily="50" charset="-127"/>
                <a:ea typeface="굴림" pitchFamily="50" charset="-127"/>
              </a:rPr>
              <a:pPr algn="r" eaLnBrk="1" latinLnBrk="1" hangingPunct="1"/>
              <a:t>9</a:t>
            </a:fld>
            <a:endParaRPr kumimoji="1" lang="en-US" altLang="ko-KR" sz="1300">
              <a:latin typeface="굴림" pitchFamily="50" charset="-127"/>
              <a:ea typeface="굴림" pitchFamily="50" charset="-127"/>
            </a:endParaRPr>
          </a:p>
        </p:txBody>
      </p:sp>
      <p:sp>
        <p:nvSpPr>
          <p:cNvPr id="40963" name="Rectangle 7"/>
          <p:cNvSpPr txBox="1">
            <a:spLocks noGrp="1" noChangeArrowheads="1"/>
          </p:cNvSpPr>
          <p:nvPr/>
        </p:nvSpPr>
        <p:spPr bwMode="auto">
          <a:xfrm>
            <a:off x="3902543" y="9515616"/>
            <a:ext cx="2984013" cy="50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nchor="b"/>
          <a:lstStyle>
            <a:lvl1pPr defTabSz="908050">
              <a:defRPr sz="800">
                <a:solidFill>
                  <a:schemeClr val="tx1"/>
                </a:solidFill>
                <a:latin typeface="헤움네모고딕172" pitchFamily="18" charset="-127"/>
                <a:ea typeface="헤움네모고딕172" pitchFamily="18" charset="-127"/>
              </a:defRPr>
            </a:lvl1pPr>
            <a:lvl2pPr marL="742950" indent="-285750" defTabSz="908050">
              <a:defRPr sz="800">
                <a:solidFill>
                  <a:schemeClr val="tx1"/>
                </a:solidFill>
                <a:latin typeface="헤움네모고딕172" pitchFamily="18" charset="-127"/>
                <a:ea typeface="헤움네모고딕172" pitchFamily="18" charset="-127"/>
              </a:defRPr>
            </a:lvl2pPr>
            <a:lvl3pPr marL="1143000" indent="-228600" defTabSz="908050">
              <a:defRPr sz="800">
                <a:solidFill>
                  <a:schemeClr val="tx1"/>
                </a:solidFill>
                <a:latin typeface="헤움네모고딕172" pitchFamily="18" charset="-127"/>
                <a:ea typeface="헤움네모고딕172" pitchFamily="18" charset="-127"/>
              </a:defRPr>
            </a:lvl3pPr>
            <a:lvl4pPr marL="1600200" indent="-228600" defTabSz="908050">
              <a:defRPr sz="800">
                <a:solidFill>
                  <a:schemeClr val="tx1"/>
                </a:solidFill>
                <a:latin typeface="헤움네모고딕172" pitchFamily="18" charset="-127"/>
                <a:ea typeface="헤움네모고딕172" pitchFamily="18" charset="-127"/>
              </a:defRPr>
            </a:lvl4pPr>
            <a:lvl5pPr marL="2057400" indent="-228600" defTabSz="908050">
              <a:defRPr sz="800">
                <a:solidFill>
                  <a:schemeClr val="tx1"/>
                </a:solidFill>
                <a:latin typeface="헤움네모고딕172" pitchFamily="18" charset="-127"/>
                <a:ea typeface="헤움네모고딕172" pitchFamily="18" charset="-127"/>
              </a:defRPr>
            </a:lvl5pPr>
            <a:lvl6pPr marL="25146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6pPr>
            <a:lvl7pPr marL="29718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7pPr>
            <a:lvl8pPr marL="34290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8pPr>
            <a:lvl9pPr marL="3886200" indent="-228600" defTabSz="908050" eaLnBrk="0" fontAlgn="base" hangingPunct="0">
              <a:spcBef>
                <a:spcPct val="0"/>
              </a:spcBef>
              <a:spcAft>
                <a:spcPct val="0"/>
              </a:spcAft>
              <a:defRPr sz="800">
                <a:solidFill>
                  <a:schemeClr val="tx1"/>
                </a:solidFill>
                <a:latin typeface="헤움네모고딕172" pitchFamily="18" charset="-127"/>
                <a:ea typeface="헤움네모고딕172" pitchFamily="18" charset="-127"/>
              </a:defRPr>
            </a:lvl9pPr>
          </a:lstStyle>
          <a:p>
            <a:pPr algn="r" eaLnBrk="1" latinLnBrk="1" hangingPunct="1"/>
            <a:fld id="{A58CB0DE-84AD-4126-A329-A44C6511A506}" type="slidenum">
              <a:rPr kumimoji="1" lang="en-US" altLang="ko-KR" sz="1300">
                <a:latin typeface="굴림" pitchFamily="50" charset="-127"/>
                <a:ea typeface="굴림" pitchFamily="50" charset="-127"/>
              </a:rPr>
              <a:pPr algn="r" eaLnBrk="1" latinLnBrk="1" hangingPunct="1"/>
              <a:t>9</a:t>
            </a:fld>
            <a:endParaRPr kumimoji="1" lang="en-US" altLang="ko-KR" sz="1300">
              <a:latin typeface="굴림" pitchFamily="50" charset="-127"/>
              <a:ea typeface="굴림" pitchFamily="50" charset="-127"/>
            </a:endParaRPr>
          </a:p>
        </p:txBody>
      </p:sp>
      <p:sp>
        <p:nvSpPr>
          <p:cNvPr id="40964" name="Rectangle 2"/>
          <p:cNvSpPr>
            <a:spLocks noGrp="1" noRot="1" noChangeAspect="1" noChangeArrowheads="1" noTextEdit="1"/>
          </p:cNvSpPr>
          <p:nvPr>
            <p:ph type="sldImg"/>
          </p:nvPr>
        </p:nvSpPr>
        <p:spPr>
          <a:xfrm>
            <a:off x="731838" y="750888"/>
            <a:ext cx="5424487" cy="3756025"/>
          </a:xfrm>
          <a:ln/>
        </p:spPr>
      </p:sp>
      <p:sp>
        <p:nvSpPr>
          <p:cNvPr id="40965" name="Rectangle 3"/>
          <p:cNvSpPr>
            <a:spLocks noGrp="1" noChangeArrowheads="1"/>
          </p:cNvSpPr>
          <p:nvPr>
            <p:ph type="body" idx="1"/>
          </p:nvPr>
        </p:nvSpPr>
        <p:spPr>
          <a:xfrm>
            <a:off x="688496" y="4758610"/>
            <a:ext cx="5511174" cy="4508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89" tIns="48044" rIns="96089" bIns="48044"/>
          <a:lstStyle/>
          <a:p>
            <a:endParaRPr lang="en-US" altLang="ko-KR" dirty="0"/>
          </a:p>
        </p:txBody>
      </p:sp>
    </p:spTree>
    <p:extLst>
      <p:ext uri="{BB962C8B-B14F-4D97-AF65-F5344CB8AC3E}">
        <p14:creationId xmlns:p14="http://schemas.microsoft.com/office/powerpoint/2010/main" val="12961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61"/>
            <a:ext cx="8420100" cy="1470025"/>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1485900" y="3886200"/>
            <a:ext cx="69342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603989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495300" y="1600206"/>
            <a:ext cx="89154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671703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74"/>
            <a:ext cx="2228850" cy="5851525"/>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95308" y="274674"/>
            <a:ext cx="6534150" cy="5851525"/>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45063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6" y="-36720"/>
            <a:ext cx="9904715" cy="6894719"/>
          </a:xfrm>
          <a:prstGeom prst="rect">
            <a:avLst/>
          </a:prstGeom>
        </p:spPr>
      </p:pic>
      <p:pic>
        <p:nvPicPr>
          <p:cNvPr id="2" name="그림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69424" y="6147747"/>
            <a:ext cx="715020" cy="467370"/>
          </a:xfrm>
          <a:prstGeom prst="rect">
            <a:avLst/>
          </a:prstGeom>
        </p:spPr>
      </p:pic>
      <p:sp>
        <p:nvSpPr>
          <p:cNvPr id="5" name="Rectangle 3"/>
          <p:cNvSpPr>
            <a:spLocks noChangeArrowheads="1"/>
          </p:cNvSpPr>
          <p:nvPr userDrawn="1"/>
        </p:nvSpPr>
        <p:spPr bwMode="auto">
          <a:xfrm>
            <a:off x="381000" y="6096000"/>
            <a:ext cx="6840760" cy="5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tIns="44450" rIns="45720" bIns="44450">
            <a:spAutoFit/>
          </a:bodyPr>
          <a:lstStyle>
            <a:defPPr>
              <a:defRPr lang="ko-KR"/>
            </a:defPPr>
            <a:lvl1pPr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1pPr>
            <a:lvl2pPr marL="4572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2pPr>
            <a:lvl3pPr marL="9144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3pPr>
            <a:lvl4pPr marL="13716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4pPr>
            <a:lvl5pPr marL="18288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5pPr>
            <a:lvl6pPr marL="2286000" algn="l" defTabSz="914400" rtl="0" eaLnBrk="1" latinLnBrk="1" hangingPunct="1">
              <a:defRPr sz="1000" kern="1200">
                <a:solidFill>
                  <a:schemeClr val="tx1"/>
                </a:solidFill>
                <a:latin typeface="Arial" pitchFamily="34" charset="0"/>
                <a:ea typeface="KB체_Bold" pitchFamily="18" charset="-127"/>
                <a:cs typeface="+mn-cs"/>
              </a:defRPr>
            </a:lvl6pPr>
            <a:lvl7pPr marL="2743200" algn="l" defTabSz="914400" rtl="0" eaLnBrk="1" latinLnBrk="1" hangingPunct="1">
              <a:defRPr sz="1000" kern="1200">
                <a:solidFill>
                  <a:schemeClr val="tx1"/>
                </a:solidFill>
                <a:latin typeface="Arial" pitchFamily="34" charset="0"/>
                <a:ea typeface="KB체_Bold" pitchFamily="18" charset="-127"/>
                <a:cs typeface="+mn-cs"/>
              </a:defRPr>
            </a:lvl7pPr>
            <a:lvl8pPr marL="3200400" algn="l" defTabSz="914400" rtl="0" eaLnBrk="1" latinLnBrk="1" hangingPunct="1">
              <a:defRPr sz="1000" kern="1200">
                <a:solidFill>
                  <a:schemeClr val="tx1"/>
                </a:solidFill>
                <a:latin typeface="Arial" pitchFamily="34" charset="0"/>
                <a:ea typeface="KB체_Bold" pitchFamily="18" charset="-127"/>
                <a:cs typeface="+mn-cs"/>
              </a:defRPr>
            </a:lvl8pPr>
            <a:lvl9pPr marL="3657600" algn="l" defTabSz="914400" rtl="0" eaLnBrk="1" latinLnBrk="1" hangingPunct="1">
              <a:defRPr sz="1000" kern="1200">
                <a:solidFill>
                  <a:schemeClr val="tx1"/>
                </a:solidFill>
                <a:latin typeface="Arial" pitchFamily="34" charset="0"/>
                <a:ea typeface="KB체_Bold" pitchFamily="18" charset="-127"/>
                <a:cs typeface="+mn-cs"/>
              </a:defRPr>
            </a:lvl9pPr>
          </a:lstStyle>
          <a:p>
            <a:pPr algn="l" latinLnBrk="0">
              <a:spcBef>
                <a:spcPct val="15000"/>
              </a:spcBef>
              <a:spcAft>
                <a:spcPct val="15000"/>
              </a:spcAft>
            </a:pPr>
            <a:r>
              <a:rPr lang="en-US" altLang="ko-KR" sz="700" dirty="0">
                <a:solidFill>
                  <a:srgbClr val="808080"/>
                </a:solidFill>
                <a:latin typeface="나눔고딕" panose="020D0604000000000000" pitchFamily="50" charset="-127"/>
                <a:ea typeface="나눔고딕" panose="020D0604000000000000" pitchFamily="50" charset="-127"/>
              </a:rPr>
              <a:t>NOTICE: </a:t>
            </a:r>
            <a:r>
              <a:rPr lang="en-US" altLang="ko-KR" sz="700" i="1" u="sng" dirty="0">
                <a:solidFill>
                  <a:srgbClr val="808080"/>
                </a:solidFill>
                <a:latin typeface="나눔고딕" panose="020D0604000000000000" pitchFamily="50" charset="-127"/>
                <a:ea typeface="나눔고딕" panose="020D0604000000000000" pitchFamily="50" charset="-127"/>
              </a:rPr>
              <a:t>Proprietary and Confidential</a:t>
            </a:r>
            <a:endParaRPr lang="en-US" altLang="ko-KR" sz="700" i="1" dirty="0">
              <a:solidFill>
                <a:srgbClr val="808080"/>
              </a:solidFill>
              <a:latin typeface="나눔고딕" panose="020D0604000000000000" pitchFamily="50" charset="-127"/>
              <a:ea typeface="나눔고딕" panose="020D0604000000000000" pitchFamily="50" charset="-127"/>
            </a:endParaRPr>
          </a:p>
          <a:p>
            <a:pPr algn="l" latinLnBrk="0">
              <a:spcAft>
                <a:spcPct val="15000"/>
              </a:spcAft>
            </a:pPr>
            <a:r>
              <a:rPr lang="en-US" altLang="ko-KR" sz="700" dirty="0">
                <a:solidFill>
                  <a:srgbClr val="808080"/>
                </a:solidFill>
                <a:latin typeface="나눔고딕" panose="020D0604000000000000" pitchFamily="50" charset="-127"/>
                <a:ea typeface="나눔고딕" panose="020D0604000000000000" pitchFamily="50" charset="-127"/>
              </a:rPr>
              <a:t>This material is proprietary to EARNEST KOREA. It contains trade secret and confidential information which is solely the property of EARNEST KOREA.  This material is for client’s internal use only.  It shall not be used, reproduced, copied, disclosed, transmitted, in whole or in part, without the express consent of EARNEST KOREA. </a:t>
            </a:r>
          </a:p>
        </p:txBody>
      </p:sp>
    </p:spTree>
    <p:extLst>
      <p:ext uri="{BB962C8B-B14F-4D97-AF65-F5344CB8AC3E}">
        <p14:creationId xmlns:p14="http://schemas.microsoft.com/office/powerpoint/2010/main" val="946907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57"/>
            <a:ext cx="8420100" cy="1470025"/>
          </a:xfrm>
        </p:spPr>
        <p:txBody>
          <a:bodyPr/>
          <a:lstStyle/>
          <a:p>
            <a:r>
              <a:rPr lang="ko-KR" altLang="en-US"/>
              <a:t>마스터 제목 스타일 편집</a:t>
            </a:r>
          </a:p>
        </p:txBody>
      </p:sp>
      <p:sp>
        <p:nvSpPr>
          <p:cNvPr id="3" name="부제목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94905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54372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32"/>
            <a:ext cx="84201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82638"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0359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95303" y="1600206"/>
            <a:ext cx="43815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29199" y="1600206"/>
            <a:ext cx="43815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85359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393"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393"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505061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133472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08401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495300" y="1600206"/>
            <a:ext cx="8915400" cy="452596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01511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8" y="273050"/>
            <a:ext cx="3259138"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873499" y="273082"/>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8"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498409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6043504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033334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70"/>
            <a:ext cx="222885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95308" y="274670"/>
            <a:ext cx="653415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601632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6" y="-36720"/>
            <a:ext cx="9904715" cy="6894719"/>
          </a:xfrm>
          <a:prstGeom prst="rect">
            <a:avLst/>
          </a:prstGeom>
        </p:spPr>
      </p:pic>
      <p:pic>
        <p:nvPicPr>
          <p:cNvPr id="2" name="그림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69424" y="6147747"/>
            <a:ext cx="715020" cy="467370"/>
          </a:xfrm>
          <a:prstGeom prst="rect">
            <a:avLst/>
          </a:prstGeom>
        </p:spPr>
      </p:pic>
      <p:sp>
        <p:nvSpPr>
          <p:cNvPr id="5" name="Rectangle 3"/>
          <p:cNvSpPr>
            <a:spLocks noChangeArrowheads="1"/>
          </p:cNvSpPr>
          <p:nvPr userDrawn="1"/>
        </p:nvSpPr>
        <p:spPr bwMode="auto">
          <a:xfrm>
            <a:off x="381000" y="6096000"/>
            <a:ext cx="6840760" cy="5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tIns="44450" rIns="45720" bIns="44450">
            <a:spAutoFit/>
          </a:bodyPr>
          <a:lstStyle>
            <a:defPPr>
              <a:defRPr lang="ko-KR"/>
            </a:defPPr>
            <a:lvl1pPr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1pPr>
            <a:lvl2pPr marL="4572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2pPr>
            <a:lvl3pPr marL="9144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3pPr>
            <a:lvl4pPr marL="13716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4pPr>
            <a:lvl5pPr marL="18288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5pPr>
            <a:lvl6pPr marL="2286000" algn="l" defTabSz="914400" rtl="0" eaLnBrk="1" latinLnBrk="1" hangingPunct="1">
              <a:defRPr sz="1000" kern="1200">
                <a:solidFill>
                  <a:schemeClr val="tx1"/>
                </a:solidFill>
                <a:latin typeface="Arial" pitchFamily="34" charset="0"/>
                <a:ea typeface="KB체_Bold" pitchFamily="18" charset="-127"/>
                <a:cs typeface="+mn-cs"/>
              </a:defRPr>
            </a:lvl6pPr>
            <a:lvl7pPr marL="2743200" algn="l" defTabSz="914400" rtl="0" eaLnBrk="1" latinLnBrk="1" hangingPunct="1">
              <a:defRPr sz="1000" kern="1200">
                <a:solidFill>
                  <a:schemeClr val="tx1"/>
                </a:solidFill>
                <a:latin typeface="Arial" pitchFamily="34" charset="0"/>
                <a:ea typeface="KB체_Bold" pitchFamily="18" charset="-127"/>
                <a:cs typeface="+mn-cs"/>
              </a:defRPr>
            </a:lvl7pPr>
            <a:lvl8pPr marL="3200400" algn="l" defTabSz="914400" rtl="0" eaLnBrk="1" latinLnBrk="1" hangingPunct="1">
              <a:defRPr sz="1000" kern="1200">
                <a:solidFill>
                  <a:schemeClr val="tx1"/>
                </a:solidFill>
                <a:latin typeface="Arial" pitchFamily="34" charset="0"/>
                <a:ea typeface="KB체_Bold" pitchFamily="18" charset="-127"/>
                <a:cs typeface="+mn-cs"/>
              </a:defRPr>
            </a:lvl8pPr>
            <a:lvl9pPr marL="3657600" algn="l" defTabSz="914400" rtl="0" eaLnBrk="1" latinLnBrk="1" hangingPunct="1">
              <a:defRPr sz="1000" kern="1200">
                <a:solidFill>
                  <a:schemeClr val="tx1"/>
                </a:solidFill>
                <a:latin typeface="Arial" pitchFamily="34" charset="0"/>
                <a:ea typeface="KB체_Bold" pitchFamily="18" charset="-127"/>
                <a:cs typeface="+mn-cs"/>
              </a:defRPr>
            </a:lvl9pPr>
          </a:lstStyle>
          <a:p>
            <a:pPr algn="l" latinLnBrk="0">
              <a:spcBef>
                <a:spcPct val="15000"/>
              </a:spcBef>
              <a:spcAft>
                <a:spcPct val="15000"/>
              </a:spcAft>
            </a:pPr>
            <a:r>
              <a:rPr lang="en-US" altLang="ko-KR" sz="700" dirty="0">
                <a:solidFill>
                  <a:srgbClr val="808080"/>
                </a:solidFill>
                <a:latin typeface="나눔고딕" panose="020D0604000000000000" pitchFamily="50" charset="-127"/>
                <a:ea typeface="나눔고딕" panose="020D0604000000000000" pitchFamily="50" charset="-127"/>
              </a:rPr>
              <a:t>NOTICE: </a:t>
            </a:r>
            <a:r>
              <a:rPr lang="en-US" altLang="ko-KR" sz="700" i="1" u="sng" dirty="0">
                <a:solidFill>
                  <a:srgbClr val="808080"/>
                </a:solidFill>
                <a:latin typeface="나눔고딕" panose="020D0604000000000000" pitchFamily="50" charset="-127"/>
                <a:ea typeface="나눔고딕" panose="020D0604000000000000" pitchFamily="50" charset="-127"/>
              </a:rPr>
              <a:t>Proprietary and Confidential</a:t>
            </a:r>
            <a:endParaRPr lang="en-US" altLang="ko-KR" sz="700" i="1" dirty="0">
              <a:solidFill>
                <a:srgbClr val="808080"/>
              </a:solidFill>
              <a:latin typeface="나눔고딕" panose="020D0604000000000000" pitchFamily="50" charset="-127"/>
              <a:ea typeface="나눔고딕" panose="020D0604000000000000" pitchFamily="50" charset="-127"/>
            </a:endParaRPr>
          </a:p>
          <a:p>
            <a:pPr algn="l" latinLnBrk="0">
              <a:spcAft>
                <a:spcPct val="15000"/>
              </a:spcAft>
            </a:pPr>
            <a:r>
              <a:rPr lang="en-US" altLang="ko-KR" sz="700" dirty="0">
                <a:solidFill>
                  <a:srgbClr val="808080"/>
                </a:solidFill>
                <a:latin typeface="나눔고딕" panose="020D0604000000000000" pitchFamily="50" charset="-127"/>
                <a:ea typeface="나눔고딕" panose="020D0604000000000000" pitchFamily="50" charset="-127"/>
              </a:rPr>
              <a:t>This material is proprietary to EARNEST KOREA. It contains trade secret and confidential information which is solely the property of EARNEST KOREA.  This material is for client’s internal use only.  It shall not be used, reproduced, copied, disclosed, transmitted, in whole or in part, without the express consent of EARNEST KOREA. </a:t>
            </a:r>
          </a:p>
        </p:txBody>
      </p:sp>
    </p:spTree>
    <p:extLst>
      <p:ext uri="{BB962C8B-B14F-4D97-AF65-F5344CB8AC3E}">
        <p14:creationId xmlns:p14="http://schemas.microsoft.com/office/powerpoint/2010/main" val="2254488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51"/>
            <a:ext cx="8420100" cy="1470025"/>
          </a:xfrm>
        </p:spPr>
        <p:txBody>
          <a:bodyPr/>
          <a:lstStyle/>
          <a:p>
            <a:r>
              <a:rPr lang="ko-KR" altLang="en-US"/>
              <a:t>마스터 제목 스타일 편집</a:t>
            </a:r>
          </a:p>
        </p:txBody>
      </p:sp>
      <p:sp>
        <p:nvSpPr>
          <p:cNvPr id="3" name="부제목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00033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2153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26"/>
            <a:ext cx="84201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82638"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118021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95303" y="1600206"/>
            <a:ext cx="43815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29199" y="1600206"/>
            <a:ext cx="43815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683466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390"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390"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1311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36"/>
            <a:ext cx="8420100" cy="1362075"/>
          </a:xfrm>
          <a:prstGeom prst="rect">
            <a:avLst/>
          </a:prstGeo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82638" y="2906713"/>
            <a:ext cx="84201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510486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99026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165326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8" y="273050"/>
            <a:ext cx="3259138"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873499" y="273076"/>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8"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1260106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3436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5870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64"/>
            <a:ext cx="222885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95308" y="274664"/>
            <a:ext cx="653415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935748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6" y="-36720"/>
            <a:ext cx="9904715" cy="6894719"/>
          </a:xfrm>
          <a:prstGeom prst="rect">
            <a:avLst/>
          </a:prstGeom>
        </p:spPr>
      </p:pic>
      <p:pic>
        <p:nvPicPr>
          <p:cNvPr id="2" name="그림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69424" y="6147747"/>
            <a:ext cx="715020" cy="467370"/>
          </a:xfrm>
          <a:prstGeom prst="rect">
            <a:avLst/>
          </a:prstGeom>
        </p:spPr>
      </p:pic>
      <p:sp>
        <p:nvSpPr>
          <p:cNvPr id="5" name="Rectangle 3"/>
          <p:cNvSpPr>
            <a:spLocks noChangeArrowheads="1"/>
          </p:cNvSpPr>
          <p:nvPr userDrawn="1"/>
        </p:nvSpPr>
        <p:spPr bwMode="auto">
          <a:xfrm>
            <a:off x="381000" y="6096000"/>
            <a:ext cx="6840760" cy="5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tIns="44450" rIns="45720" bIns="44450">
            <a:spAutoFit/>
          </a:bodyPr>
          <a:lstStyle>
            <a:defPPr>
              <a:defRPr lang="ko-KR"/>
            </a:defPPr>
            <a:lvl1pPr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1pPr>
            <a:lvl2pPr marL="4572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2pPr>
            <a:lvl3pPr marL="9144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3pPr>
            <a:lvl4pPr marL="13716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4pPr>
            <a:lvl5pPr marL="18288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5pPr>
            <a:lvl6pPr marL="2286000" algn="l" defTabSz="914400" rtl="0" eaLnBrk="1" latinLnBrk="1" hangingPunct="1">
              <a:defRPr sz="1000" kern="1200">
                <a:solidFill>
                  <a:schemeClr val="tx1"/>
                </a:solidFill>
                <a:latin typeface="Arial" pitchFamily="34" charset="0"/>
                <a:ea typeface="KB체_Bold" pitchFamily="18" charset="-127"/>
                <a:cs typeface="+mn-cs"/>
              </a:defRPr>
            </a:lvl6pPr>
            <a:lvl7pPr marL="2743200" algn="l" defTabSz="914400" rtl="0" eaLnBrk="1" latinLnBrk="1" hangingPunct="1">
              <a:defRPr sz="1000" kern="1200">
                <a:solidFill>
                  <a:schemeClr val="tx1"/>
                </a:solidFill>
                <a:latin typeface="Arial" pitchFamily="34" charset="0"/>
                <a:ea typeface="KB체_Bold" pitchFamily="18" charset="-127"/>
                <a:cs typeface="+mn-cs"/>
              </a:defRPr>
            </a:lvl7pPr>
            <a:lvl8pPr marL="3200400" algn="l" defTabSz="914400" rtl="0" eaLnBrk="1" latinLnBrk="1" hangingPunct="1">
              <a:defRPr sz="1000" kern="1200">
                <a:solidFill>
                  <a:schemeClr val="tx1"/>
                </a:solidFill>
                <a:latin typeface="Arial" pitchFamily="34" charset="0"/>
                <a:ea typeface="KB체_Bold" pitchFamily="18" charset="-127"/>
                <a:cs typeface="+mn-cs"/>
              </a:defRPr>
            </a:lvl8pPr>
            <a:lvl9pPr marL="3657600" algn="l" defTabSz="914400" rtl="0" eaLnBrk="1" latinLnBrk="1" hangingPunct="1">
              <a:defRPr sz="1000" kern="1200">
                <a:solidFill>
                  <a:schemeClr val="tx1"/>
                </a:solidFill>
                <a:latin typeface="Arial" pitchFamily="34" charset="0"/>
                <a:ea typeface="KB체_Bold" pitchFamily="18" charset="-127"/>
                <a:cs typeface="+mn-cs"/>
              </a:defRPr>
            </a:lvl9pPr>
          </a:lstStyle>
          <a:p>
            <a:pPr algn="l" latinLnBrk="0">
              <a:spcBef>
                <a:spcPct val="15000"/>
              </a:spcBef>
              <a:spcAft>
                <a:spcPct val="15000"/>
              </a:spcAft>
            </a:pPr>
            <a:r>
              <a:rPr lang="en-US" altLang="ko-KR" sz="700" dirty="0">
                <a:solidFill>
                  <a:srgbClr val="808080"/>
                </a:solidFill>
                <a:latin typeface="나눔고딕" panose="020D0604000000000000" pitchFamily="50" charset="-127"/>
                <a:ea typeface="나눔고딕" panose="020D0604000000000000" pitchFamily="50" charset="-127"/>
              </a:rPr>
              <a:t>NOTICE: </a:t>
            </a:r>
            <a:r>
              <a:rPr lang="en-US" altLang="ko-KR" sz="700" i="1" u="sng" dirty="0">
                <a:solidFill>
                  <a:srgbClr val="808080"/>
                </a:solidFill>
                <a:latin typeface="나눔고딕" panose="020D0604000000000000" pitchFamily="50" charset="-127"/>
                <a:ea typeface="나눔고딕" panose="020D0604000000000000" pitchFamily="50" charset="-127"/>
              </a:rPr>
              <a:t>Proprietary and Confidential</a:t>
            </a:r>
            <a:endParaRPr lang="en-US" altLang="ko-KR" sz="700" i="1" dirty="0">
              <a:solidFill>
                <a:srgbClr val="808080"/>
              </a:solidFill>
              <a:latin typeface="나눔고딕" panose="020D0604000000000000" pitchFamily="50" charset="-127"/>
              <a:ea typeface="나눔고딕" panose="020D0604000000000000" pitchFamily="50" charset="-127"/>
            </a:endParaRPr>
          </a:p>
          <a:p>
            <a:pPr algn="l" latinLnBrk="0">
              <a:spcAft>
                <a:spcPct val="15000"/>
              </a:spcAft>
            </a:pPr>
            <a:r>
              <a:rPr lang="en-US" altLang="ko-KR" sz="700" dirty="0">
                <a:solidFill>
                  <a:srgbClr val="808080"/>
                </a:solidFill>
                <a:latin typeface="나눔고딕" panose="020D0604000000000000" pitchFamily="50" charset="-127"/>
                <a:ea typeface="나눔고딕" panose="020D0604000000000000" pitchFamily="50" charset="-127"/>
              </a:rPr>
              <a:t>This material is proprietary to EARNEST KOREA. It contains trade secret and confidential information which is solely the property of EARNEST KOREA.  This material is for client’s internal use only.  It shall not be used, reproduced, copied, disclosed, transmitted, in whole or in part, without the express consent of EARNEST KOREA. </a:t>
            </a:r>
          </a:p>
        </p:txBody>
      </p:sp>
    </p:spTree>
    <p:extLst>
      <p:ext uri="{BB962C8B-B14F-4D97-AF65-F5344CB8AC3E}">
        <p14:creationId xmlns:p14="http://schemas.microsoft.com/office/powerpoint/2010/main" val="32816925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Box 41"/>
          <p:cNvSpPr txBox="1">
            <a:spLocks noChangeArrowheads="1"/>
          </p:cNvSpPr>
          <p:nvPr userDrawn="1"/>
        </p:nvSpPr>
        <p:spPr bwMode="auto">
          <a:xfrm>
            <a:off x="4564063" y="6509833"/>
            <a:ext cx="533400"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r" fontAlgn="base" latinLnBrk="0">
              <a:spcBef>
                <a:spcPct val="0"/>
              </a:spcBef>
              <a:spcAft>
                <a:spcPct val="0"/>
              </a:spcAft>
            </a:pPr>
            <a:fld id="{B9871006-1C4C-4A0C-9584-E4565D5389E7}" type="slidenum">
              <a:rPr kumimoji="0" lang="en-US" altLang="ko-KR" i="1">
                <a:solidFill>
                  <a:prstClr val="black"/>
                </a:solidFill>
                <a:latin typeface="Trebuchet MS" pitchFamily="34" charset="0"/>
                <a:ea typeface="굴림" pitchFamily="50" charset="-127"/>
              </a:rPr>
              <a:pPr algn="r" fontAlgn="base" latinLnBrk="0">
                <a:spcBef>
                  <a:spcPct val="0"/>
                </a:spcBef>
                <a:spcAft>
                  <a:spcPct val="0"/>
                </a:spcAft>
              </a:pPr>
              <a:t>‹#›</a:t>
            </a:fld>
            <a:endParaRPr kumimoji="0" lang="en-US" altLang="ko-KR" i="1">
              <a:solidFill>
                <a:prstClr val="black"/>
              </a:solidFill>
              <a:latin typeface="Trebuchet MS" pitchFamily="34" charset="0"/>
              <a:ea typeface="굴림" pitchFamily="50" charset="-127"/>
            </a:endParaRPr>
          </a:p>
        </p:txBody>
      </p:sp>
      <p:pic>
        <p:nvPicPr>
          <p:cNvPr id="5" name="그림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3483" y="6543353"/>
            <a:ext cx="381385" cy="206125"/>
          </a:xfrm>
          <a:prstGeom prst="rect">
            <a:avLst/>
          </a:prstGeom>
        </p:spPr>
      </p:pic>
      <p:sp>
        <p:nvSpPr>
          <p:cNvPr id="7" name="순서도: 처리 6"/>
          <p:cNvSpPr/>
          <p:nvPr userDrawn="1"/>
        </p:nvSpPr>
        <p:spPr bwMode="auto">
          <a:xfrm>
            <a:off x="452953" y="6511714"/>
            <a:ext cx="4068000" cy="214290"/>
          </a:xfrm>
          <a:prstGeom prst="flowChartProcess">
            <a:avLst/>
          </a:prstGeom>
          <a:no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eaLnBrk="0" fontAlgn="base" latinLnBrk="0" hangingPunct="0">
              <a:spcBef>
                <a:spcPct val="0"/>
              </a:spcBef>
              <a:spcAft>
                <a:spcPct val="0"/>
              </a:spcAft>
            </a:pPr>
            <a:r>
              <a:rPr lang="en-US" altLang="ko-KR" sz="800" dirty="0">
                <a:solidFill>
                  <a:prstClr val="black"/>
                </a:solidFill>
                <a:latin typeface="Arial" pitchFamily="34" charset="0"/>
                <a:ea typeface="KB체_Bold" pitchFamily="18" charset="-127"/>
              </a:rPr>
              <a:t>Copyright(C) 2020 EARNEST KOREA Corp. All rights reserved. </a:t>
            </a:r>
            <a:endParaRPr lang="ko-KR" altLang="en-US" sz="800" dirty="0">
              <a:solidFill>
                <a:prstClr val="black"/>
              </a:solidFill>
              <a:latin typeface="Arial" pitchFamily="34" charset="0"/>
              <a:ea typeface="KB체_Bold" pitchFamily="18" charset="-127"/>
            </a:endParaRPr>
          </a:p>
        </p:txBody>
      </p:sp>
      <p:sp>
        <p:nvSpPr>
          <p:cNvPr id="6" name="Rectangle 217"/>
          <p:cNvSpPr>
            <a:spLocks noChangeArrowheads="1"/>
          </p:cNvSpPr>
          <p:nvPr userDrawn="1"/>
        </p:nvSpPr>
        <p:spPr bwMode="auto">
          <a:xfrm>
            <a:off x="602295" y="762004"/>
            <a:ext cx="9027480" cy="5755341"/>
          </a:xfrm>
          <a:prstGeom prst="rect">
            <a:avLst/>
          </a:prstGeom>
          <a:noFill/>
          <a:ln>
            <a:solidFill>
              <a:schemeClr val="bg1">
                <a:lumMod val="85000"/>
              </a:schemeClr>
            </a:solidFill>
          </a:ln>
        </p:spPr>
        <p:txBody>
          <a:bodyPr wrap="none" anchor="ctr"/>
          <a:lstStyle>
            <a:lvl1pPr>
              <a:defRPr kumimoji="1" sz="1400">
                <a:solidFill>
                  <a:schemeClr val="tx1"/>
                </a:solidFill>
                <a:latin typeface="코레일체" panose="020B0400000000000000" pitchFamily="50" charset="-127"/>
                <a:ea typeface="코레일체" panose="020B0400000000000000" pitchFamily="50" charset="-127"/>
              </a:defRPr>
            </a:lvl1pPr>
            <a:lvl2pPr marL="742950" indent="-285750">
              <a:defRPr kumimoji="1" sz="1400">
                <a:solidFill>
                  <a:schemeClr val="tx1"/>
                </a:solidFill>
                <a:latin typeface="코레일체" panose="020B0400000000000000" pitchFamily="50" charset="-127"/>
                <a:ea typeface="코레일체" panose="020B0400000000000000" pitchFamily="50" charset="-127"/>
              </a:defRPr>
            </a:lvl2pPr>
            <a:lvl3pPr marL="1143000" indent="-228600">
              <a:defRPr kumimoji="1" sz="1400">
                <a:solidFill>
                  <a:schemeClr val="tx1"/>
                </a:solidFill>
                <a:latin typeface="코레일체" panose="020B0400000000000000" pitchFamily="50" charset="-127"/>
                <a:ea typeface="코레일체" panose="020B0400000000000000" pitchFamily="50" charset="-127"/>
              </a:defRPr>
            </a:lvl3pPr>
            <a:lvl4pPr marL="1600200" indent="-228600">
              <a:defRPr kumimoji="1" sz="1400">
                <a:solidFill>
                  <a:schemeClr val="tx1"/>
                </a:solidFill>
                <a:latin typeface="코레일체" panose="020B0400000000000000" pitchFamily="50" charset="-127"/>
                <a:ea typeface="코레일체" panose="020B0400000000000000" pitchFamily="50" charset="-127"/>
              </a:defRPr>
            </a:lvl4pPr>
            <a:lvl5pPr marL="2057400" indent="-228600">
              <a:defRPr kumimoji="1" sz="1400">
                <a:solidFill>
                  <a:schemeClr val="tx1"/>
                </a:solidFill>
                <a:latin typeface="코레일체" panose="020B0400000000000000" pitchFamily="50" charset="-127"/>
                <a:ea typeface="코레일체" panose="020B0400000000000000" pitchFamily="50" charset="-127"/>
              </a:defRPr>
            </a:lvl5pPr>
            <a:lvl6pPr marL="25146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6pPr>
            <a:lvl7pPr marL="29718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7pPr>
            <a:lvl8pPr marL="34290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8pPr>
            <a:lvl9pPr marL="38862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9pPr>
          </a:lstStyle>
          <a:p>
            <a:pPr indent="28575" fontAlgn="base">
              <a:spcBef>
                <a:spcPct val="0"/>
              </a:spcBef>
              <a:spcAft>
                <a:spcPct val="0"/>
              </a:spcAft>
            </a:pPr>
            <a:endParaRPr lang="ko-KR" altLang="en-US" sz="1200" dirty="0">
              <a:solidFill>
                <a:prstClr val="white"/>
              </a:solidFill>
              <a:latin typeface="KB금융 본문체 Medium" panose="020B0603000000000000" pitchFamily="50" charset="-127"/>
              <a:ea typeface="KB금융 본문체 Medium" panose="020B0603000000000000" pitchFamily="50" charset="-127"/>
            </a:endParaRPr>
          </a:p>
        </p:txBody>
      </p:sp>
    </p:spTree>
    <p:extLst>
      <p:ext uri="{BB962C8B-B14F-4D97-AF65-F5344CB8AC3E}">
        <p14:creationId xmlns:p14="http://schemas.microsoft.com/office/powerpoint/2010/main" val="235316912"/>
      </p:ext>
    </p:extLst>
  </p:cSld>
  <p:clrMapOvr>
    <a:masterClrMapping/>
  </p:clrMapOvr>
  <p:extLst>
    <p:ext uri="{DCECCB84-F9BA-43D5-87BE-67443E8EF086}">
      <p15:sldGuideLst xmlns:p15="http://schemas.microsoft.com/office/powerpoint/2012/main" xmlns="">
        <p15:guide id="1" orient="horz" pos="2160">
          <p15:clr>
            <a:srgbClr val="FBAE40"/>
          </p15:clr>
        </p15:guide>
        <p15:guide id="2" pos="3000">
          <p15:clr>
            <a:srgbClr val="FBAE40"/>
          </p15:clr>
        </p15:guide>
        <p15:guide id="3" orient="horz" pos="412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45"/>
            <a:ext cx="8420100" cy="1470025"/>
          </a:xfrm>
        </p:spPr>
        <p:txBody>
          <a:bodyPr/>
          <a:lstStyle/>
          <a:p>
            <a:r>
              <a:rPr lang="ko-KR" altLang="en-US"/>
              <a:t>마스터 제목 스타일 편집</a:t>
            </a:r>
          </a:p>
        </p:txBody>
      </p:sp>
      <p:sp>
        <p:nvSpPr>
          <p:cNvPr id="3" name="부제목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396569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9549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495303" y="1600206"/>
            <a:ext cx="438150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29199" y="1600206"/>
            <a:ext cx="438150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64719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638" y="4406920"/>
            <a:ext cx="84201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82638"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38312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95303" y="1600206"/>
            <a:ext cx="43815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29199" y="1600206"/>
            <a:ext cx="43815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1534679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386"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386"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973364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21244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681406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8" y="273050"/>
            <a:ext cx="3259138"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873499" y="273070"/>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8"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919766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971796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41956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58"/>
            <a:ext cx="222885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95308" y="274658"/>
            <a:ext cx="653415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320450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6" y="-36720"/>
            <a:ext cx="9904715" cy="6894719"/>
          </a:xfrm>
          <a:prstGeom prst="rect">
            <a:avLst/>
          </a:prstGeom>
        </p:spPr>
      </p:pic>
      <p:pic>
        <p:nvPicPr>
          <p:cNvPr id="2" name="그림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69424" y="6147747"/>
            <a:ext cx="715020" cy="467370"/>
          </a:xfrm>
          <a:prstGeom prst="rect">
            <a:avLst/>
          </a:prstGeom>
        </p:spPr>
      </p:pic>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0296" y="6067107"/>
            <a:ext cx="1584176" cy="561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6927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73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73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395" y="1535113"/>
            <a:ext cx="437832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395" y="2174875"/>
            <a:ext cx="437832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8" name="바닥글 개체 틀 7"/>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822599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6" y="-36720"/>
            <a:ext cx="9904715" cy="6894719"/>
          </a:xfrm>
          <a:prstGeom prst="rect">
            <a:avLst/>
          </a:prstGeom>
        </p:spPr>
      </p:pic>
      <p:pic>
        <p:nvPicPr>
          <p:cNvPr id="2" name="그림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69424" y="6147747"/>
            <a:ext cx="715020" cy="467370"/>
          </a:xfrm>
          <a:prstGeom prst="rect">
            <a:avLst/>
          </a:prstGeom>
        </p:spPr>
      </p:pic>
      <p:sp>
        <p:nvSpPr>
          <p:cNvPr id="5" name="Rectangle 3"/>
          <p:cNvSpPr>
            <a:spLocks noChangeArrowheads="1"/>
          </p:cNvSpPr>
          <p:nvPr userDrawn="1"/>
        </p:nvSpPr>
        <p:spPr bwMode="auto">
          <a:xfrm>
            <a:off x="381000" y="6092586"/>
            <a:ext cx="6840760" cy="5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tIns="44450" rIns="45720" bIns="44450">
            <a:spAutoFit/>
          </a:bodyPr>
          <a:lstStyle>
            <a:defPPr>
              <a:defRPr lang="ko-KR"/>
            </a:defPPr>
            <a:lvl1pPr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1pPr>
            <a:lvl2pPr marL="4572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2pPr>
            <a:lvl3pPr marL="9144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3pPr>
            <a:lvl4pPr marL="13716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4pPr>
            <a:lvl5pPr marL="1828800" algn="r" rtl="0" eaLnBrk="0" fontAlgn="base" hangingPunct="0">
              <a:spcBef>
                <a:spcPct val="0"/>
              </a:spcBef>
              <a:spcAft>
                <a:spcPct val="0"/>
              </a:spcAft>
              <a:defRPr sz="1000" kern="1200">
                <a:solidFill>
                  <a:schemeClr val="tx1"/>
                </a:solidFill>
                <a:latin typeface="Arial" pitchFamily="34" charset="0"/>
                <a:ea typeface="KB체_Bold" pitchFamily="18" charset="-127"/>
                <a:cs typeface="+mn-cs"/>
              </a:defRPr>
            </a:lvl5pPr>
            <a:lvl6pPr marL="2286000" algn="l" defTabSz="914400" rtl="0" eaLnBrk="1" latinLnBrk="1" hangingPunct="1">
              <a:defRPr sz="1000" kern="1200">
                <a:solidFill>
                  <a:schemeClr val="tx1"/>
                </a:solidFill>
                <a:latin typeface="Arial" pitchFamily="34" charset="0"/>
                <a:ea typeface="KB체_Bold" pitchFamily="18" charset="-127"/>
                <a:cs typeface="+mn-cs"/>
              </a:defRPr>
            </a:lvl6pPr>
            <a:lvl7pPr marL="2743200" algn="l" defTabSz="914400" rtl="0" eaLnBrk="1" latinLnBrk="1" hangingPunct="1">
              <a:defRPr sz="1000" kern="1200">
                <a:solidFill>
                  <a:schemeClr val="tx1"/>
                </a:solidFill>
                <a:latin typeface="Arial" pitchFamily="34" charset="0"/>
                <a:ea typeface="KB체_Bold" pitchFamily="18" charset="-127"/>
                <a:cs typeface="+mn-cs"/>
              </a:defRPr>
            </a:lvl7pPr>
            <a:lvl8pPr marL="3200400" algn="l" defTabSz="914400" rtl="0" eaLnBrk="1" latinLnBrk="1" hangingPunct="1">
              <a:defRPr sz="1000" kern="1200">
                <a:solidFill>
                  <a:schemeClr val="tx1"/>
                </a:solidFill>
                <a:latin typeface="Arial" pitchFamily="34" charset="0"/>
                <a:ea typeface="KB체_Bold" pitchFamily="18" charset="-127"/>
                <a:cs typeface="+mn-cs"/>
              </a:defRPr>
            </a:lvl8pPr>
            <a:lvl9pPr marL="3657600" algn="l" defTabSz="914400" rtl="0" eaLnBrk="1" latinLnBrk="1" hangingPunct="1">
              <a:defRPr sz="1000" kern="1200">
                <a:solidFill>
                  <a:schemeClr val="tx1"/>
                </a:solidFill>
                <a:latin typeface="Arial" pitchFamily="34" charset="0"/>
                <a:ea typeface="KB체_Bold" pitchFamily="18" charset="-127"/>
                <a:cs typeface="+mn-cs"/>
              </a:defRPr>
            </a:lvl9pPr>
          </a:lstStyle>
          <a:p>
            <a:pPr algn="l" latinLnBrk="0">
              <a:spcBef>
                <a:spcPct val="15000"/>
              </a:spcBef>
              <a:spcAft>
                <a:spcPct val="15000"/>
              </a:spcAft>
            </a:pPr>
            <a:r>
              <a:rPr lang="en-US" altLang="ko-KR" sz="700" dirty="0">
                <a:solidFill>
                  <a:srgbClr val="808080"/>
                </a:solidFill>
                <a:latin typeface="나눔고딕" panose="020D0604000000000000" pitchFamily="50" charset="-127"/>
                <a:ea typeface="나눔고딕" panose="020D0604000000000000" pitchFamily="50" charset="-127"/>
              </a:rPr>
              <a:t>NOTICE: </a:t>
            </a:r>
            <a:r>
              <a:rPr lang="en-US" altLang="ko-KR" sz="700" i="1" u="sng" dirty="0">
                <a:solidFill>
                  <a:srgbClr val="808080"/>
                </a:solidFill>
                <a:latin typeface="나눔고딕" panose="020D0604000000000000" pitchFamily="50" charset="-127"/>
                <a:ea typeface="나눔고딕" panose="020D0604000000000000" pitchFamily="50" charset="-127"/>
              </a:rPr>
              <a:t>Proprietary and Confidential</a:t>
            </a:r>
            <a:endParaRPr lang="en-US" altLang="ko-KR" sz="700" i="1" dirty="0">
              <a:solidFill>
                <a:srgbClr val="808080"/>
              </a:solidFill>
              <a:latin typeface="나눔고딕" panose="020D0604000000000000" pitchFamily="50" charset="-127"/>
              <a:ea typeface="나눔고딕" panose="020D0604000000000000" pitchFamily="50" charset="-127"/>
            </a:endParaRPr>
          </a:p>
          <a:p>
            <a:pPr algn="l" latinLnBrk="0">
              <a:spcAft>
                <a:spcPct val="15000"/>
              </a:spcAft>
            </a:pPr>
            <a:r>
              <a:rPr lang="en-US" altLang="ko-KR" sz="700" dirty="0">
                <a:solidFill>
                  <a:srgbClr val="808080"/>
                </a:solidFill>
                <a:latin typeface="나눔고딕" panose="020D0604000000000000" pitchFamily="50" charset="-127"/>
                <a:ea typeface="나눔고딕" panose="020D0604000000000000" pitchFamily="50" charset="-127"/>
              </a:rPr>
              <a:t>This material is proprietary to EARNEST KOREA. It contains trade secret and confidential information which is solely the property of EARNEST KOREA.  This material is for client’s internal use only.  It shall not be used, reproduced, copied, disclosed, transmitted, in whole or in part, without the express consent of EARNEST KOREA. </a:t>
            </a:r>
          </a:p>
        </p:txBody>
      </p:sp>
    </p:spTree>
    <p:extLst>
      <p:ext uri="{BB962C8B-B14F-4D97-AF65-F5344CB8AC3E}">
        <p14:creationId xmlns:p14="http://schemas.microsoft.com/office/powerpoint/2010/main" val="3482902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Box 41"/>
          <p:cNvSpPr txBox="1">
            <a:spLocks noChangeArrowheads="1"/>
          </p:cNvSpPr>
          <p:nvPr userDrawn="1"/>
        </p:nvSpPr>
        <p:spPr bwMode="auto">
          <a:xfrm>
            <a:off x="4564063" y="6509833"/>
            <a:ext cx="533400"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r"/>
            <a:fld id="{B9871006-1C4C-4A0C-9584-E4565D5389E7}" type="slidenum">
              <a:rPr kumimoji="0" lang="en-US" altLang="ko-KR" i="1">
                <a:latin typeface="Trebuchet MS" pitchFamily="34" charset="0"/>
                <a:ea typeface="굴림" pitchFamily="50" charset="-127"/>
              </a:rPr>
              <a:pPr algn="r"/>
              <a:t>‹#›</a:t>
            </a:fld>
            <a:endParaRPr kumimoji="0" lang="en-US" altLang="ko-KR" i="1">
              <a:latin typeface="Trebuchet MS" pitchFamily="34" charset="0"/>
              <a:ea typeface="굴림" pitchFamily="50" charset="-127"/>
            </a:endParaRPr>
          </a:p>
        </p:txBody>
      </p:sp>
      <p:pic>
        <p:nvPicPr>
          <p:cNvPr id="5" name="그림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3480" y="6543327"/>
            <a:ext cx="381385" cy="206125"/>
          </a:xfrm>
          <a:prstGeom prst="rect">
            <a:avLst/>
          </a:prstGeom>
        </p:spPr>
      </p:pic>
      <p:sp>
        <p:nvSpPr>
          <p:cNvPr id="6" name="Rectangle 217"/>
          <p:cNvSpPr>
            <a:spLocks noChangeArrowheads="1"/>
          </p:cNvSpPr>
          <p:nvPr userDrawn="1"/>
        </p:nvSpPr>
        <p:spPr bwMode="auto">
          <a:xfrm>
            <a:off x="602295" y="761999"/>
            <a:ext cx="9027480" cy="5755341"/>
          </a:xfrm>
          <a:prstGeom prst="rect">
            <a:avLst/>
          </a:prstGeom>
          <a:noFill/>
          <a:ln>
            <a:solidFill>
              <a:schemeClr val="bg1">
                <a:lumMod val="85000"/>
              </a:schemeClr>
            </a:solidFill>
          </a:ln>
        </p:spPr>
        <p:txBody>
          <a:bodyPr wrap="none" anchor="ctr"/>
          <a:lstStyle>
            <a:lvl1pPr>
              <a:defRPr kumimoji="1" sz="1400">
                <a:solidFill>
                  <a:schemeClr val="tx1"/>
                </a:solidFill>
                <a:latin typeface="코레일체" panose="020B0400000000000000" pitchFamily="50" charset="-127"/>
                <a:ea typeface="코레일체" panose="020B0400000000000000" pitchFamily="50" charset="-127"/>
              </a:defRPr>
            </a:lvl1pPr>
            <a:lvl2pPr marL="742950" indent="-285750">
              <a:defRPr kumimoji="1" sz="1400">
                <a:solidFill>
                  <a:schemeClr val="tx1"/>
                </a:solidFill>
                <a:latin typeface="코레일체" panose="020B0400000000000000" pitchFamily="50" charset="-127"/>
                <a:ea typeface="코레일체" panose="020B0400000000000000" pitchFamily="50" charset="-127"/>
              </a:defRPr>
            </a:lvl2pPr>
            <a:lvl3pPr marL="1143000" indent="-228600">
              <a:defRPr kumimoji="1" sz="1400">
                <a:solidFill>
                  <a:schemeClr val="tx1"/>
                </a:solidFill>
                <a:latin typeface="코레일체" panose="020B0400000000000000" pitchFamily="50" charset="-127"/>
                <a:ea typeface="코레일체" panose="020B0400000000000000" pitchFamily="50" charset="-127"/>
              </a:defRPr>
            </a:lvl3pPr>
            <a:lvl4pPr marL="1600200" indent="-228600">
              <a:defRPr kumimoji="1" sz="1400">
                <a:solidFill>
                  <a:schemeClr val="tx1"/>
                </a:solidFill>
                <a:latin typeface="코레일체" panose="020B0400000000000000" pitchFamily="50" charset="-127"/>
                <a:ea typeface="코레일체" panose="020B0400000000000000" pitchFamily="50" charset="-127"/>
              </a:defRPr>
            </a:lvl4pPr>
            <a:lvl5pPr marL="2057400" indent="-228600">
              <a:defRPr kumimoji="1" sz="1400">
                <a:solidFill>
                  <a:schemeClr val="tx1"/>
                </a:solidFill>
                <a:latin typeface="코레일체" panose="020B0400000000000000" pitchFamily="50" charset="-127"/>
                <a:ea typeface="코레일체" panose="020B0400000000000000" pitchFamily="50" charset="-127"/>
              </a:defRPr>
            </a:lvl5pPr>
            <a:lvl6pPr marL="25146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6pPr>
            <a:lvl7pPr marL="29718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7pPr>
            <a:lvl8pPr marL="34290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8pPr>
            <a:lvl9pPr marL="38862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9pPr>
          </a:lstStyle>
          <a:p>
            <a:pPr indent="28575" eaLnBrk="1" latinLnBrk="1" hangingPunct="1"/>
            <a:endParaRPr lang="ko-KR" altLang="en-US" sz="1200" dirty="0">
              <a:solidFill>
                <a:schemeClr val="bg1"/>
              </a:solidFill>
              <a:latin typeface="KB금융 본문체 Medium" panose="020B0603000000000000" pitchFamily="50" charset="-127"/>
              <a:ea typeface="KB금융 본문체 Medium" panose="020B0603000000000000" pitchFamily="50" charset="-127"/>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8481392" cy="62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60512" y="6540782"/>
            <a:ext cx="715888" cy="25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3"/>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265368" y="-9525"/>
            <a:ext cx="1640632" cy="648072"/>
          </a:xfrm>
          <a:prstGeom prst="rect">
            <a:avLst/>
          </a:prstGeom>
          <a:noFill/>
          <a:ln>
            <a:noFill/>
          </a:ln>
        </p:spPr>
      </p:pic>
    </p:spTree>
    <p:extLst>
      <p:ext uri="{BB962C8B-B14F-4D97-AF65-F5344CB8AC3E}">
        <p14:creationId xmlns:p14="http://schemas.microsoft.com/office/powerpoint/2010/main" val="3489542649"/>
      </p:ext>
    </p:extLst>
  </p:cSld>
  <p:clrMapOvr>
    <a:masterClrMapping/>
  </p:clrMapOvr>
  <p:extLst>
    <p:ext uri="{DCECCB84-F9BA-43D5-87BE-67443E8EF086}">
      <p15:sldGuideLst xmlns:p15="http://schemas.microsoft.com/office/powerpoint/2012/main" xmlns="">
        <p15:guide id="1" orient="horz" pos="2160">
          <p15:clr>
            <a:srgbClr val="FBAE40"/>
          </p15:clr>
        </p15:guide>
        <p15:guide id="2" pos="3000">
          <p15:clr>
            <a:srgbClr val="FBAE40"/>
          </p15:clr>
        </p15:guide>
        <p15:guide id="3" orient="horz" pos="41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4" name="바닥글 개체 틀 3"/>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5909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3" name="바닥글 개체 틀 2"/>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4428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8" y="273050"/>
            <a:ext cx="3259138" cy="1162050"/>
          </a:xfrm>
          <a:prstGeom prst="rect">
            <a:avLst/>
          </a:prstGeo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873499" y="273086"/>
            <a:ext cx="5537201"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8" y="1435103"/>
            <a:ext cx="3259138"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43093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513" y="4800600"/>
            <a:ext cx="5943600" cy="566738"/>
          </a:xfrm>
          <a:prstGeom prst="rect">
            <a:avLst/>
          </a:prstGeo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513"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941513"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495300" y="6356386"/>
            <a:ext cx="2311400" cy="365125"/>
          </a:xfrm>
          <a:prstGeom prst="rect">
            <a:avLst/>
          </a:prstGeom>
        </p:spPr>
        <p:txBody>
          <a:bodyPr/>
          <a:lstStyle/>
          <a:p>
            <a:fld id="{4C4111CC-31A6-4943-ADF8-6959309B2E2D}" type="datetimeFigureOut">
              <a:rPr lang="ko-KR" altLang="en-US" smtClean="0">
                <a:solidFill>
                  <a:prstClr val="black">
                    <a:tint val="75000"/>
                  </a:prstClr>
                </a:solidFill>
              </a:rPr>
              <a:pPr/>
              <a:t>2022-01-25</a:t>
            </a:fld>
            <a:endParaRPr lang="ko-KR" altLang="en-US">
              <a:solidFill>
                <a:prstClr val="black">
                  <a:tint val="75000"/>
                </a:prstClr>
              </a:solidFill>
            </a:endParaRPr>
          </a:p>
        </p:txBody>
      </p:sp>
      <p:sp>
        <p:nvSpPr>
          <p:cNvPr id="6" name="바닥글 개체 틀 5"/>
          <p:cNvSpPr>
            <a:spLocks noGrp="1"/>
          </p:cNvSpPr>
          <p:nvPr>
            <p:ph type="ftr" sz="quarter" idx="11"/>
          </p:nvPr>
        </p:nvSpPr>
        <p:spPr>
          <a:xfrm>
            <a:off x="3384550" y="6356386"/>
            <a:ext cx="3136900" cy="365125"/>
          </a:xfrm>
          <a:prstGeom prst="rect">
            <a:avLst/>
          </a:prstGeom>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a:xfrm>
            <a:off x="7099300" y="6356386"/>
            <a:ext cx="2311400" cy="365125"/>
          </a:xfrm>
          <a:prstGeom prst="rect">
            <a:avLst/>
          </a:prstGeom>
        </p:spPr>
        <p:txBody>
          <a:bodyPr/>
          <a:lstStyle/>
          <a:p>
            <a:fld id="{9B422560-2A94-40B4-84E7-19E8274E0916}"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674727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image" Target="../media/image6.jpg"/></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모서리가 둥근 직사각형 6"/>
          <p:cNvSpPr/>
          <p:nvPr userDrawn="1"/>
        </p:nvSpPr>
        <p:spPr bwMode="auto">
          <a:xfrm>
            <a:off x="128588" y="115888"/>
            <a:ext cx="9648825" cy="6553200"/>
          </a:xfrm>
          <a:prstGeom prst="roundRect">
            <a:avLst>
              <a:gd name="adj" fmla="val 1894"/>
            </a:avLst>
          </a:prstGeom>
          <a:noFill/>
          <a:ln w="28575" cap="flat" cmpd="sng" algn="ctr">
            <a:solidFill>
              <a:schemeClr val="bg1">
                <a:lumMod val="85000"/>
              </a:schemeClr>
            </a:solidFill>
            <a:prstDash val="solid"/>
            <a:round/>
            <a:headEnd type="none" w="med" len="med"/>
            <a:tailEnd type="none" w="med" len="med"/>
          </a:ln>
          <a:effectLst/>
        </p:spPr>
        <p:txBody>
          <a:bodyPr vert="horz" wrap="none" lIns="91440" tIns="45720" rIns="91440" bIns="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ko-KR" altLang="en-US" sz="1000" b="0" i="0" u="none" strike="noStrike" cap="none" normalizeH="0" baseline="0">
              <a:ln>
                <a:noFill/>
              </a:ln>
              <a:solidFill>
                <a:schemeClr val="tx1"/>
              </a:solidFill>
              <a:effectLst/>
              <a:latin typeface="Arial" pitchFamily="34" charset="0"/>
              <a:ea typeface="KB체_Bold" pitchFamily="18" charset="-127"/>
            </a:endParaRPr>
          </a:p>
        </p:txBody>
      </p:sp>
    </p:spTree>
    <p:extLst>
      <p:ext uri="{BB962C8B-B14F-4D97-AF65-F5344CB8AC3E}">
        <p14:creationId xmlns:p14="http://schemas.microsoft.com/office/powerpoint/2010/main" val="24128408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95300" y="6356382"/>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latinLnBrk="0" hangingPunct="0">
              <a:spcBef>
                <a:spcPct val="0"/>
              </a:spcBef>
              <a:spcAft>
                <a:spcPct val="0"/>
              </a:spcAft>
            </a:pPr>
            <a:fld id="{4C4111CC-31A6-4943-ADF8-6959309B2E2D}" type="datetimeFigureOut">
              <a:rPr lang="ko-KR" altLang="en-US" smtClean="0">
                <a:solidFill>
                  <a:prstClr val="black">
                    <a:tint val="75000"/>
                  </a:prstClr>
                </a:solidFill>
                <a:ea typeface="헤움네모고딕172" pitchFamily="18" charset="-127"/>
              </a:rPr>
              <a:pPr eaLnBrk="0" fontAlgn="base" latinLnBrk="0" hangingPunct="0">
                <a:spcBef>
                  <a:spcPct val="0"/>
                </a:spcBef>
                <a:spcAft>
                  <a:spcPct val="0"/>
                </a:spcAft>
              </a:pPr>
              <a:t>2022-01-25</a:t>
            </a:fld>
            <a:endParaRPr lang="ko-KR" altLang="en-US">
              <a:solidFill>
                <a:prstClr val="black">
                  <a:tint val="75000"/>
                </a:prstClr>
              </a:solidFill>
              <a:ea typeface="헤움네모고딕172" pitchFamily="18" charset="-127"/>
            </a:endParaRPr>
          </a:p>
        </p:txBody>
      </p:sp>
      <p:sp>
        <p:nvSpPr>
          <p:cNvPr id="5" name="바닥글 개체 틀 4"/>
          <p:cNvSpPr>
            <a:spLocks noGrp="1"/>
          </p:cNvSpPr>
          <p:nvPr>
            <p:ph type="ftr" sz="quarter" idx="3"/>
          </p:nvPr>
        </p:nvSpPr>
        <p:spPr>
          <a:xfrm>
            <a:off x="3384550" y="6356382"/>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latinLnBrk="0" hangingPunct="0">
              <a:spcBef>
                <a:spcPct val="0"/>
              </a:spcBef>
              <a:spcAft>
                <a:spcPct val="0"/>
              </a:spcAft>
            </a:pPr>
            <a:endParaRPr lang="ko-KR" altLang="en-US">
              <a:solidFill>
                <a:prstClr val="black">
                  <a:tint val="75000"/>
                </a:prstClr>
              </a:solidFill>
              <a:ea typeface="헤움네모고딕172" pitchFamily="18" charset="-127"/>
            </a:endParaRPr>
          </a:p>
        </p:txBody>
      </p:sp>
      <p:sp>
        <p:nvSpPr>
          <p:cNvPr id="6" name="슬라이드 번호 개체 틀 5"/>
          <p:cNvSpPr>
            <a:spLocks noGrp="1"/>
          </p:cNvSpPr>
          <p:nvPr>
            <p:ph type="sldNum" sz="quarter" idx="4"/>
          </p:nvPr>
        </p:nvSpPr>
        <p:spPr>
          <a:xfrm>
            <a:off x="7099300" y="6356382"/>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latinLnBrk="0" hangingPunct="0">
              <a:spcBef>
                <a:spcPct val="0"/>
              </a:spcBef>
              <a:spcAft>
                <a:spcPct val="0"/>
              </a:spcAft>
            </a:pPr>
            <a:fld id="{9B422560-2A94-40B4-84E7-19E8274E0916}" type="slidenum">
              <a:rPr lang="ko-KR" altLang="en-US" smtClean="0">
                <a:solidFill>
                  <a:prstClr val="black">
                    <a:tint val="75000"/>
                  </a:prstClr>
                </a:solidFill>
                <a:ea typeface="헤움네모고딕172" pitchFamily="18" charset="-127"/>
              </a:rPr>
              <a:pPr eaLnBrk="0" fontAlgn="base" latinLnBrk="0" hangingPunct="0">
                <a:spcBef>
                  <a:spcPct val="0"/>
                </a:spcBef>
                <a:spcAft>
                  <a:spcPct val="0"/>
                </a:spcAft>
              </a:pPr>
              <a:t>‹#›</a:t>
            </a:fld>
            <a:endParaRPr lang="ko-KR" altLang="en-US">
              <a:solidFill>
                <a:prstClr val="black">
                  <a:tint val="75000"/>
                </a:prstClr>
              </a:solidFill>
              <a:ea typeface="헤움네모고딕172" pitchFamily="18" charset="-127"/>
            </a:endParaRPr>
          </a:p>
        </p:txBody>
      </p:sp>
    </p:spTree>
    <p:extLst>
      <p:ext uri="{BB962C8B-B14F-4D97-AF65-F5344CB8AC3E}">
        <p14:creationId xmlns:p14="http://schemas.microsoft.com/office/powerpoint/2010/main" val="1707706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95300" y="6356376"/>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latinLnBrk="0" hangingPunct="0">
              <a:spcBef>
                <a:spcPct val="0"/>
              </a:spcBef>
              <a:spcAft>
                <a:spcPct val="0"/>
              </a:spcAft>
            </a:pPr>
            <a:fld id="{4C4111CC-31A6-4943-ADF8-6959309B2E2D}" type="datetimeFigureOut">
              <a:rPr lang="ko-KR" altLang="en-US" smtClean="0">
                <a:solidFill>
                  <a:prstClr val="black">
                    <a:tint val="75000"/>
                  </a:prstClr>
                </a:solidFill>
                <a:ea typeface="헤움네모고딕172" pitchFamily="18" charset="-127"/>
              </a:rPr>
              <a:pPr eaLnBrk="0" fontAlgn="base" latinLnBrk="0" hangingPunct="0">
                <a:spcBef>
                  <a:spcPct val="0"/>
                </a:spcBef>
                <a:spcAft>
                  <a:spcPct val="0"/>
                </a:spcAft>
              </a:pPr>
              <a:t>2022-01-25</a:t>
            </a:fld>
            <a:endParaRPr lang="ko-KR" altLang="en-US">
              <a:solidFill>
                <a:prstClr val="black">
                  <a:tint val="75000"/>
                </a:prstClr>
              </a:solidFill>
              <a:ea typeface="헤움네모고딕172" pitchFamily="18" charset="-127"/>
            </a:endParaRPr>
          </a:p>
        </p:txBody>
      </p:sp>
      <p:sp>
        <p:nvSpPr>
          <p:cNvPr id="5" name="바닥글 개체 틀 4"/>
          <p:cNvSpPr>
            <a:spLocks noGrp="1"/>
          </p:cNvSpPr>
          <p:nvPr>
            <p:ph type="ftr" sz="quarter" idx="3"/>
          </p:nvPr>
        </p:nvSpPr>
        <p:spPr>
          <a:xfrm>
            <a:off x="3384550" y="6356376"/>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latinLnBrk="0" hangingPunct="0">
              <a:spcBef>
                <a:spcPct val="0"/>
              </a:spcBef>
              <a:spcAft>
                <a:spcPct val="0"/>
              </a:spcAft>
            </a:pPr>
            <a:endParaRPr lang="ko-KR" altLang="en-US">
              <a:solidFill>
                <a:prstClr val="black">
                  <a:tint val="75000"/>
                </a:prstClr>
              </a:solidFill>
              <a:ea typeface="헤움네모고딕172" pitchFamily="18" charset="-127"/>
            </a:endParaRPr>
          </a:p>
        </p:txBody>
      </p:sp>
      <p:sp>
        <p:nvSpPr>
          <p:cNvPr id="6" name="슬라이드 번호 개체 틀 5"/>
          <p:cNvSpPr>
            <a:spLocks noGrp="1"/>
          </p:cNvSpPr>
          <p:nvPr>
            <p:ph type="sldNum" sz="quarter" idx="4"/>
          </p:nvPr>
        </p:nvSpPr>
        <p:spPr>
          <a:xfrm>
            <a:off x="7099300" y="6356376"/>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latinLnBrk="0" hangingPunct="0">
              <a:spcBef>
                <a:spcPct val="0"/>
              </a:spcBef>
              <a:spcAft>
                <a:spcPct val="0"/>
              </a:spcAft>
            </a:pPr>
            <a:fld id="{9B422560-2A94-40B4-84E7-19E8274E0916}" type="slidenum">
              <a:rPr lang="ko-KR" altLang="en-US" smtClean="0">
                <a:solidFill>
                  <a:prstClr val="black">
                    <a:tint val="75000"/>
                  </a:prstClr>
                </a:solidFill>
                <a:ea typeface="헤움네모고딕172" pitchFamily="18" charset="-127"/>
              </a:rPr>
              <a:pPr eaLnBrk="0" fontAlgn="base" latinLnBrk="0" hangingPunct="0">
                <a:spcBef>
                  <a:spcPct val="0"/>
                </a:spcBef>
                <a:spcAft>
                  <a:spcPct val="0"/>
                </a:spcAft>
              </a:pPr>
              <a:t>‹#›</a:t>
            </a:fld>
            <a:endParaRPr lang="ko-KR" altLang="en-US">
              <a:solidFill>
                <a:prstClr val="black">
                  <a:tint val="75000"/>
                </a:prstClr>
              </a:solidFill>
              <a:ea typeface="헤움네모고딕172" pitchFamily="18" charset="-127"/>
            </a:endParaRPr>
          </a:p>
        </p:txBody>
      </p:sp>
    </p:spTree>
    <p:extLst>
      <p:ext uri="{BB962C8B-B14F-4D97-AF65-F5344CB8AC3E}">
        <p14:creationId xmlns:p14="http://schemas.microsoft.com/office/powerpoint/2010/main" val="344096728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2"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95300" y="6356370"/>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latinLnBrk="0" hangingPunct="0">
              <a:spcBef>
                <a:spcPct val="0"/>
              </a:spcBef>
              <a:spcAft>
                <a:spcPct val="0"/>
              </a:spcAft>
            </a:pPr>
            <a:fld id="{4C4111CC-31A6-4943-ADF8-6959309B2E2D}" type="datetimeFigureOut">
              <a:rPr lang="ko-KR" altLang="en-US" smtClean="0">
                <a:solidFill>
                  <a:prstClr val="black">
                    <a:tint val="75000"/>
                  </a:prstClr>
                </a:solidFill>
                <a:ea typeface="헤움네모고딕172" pitchFamily="18" charset="-127"/>
              </a:rPr>
              <a:pPr eaLnBrk="0" fontAlgn="base" latinLnBrk="0" hangingPunct="0">
                <a:spcBef>
                  <a:spcPct val="0"/>
                </a:spcBef>
                <a:spcAft>
                  <a:spcPct val="0"/>
                </a:spcAft>
              </a:pPr>
              <a:t>2022-01-25</a:t>
            </a:fld>
            <a:endParaRPr lang="ko-KR" altLang="en-US">
              <a:solidFill>
                <a:prstClr val="black">
                  <a:tint val="75000"/>
                </a:prstClr>
              </a:solidFill>
              <a:ea typeface="헤움네모고딕172" pitchFamily="18" charset="-127"/>
            </a:endParaRPr>
          </a:p>
        </p:txBody>
      </p:sp>
      <p:sp>
        <p:nvSpPr>
          <p:cNvPr id="5" name="바닥글 개체 틀 4"/>
          <p:cNvSpPr>
            <a:spLocks noGrp="1"/>
          </p:cNvSpPr>
          <p:nvPr>
            <p:ph type="ftr" sz="quarter" idx="3"/>
          </p:nvPr>
        </p:nvSpPr>
        <p:spPr>
          <a:xfrm>
            <a:off x="3384550" y="6356370"/>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latinLnBrk="0" hangingPunct="0">
              <a:spcBef>
                <a:spcPct val="0"/>
              </a:spcBef>
              <a:spcAft>
                <a:spcPct val="0"/>
              </a:spcAft>
            </a:pPr>
            <a:endParaRPr lang="ko-KR" altLang="en-US">
              <a:solidFill>
                <a:prstClr val="black">
                  <a:tint val="75000"/>
                </a:prstClr>
              </a:solidFill>
              <a:ea typeface="헤움네모고딕172" pitchFamily="18" charset="-127"/>
            </a:endParaRPr>
          </a:p>
        </p:txBody>
      </p:sp>
      <p:sp>
        <p:nvSpPr>
          <p:cNvPr id="6" name="슬라이드 번호 개체 틀 5"/>
          <p:cNvSpPr>
            <a:spLocks noGrp="1"/>
          </p:cNvSpPr>
          <p:nvPr>
            <p:ph type="sldNum" sz="quarter" idx="4"/>
          </p:nvPr>
        </p:nvSpPr>
        <p:spPr>
          <a:xfrm>
            <a:off x="7099300" y="635637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latinLnBrk="0" hangingPunct="0">
              <a:spcBef>
                <a:spcPct val="0"/>
              </a:spcBef>
              <a:spcAft>
                <a:spcPct val="0"/>
              </a:spcAft>
            </a:pPr>
            <a:fld id="{9B422560-2A94-40B4-84E7-19E8274E0916}" type="slidenum">
              <a:rPr lang="ko-KR" altLang="en-US" smtClean="0">
                <a:solidFill>
                  <a:prstClr val="black">
                    <a:tint val="75000"/>
                  </a:prstClr>
                </a:solidFill>
                <a:ea typeface="헤움네모고딕172" pitchFamily="18" charset="-127"/>
              </a:rPr>
              <a:pPr eaLnBrk="0" fontAlgn="base" latinLnBrk="0" hangingPunct="0">
                <a:spcBef>
                  <a:spcPct val="0"/>
                </a:spcBef>
                <a:spcAft>
                  <a:spcPct val="0"/>
                </a:spcAft>
              </a:pPr>
              <a:t>‹#›</a:t>
            </a:fld>
            <a:endParaRPr lang="ko-KR" altLang="en-US">
              <a:solidFill>
                <a:prstClr val="black">
                  <a:tint val="75000"/>
                </a:prstClr>
              </a:solidFill>
              <a:ea typeface="헤움네모고딕172" pitchFamily="18" charset="-127"/>
            </a:endParaRPr>
          </a:p>
        </p:txBody>
      </p:sp>
    </p:spTree>
    <p:extLst>
      <p:ext uri="{BB962C8B-B14F-4D97-AF65-F5344CB8AC3E}">
        <p14:creationId xmlns:p14="http://schemas.microsoft.com/office/powerpoint/2010/main" val="125047149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alphaModFix amt="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957957"/>
      </p:ext>
    </p:extLst>
  </p:cSld>
  <p:clrMap bg1="lt1" tx1="dk1" bg2="lt2" tx2="dk2" accent1="accent1" accent2="accent2" accent3="accent3" accent4="accent4" accent5="accent5" accent6="accent6" hlink="hlink" folHlink="folHlink"/>
  <p:sldLayoutIdLst>
    <p:sldLayoutId id="2147483755" r:id="rId1"/>
    <p:sldLayoutId id="2147483828"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p15:clr>
            <a:srgbClr val="F26B43"/>
          </p15:clr>
        </p15:guide>
        <p15:guide id="2" pos="31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867432"/>
      </p:ext>
    </p:extLst>
  </p:cSld>
  <p:clrMap bg1="lt1" tx1="dk1" bg2="lt2" tx2="dk2" accent1="accent1" accent2="accent2" accent3="accent3" accent4="accent4" accent5="accent5" accent6="accent6" hlink="hlink" folHlink="folHlink"/>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p15:clr>
            <a:srgbClr val="F26B43"/>
          </p15:clr>
        </p15:guide>
        <p15:guide id="2" pos="312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699863"/>
      </p:ext>
    </p:extLst>
  </p:cSld>
  <p:clrMap bg1="lt1" tx1="dk1" bg2="lt2" tx2="dk2" accent1="accent1" accent2="accent2" accent3="accent3" accent4="accent4" accent5="accent5" accent6="accent6" hlink="hlink" folHlink="folHlink"/>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p15:clr>
            <a:srgbClr val="F26B43"/>
          </p15:clr>
        </p15:guide>
        <p15:guide id="2" pos="312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522738"/>
      </p:ext>
    </p:extLst>
  </p:cSld>
  <p:clrMap bg1="lt1" tx1="dk1" bg2="lt2" tx2="dk2" accent1="accent1" accent2="accent2" accent3="accent3" accent4="accent4" accent5="accent5" accent6="accent6" hlink="hlink" folHlink="folHlink"/>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p15:clr>
            <a:srgbClr val="F26B43"/>
          </p15:clr>
        </p15:guide>
        <p15:guide id="2" pos="31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4.jpe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eg"/><Relationship Id="rId1" Type="http://schemas.openxmlformats.org/officeDocument/2006/relationships/slideLayout" Target="../slideLayouts/slideLayout51.xml"/><Relationship Id="rId4" Type="http://schemas.openxmlformats.org/officeDocument/2006/relationships/image" Target="../media/image6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12.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51.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hyperlink" Target="https://www.earnest-business.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5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microsoft.com/office/2007/relationships/hdphoto" Target="../media/hdphoto1.wdp"/><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20" y="1412776"/>
            <a:ext cx="2088232" cy="648072"/>
          </a:xfrm>
          <a:prstGeom prst="rect">
            <a:avLst/>
          </a:prstGeom>
          <a:noFill/>
          <a:ln>
            <a:noFill/>
          </a:ln>
        </p:spPr>
      </p:pic>
      <p:sp>
        <p:nvSpPr>
          <p:cNvPr id="4" name="Rectangle 3"/>
          <p:cNvSpPr txBox="1">
            <a:spLocks noChangeArrowheads="1"/>
          </p:cNvSpPr>
          <p:nvPr/>
        </p:nvSpPr>
        <p:spPr>
          <a:xfrm>
            <a:off x="560512" y="2132856"/>
            <a:ext cx="6336000" cy="574675"/>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1800" spc="-100" smtClean="0">
                <a:latin typeface="HY수평선B" panose="02030600000101010101" pitchFamily="18" charset="-127"/>
                <a:ea typeface="HY수평선B" panose="02030600000101010101" pitchFamily="18" charset="-127"/>
              </a:rPr>
              <a:t>(</a:t>
            </a:r>
            <a:r>
              <a:rPr lang="ko-KR" altLang="en-US" sz="1800" spc="-100" smtClean="0">
                <a:latin typeface="HY수평선B" panose="02030600000101010101" pitchFamily="18" charset="-127"/>
                <a:ea typeface="HY수평선B" panose="02030600000101010101" pitchFamily="18" charset="-127"/>
              </a:rPr>
              <a:t>가칭</a:t>
            </a:r>
            <a:r>
              <a:rPr lang="en-US" altLang="ko-KR" sz="1800" spc="-100" smtClean="0">
                <a:latin typeface="HY수평선B" panose="02030600000101010101" pitchFamily="18" charset="-127"/>
                <a:ea typeface="HY수평선B" panose="02030600000101010101" pitchFamily="18" charset="-127"/>
              </a:rPr>
              <a:t>) </a:t>
            </a:r>
            <a:r>
              <a:rPr lang="ko-KR" altLang="en-US" sz="3200" spc="-100" smtClean="0">
                <a:latin typeface="HY수평선B" panose="02030600000101010101" pitchFamily="18" charset="-127"/>
                <a:ea typeface="HY수평선B" panose="02030600000101010101" pitchFamily="18" charset="-127"/>
              </a:rPr>
              <a:t>해외 </a:t>
            </a:r>
            <a:r>
              <a:rPr lang="ko-KR" altLang="en-US" sz="3200" spc="-100">
                <a:latin typeface="HY수평선B" panose="02030600000101010101" pitchFamily="18" charset="-127"/>
                <a:ea typeface="HY수평선B" panose="02030600000101010101" pitchFamily="18" charset="-127"/>
              </a:rPr>
              <a:t>판매 대금 송금 </a:t>
            </a:r>
            <a:r>
              <a:rPr lang="ko-KR" altLang="en-US" sz="3200" spc="-100" smtClean="0">
                <a:latin typeface="HY수평선B" panose="02030600000101010101" pitchFamily="18" charset="-127"/>
                <a:ea typeface="HY수평선B" panose="02030600000101010101" pitchFamily="18" charset="-127"/>
              </a:rPr>
              <a:t>시스템</a:t>
            </a:r>
            <a:r>
              <a:rPr lang="en-US" altLang="ko-KR" sz="3200" spc="-100" smtClean="0">
                <a:latin typeface="HY수평선B" panose="02030600000101010101" pitchFamily="18" charset="-127"/>
                <a:ea typeface="HY수평선B" panose="02030600000101010101" pitchFamily="18" charset="-127"/>
              </a:rPr>
              <a:t/>
            </a:r>
            <a:br>
              <a:rPr lang="en-US" altLang="ko-KR" sz="3200" spc="-100" smtClean="0">
                <a:latin typeface="HY수평선B" panose="02030600000101010101" pitchFamily="18" charset="-127"/>
                <a:ea typeface="HY수평선B" panose="02030600000101010101" pitchFamily="18" charset="-127"/>
              </a:rPr>
            </a:br>
            <a:r>
              <a:rPr lang="en-US" altLang="ko-KR" sz="3200" spc="-100" smtClean="0">
                <a:latin typeface="HY수평선B" panose="02030600000101010101" pitchFamily="18" charset="-127"/>
                <a:ea typeface="HY수평선B" panose="02030600000101010101" pitchFamily="18" charset="-127"/>
              </a:rPr>
              <a:t>     </a:t>
            </a:r>
            <a:r>
              <a:rPr lang="ko-KR" altLang="en-US" sz="3200" spc="-100" smtClean="0">
                <a:latin typeface="HY수평선B" panose="02030600000101010101" pitchFamily="18" charset="-127"/>
                <a:ea typeface="HY수평선B" panose="02030600000101010101" pitchFamily="18" charset="-127"/>
              </a:rPr>
              <a:t>구축 </a:t>
            </a:r>
            <a:r>
              <a:rPr lang="ko-KR" altLang="en-US" sz="3200" spc="-100">
                <a:latin typeface="HY수평선B" panose="02030600000101010101" pitchFamily="18" charset="-127"/>
                <a:ea typeface="HY수평선B" panose="02030600000101010101" pitchFamily="18" charset="-127"/>
              </a:rPr>
              <a:t>정보 제공서</a:t>
            </a:r>
            <a:r>
              <a:rPr lang="en-US" altLang="ko-KR" sz="3200" spc="-100">
                <a:latin typeface="HY수평선B" panose="02030600000101010101" pitchFamily="18" charset="-127"/>
                <a:ea typeface="HY수평선B" panose="02030600000101010101" pitchFamily="18" charset="-127"/>
              </a:rPr>
              <a:t>(RFI)</a:t>
            </a:r>
            <a:endParaRPr lang="ko-KR" altLang="en-US" sz="3200" spc="-100" dirty="0">
              <a:latin typeface="HY수평선B" panose="02030600000101010101" pitchFamily="18" charset="-127"/>
              <a:ea typeface="HY수평선B" panose="02030600000101010101" pitchFamily="18" charset="-127"/>
            </a:endParaRPr>
          </a:p>
        </p:txBody>
      </p:sp>
    </p:spTree>
    <p:extLst>
      <p:ext uri="{BB962C8B-B14F-4D97-AF65-F5344CB8AC3E}">
        <p14:creationId xmlns:p14="http://schemas.microsoft.com/office/powerpoint/2010/main" val="476106219"/>
      </p:ext>
    </p:extLst>
  </p:cSld>
  <p:clrMapOvr>
    <a:masterClrMapping/>
  </p:clrMapOvr>
  <p:transition>
    <p:sndAc>
      <p:stSnd>
        <p:snd r:embed="rId3" name="아이템1.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dirty="0">
                <a:solidFill>
                  <a:prstClr val="white"/>
                </a:solidFill>
                <a:latin typeface="HY수평선B" panose="02030600000101010101" pitchFamily="18" charset="-127"/>
                <a:ea typeface="HY수평선B" panose="02030600000101010101" pitchFamily="18" charset="-127"/>
              </a:rPr>
              <a:t>시스템 구축</a:t>
            </a:r>
            <a:r>
              <a:rPr lang="ko-KR" altLang="en-US" dirty="0">
                <a:solidFill>
                  <a:prstClr val="white"/>
                </a:solidFill>
                <a:latin typeface="HY수평선B" panose="02030600000101010101" pitchFamily="18" charset="-127"/>
                <a:ea typeface="HY수평선B" panose="02030600000101010101" pitchFamily="18" charset="-127"/>
              </a:rPr>
              <a:t>업무 </a:t>
            </a:r>
            <a:r>
              <a:rPr lang="en-US" altLang="ko-KR" sz="2000" dirty="0">
                <a:solidFill>
                  <a:prstClr val="white"/>
                </a:solidFill>
                <a:latin typeface="HY수평선B" panose="02030600000101010101" pitchFamily="18" charset="-127"/>
                <a:ea typeface="HY수평선B" panose="02030600000101010101" pitchFamily="18" charset="-127"/>
              </a:rPr>
              <a:t>– </a:t>
            </a:r>
            <a:r>
              <a:rPr lang="ko-KR" altLang="en-US" sz="2000" dirty="0">
                <a:solidFill>
                  <a:prstClr val="white"/>
                </a:solidFill>
                <a:latin typeface="HY수평선B" panose="02030600000101010101" pitchFamily="18" charset="-127"/>
                <a:ea typeface="HY수평선B" panose="02030600000101010101" pitchFamily="18" charset="-127"/>
              </a:rPr>
              <a:t>주요 업무 화면</a:t>
            </a:r>
            <a:r>
              <a:rPr lang="en-US" altLang="ko-KR" sz="2000" dirty="0">
                <a:solidFill>
                  <a:prstClr val="white"/>
                </a:solidFill>
                <a:latin typeface="HY수평선B" panose="02030600000101010101" pitchFamily="18" charset="-127"/>
                <a:ea typeface="HY수평선B" panose="02030600000101010101" pitchFamily="18" charset="-127"/>
              </a:rPr>
              <a:t>(</a:t>
            </a:r>
            <a:r>
              <a:rPr lang="ko-KR" altLang="en-US" sz="2000" dirty="0">
                <a:solidFill>
                  <a:prstClr val="white"/>
                </a:solidFill>
                <a:latin typeface="HY수평선B" panose="02030600000101010101" pitchFamily="18" charset="-127"/>
                <a:ea typeface="HY수평선B" panose="02030600000101010101" pitchFamily="18" charset="-127"/>
              </a:rPr>
              <a:t>예시</a:t>
            </a:r>
            <a:r>
              <a:rPr lang="en-US" altLang="ko-KR" sz="2000" dirty="0">
                <a:solidFill>
                  <a:prstClr val="white"/>
                </a:solidFill>
                <a:latin typeface="HY수평선B" panose="02030600000101010101" pitchFamily="18" charset="-127"/>
                <a:ea typeface="HY수평선B" panose="02030600000101010101" pitchFamily="18" charset="-127"/>
              </a:rPr>
              <a:t>)</a:t>
            </a:r>
            <a:endParaRPr sz="2000" dirty="0">
              <a:solidFill>
                <a:prstClr val="white"/>
              </a:solidFill>
              <a:latin typeface="HY수평선B" panose="02030600000101010101" pitchFamily="18" charset="-127"/>
              <a:ea typeface="HY수평선B" panose="02030600000101010101" pitchFamily="18" charset="-127"/>
            </a:endParaRPr>
          </a:p>
        </p:txBody>
      </p:sp>
      <p:sp>
        <p:nvSpPr>
          <p:cNvPr id="22" name="텍스트 개체 틀 2">
            <a:extLst>
              <a:ext uri="{FF2B5EF4-FFF2-40B4-BE49-F238E27FC236}">
                <a16:creationId xmlns="" xmlns:a16="http://schemas.microsoft.com/office/drawing/2014/main" id="{74D66CD5-545A-4D22-883E-23F66C5B1C73}"/>
              </a:ext>
            </a:extLst>
          </p:cNvPr>
          <p:cNvSpPr txBox="1">
            <a:spLocks/>
          </p:cNvSpPr>
          <p:nvPr/>
        </p:nvSpPr>
        <p:spPr bwMode="auto">
          <a:xfrm>
            <a:off x="632520" y="836712"/>
            <a:ext cx="8856000" cy="332757"/>
          </a:xfrm>
          <a:prstGeom prst="rect">
            <a:avLst/>
          </a:prstGeom>
          <a:noFill/>
          <a:ln w="19050">
            <a:solidFill>
              <a:schemeClr val="bg1">
                <a:lumMod val="75000"/>
              </a:schemeClr>
            </a:solidFill>
          </a:ln>
        </p:spPr>
        <p:txBody>
          <a:bodyPr lIns="415347" tIns="34612"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algn="l" eaLnBrk="1" fontAlgn="auto" hangingPunct="1">
              <a:lnSpc>
                <a:spcPts val="1442"/>
              </a:lnSpc>
              <a:spcBef>
                <a:spcPts val="0"/>
              </a:spcBef>
              <a:spcAft>
                <a:spcPts val="0"/>
              </a:spcAft>
            </a:pPr>
            <a:r>
              <a:rPr lang="en-US" altLang="ko-KR" sz="1400" b="1" kern="0">
                <a:solidFill>
                  <a:srgbClr val="EEECE1">
                    <a:lumMod val="25000"/>
                  </a:srgbClr>
                </a:solidFill>
                <a:latin typeface="KB금융 본문체 Medium" panose="020B0603000000000000" pitchFamily="50" charset="-127"/>
                <a:ea typeface="HY수평선B" panose="02030600000101010101"/>
                <a:sym typeface="Wingdings" panose="05000000000000000000" pitchFamily="2" charset="2"/>
              </a:rPr>
              <a:t> </a:t>
            </a: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2. </a:t>
            </a:r>
            <a:r>
              <a:rPr lang="ko-KR" altLang="en-US"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공통</a:t>
            </a: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_</a:t>
            </a:r>
            <a:r>
              <a:rPr lang="ko-KR" altLang="en-US"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파트너</a:t>
            </a:r>
            <a:r>
              <a:rPr lang="en-US" altLang="ko-KR" sz="1400" ker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a:t>
            </a:r>
            <a:r>
              <a:rPr lang="ko-KR" altLang="en-US"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사용자관리</a:t>
            </a:r>
            <a:endParaRPr lang="ko-KR" altLang="en-US"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grpSp>
        <p:nvGrpSpPr>
          <p:cNvPr id="10" name="그룹 9">
            <a:extLst>
              <a:ext uri="{FF2B5EF4-FFF2-40B4-BE49-F238E27FC236}">
                <a16:creationId xmlns:a16="http://schemas.microsoft.com/office/drawing/2014/main" xmlns="" id="{E26F05A8-A5EF-4383-80B9-692E8AE2B54E}"/>
              </a:ext>
            </a:extLst>
          </p:cNvPr>
          <p:cNvGrpSpPr/>
          <p:nvPr/>
        </p:nvGrpSpPr>
        <p:grpSpPr>
          <a:xfrm>
            <a:off x="704528" y="895387"/>
            <a:ext cx="314943" cy="280584"/>
            <a:chOff x="6823075" y="3598863"/>
            <a:chExt cx="261938" cy="233362"/>
          </a:xfrm>
        </p:grpSpPr>
        <p:sp>
          <p:nvSpPr>
            <p:cNvPr id="11" name="Freeform 300">
              <a:extLst>
                <a:ext uri="{FF2B5EF4-FFF2-40B4-BE49-F238E27FC236}">
                  <a16:creationId xmlns:a16="http://schemas.microsoft.com/office/drawing/2014/main" xmlns="" id="{527D1C0B-A483-44C7-B8B0-67D3B097A4D9}"/>
                </a:ext>
              </a:extLst>
            </p:cNvPr>
            <p:cNvSpPr>
              <a:spLocks/>
            </p:cNvSpPr>
            <p:nvPr/>
          </p:nvSpPr>
          <p:spPr bwMode="auto">
            <a:xfrm>
              <a:off x="6983413" y="3692525"/>
              <a:ext cx="101600" cy="139700"/>
            </a:xfrm>
            <a:custGeom>
              <a:avLst/>
              <a:gdLst>
                <a:gd name="T0" fmla="*/ 64 w 64"/>
                <a:gd name="T1" fmla="*/ 80 h 88"/>
                <a:gd name="T2" fmla="*/ 36 w 64"/>
                <a:gd name="T3" fmla="*/ 40 h 88"/>
                <a:gd name="T4" fmla="*/ 62 w 64"/>
                <a:gd name="T5" fmla="*/ 38 h 88"/>
                <a:gd name="T6" fmla="*/ 0 w 64"/>
                <a:gd name="T7" fmla="*/ 0 h 88"/>
                <a:gd name="T8" fmla="*/ 10 w 64"/>
                <a:gd name="T9" fmla="*/ 73 h 88"/>
                <a:gd name="T10" fmla="*/ 24 w 64"/>
                <a:gd name="T11" fmla="*/ 47 h 88"/>
                <a:gd name="T12" fmla="*/ 52 w 64"/>
                <a:gd name="T13" fmla="*/ 88 h 88"/>
                <a:gd name="T14" fmla="*/ 64 w 64"/>
                <a:gd name="T15" fmla="*/ 8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8">
                  <a:moveTo>
                    <a:pt x="64" y="80"/>
                  </a:moveTo>
                  <a:lnTo>
                    <a:pt x="36" y="40"/>
                  </a:lnTo>
                  <a:lnTo>
                    <a:pt x="62" y="38"/>
                  </a:lnTo>
                  <a:lnTo>
                    <a:pt x="0" y="0"/>
                  </a:lnTo>
                  <a:lnTo>
                    <a:pt x="10" y="73"/>
                  </a:lnTo>
                  <a:lnTo>
                    <a:pt x="24" y="47"/>
                  </a:lnTo>
                  <a:lnTo>
                    <a:pt x="52" y="88"/>
                  </a:lnTo>
                  <a:lnTo>
                    <a:pt x="64" y="80"/>
                  </a:lnTo>
                  <a:close/>
                </a:path>
              </a:pathLst>
            </a:custGeom>
            <a:solidFill>
              <a:srgbClr val="FC7404"/>
            </a:solidFill>
            <a:ln w="3175">
              <a:noFill/>
              <a:miter lim="800000"/>
              <a:headEnd/>
              <a:tailEnd/>
            </a:ln>
          </p:spPr>
          <p:txBody>
            <a:bodyPr wrap="none" anchor="ct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sp>
          <p:nvSpPr>
            <p:cNvPr id="13" name="Freeform 301">
              <a:extLst>
                <a:ext uri="{FF2B5EF4-FFF2-40B4-BE49-F238E27FC236}">
                  <a16:creationId xmlns:a16="http://schemas.microsoft.com/office/drawing/2014/main" xmlns="" id="{AB865A00-4518-42CF-91F1-E05E2110DB87}"/>
                </a:ext>
              </a:extLst>
            </p:cNvPr>
            <p:cNvSpPr>
              <a:spLocks noEditPoints="1"/>
            </p:cNvSpPr>
            <p:nvPr/>
          </p:nvSpPr>
          <p:spPr bwMode="auto">
            <a:xfrm>
              <a:off x="6823075" y="3598863"/>
              <a:ext cx="247650" cy="192088"/>
            </a:xfrm>
            <a:custGeom>
              <a:avLst/>
              <a:gdLst>
                <a:gd name="T0" fmla="*/ 34 w 66"/>
                <a:gd name="T1" fmla="*/ 45 h 51"/>
                <a:gd name="T2" fmla="*/ 6 w 66"/>
                <a:gd name="T3" fmla="*/ 45 h 51"/>
                <a:gd name="T4" fmla="*/ 6 w 66"/>
                <a:gd name="T5" fmla="*/ 15 h 51"/>
                <a:gd name="T6" fmla="*/ 59 w 66"/>
                <a:gd name="T7" fmla="*/ 15 h 51"/>
                <a:gd name="T8" fmla="*/ 59 w 66"/>
                <a:gd name="T9" fmla="*/ 24 h 51"/>
                <a:gd name="T10" fmla="*/ 62 w 66"/>
                <a:gd name="T11" fmla="*/ 27 h 51"/>
                <a:gd name="T12" fmla="*/ 66 w 66"/>
                <a:gd name="T13" fmla="*/ 24 h 51"/>
                <a:gd name="T14" fmla="*/ 66 w 66"/>
                <a:gd name="T15" fmla="*/ 0 h 51"/>
                <a:gd name="T16" fmla="*/ 0 w 66"/>
                <a:gd name="T17" fmla="*/ 0 h 51"/>
                <a:gd name="T18" fmla="*/ 0 w 66"/>
                <a:gd name="T19" fmla="*/ 51 h 51"/>
                <a:gd name="T20" fmla="*/ 34 w 66"/>
                <a:gd name="T21" fmla="*/ 51 h 51"/>
                <a:gd name="T22" fmla="*/ 38 w 66"/>
                <a:gd name="T23" fmla="*/ 48 h 51"/>
                <a:gd name="T24" fmla="*/ 34 w 66"/>
                <a:gd name="T25" fmla="*/ 45 h 51"/>
                <a:gd name="T26" fmla="*/ 52 w 66"/>
                <a:gd name="T27" fmla="*/ 5 h 51"/>
                <a:gd name="T28" fmla="*/ 58 w 66"/>
                <a:gd name="T29" fmla="*/ 5 h 51"/>
                <a:gd name="T30" fmla="*/ 58 w 66"/>
                <a:gd name="T31" fmla="*/ 11 h 51"/>
                <a:gd name="T32" fmla="*/ 52 w 66"/>
                <a:gd name="T33" fmla="*/ 11 h 51"/>
                <a:gd name="T34" fmla="*/ 52 w 66"/>
                <a:gd name="T35" fmla="*/ 5 h 51"/>
                <a:gd name="T36" fmla="*/ 43 w 66"/>
                <a:gd name="T37" fmla="*/ 5 h 51"/>
                <a:gd name="T38" fmla="*/ 49 w 66"/>
                <a:gd name="T39" fmla="*/ 5 h 51"/>
                <a:gd name="T40" fmla="*/ 49 w 66"/>
                <a:gd name="T41" fmla="*/ 11 h 51"/>
                <a:gd name="T42" fmla="*/ 43 w 66"/>
                <a:gd name="T43" fmla="*/ 11 h 51"/>
                <a:gd name="T44" fmla="*/ 43 w 66"/>
                <a:gd name="T45" fmla="*/ 5 h 51"/>
                <a:gd name="T46" fmla="*/ 34 w 66"/>
                <a:gd name="T47" fmla="*/ 5 h 51"/>
                <a:gd name="T48" fmla="*/ 40 w 66"/>
                <a:gd name="T49" fmla="*/ 5 h 51"/>
                <a:gd name="T50" fmla="*/ 40 w 66"/>
                <a:gd name="T51" fmla="*/ 11 h 51"/>
                <a:gd name="T52" fmla="*/ 34 w 66"/>
                <a:gd name="T53" fmla="*/ 11 h 51"/>
                <a:gd name="T54" fmla="*/ 34 w 66"/>
                <a:gd name="T5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51">
                  <a:moveTo>
                    <a:pt x="34" y="45"/>
                  </a:moveTo>
                  <a:cubicBezTo>
                    <a:pt x="6" y="45"/>
                    <a:pt x="6" y="45"/>
                    <a:pt x="6" y="45"/>
                  </a:cubicBezTo>
                  <a:cubicBezTo>
                    <a:pt x="6" y="15"/>
                    <a:pt x="6" y="15"/>
                    <a:pt x="6" y="15"/>
                  </a:cubicBezTo>
                  <a:cubicBezTo>
                    <a:pt x="59" y="15"/>
                    <a:pt x="59" y="15"/>
                    <a:pt x="59" y="15"/>
                  </a:cubicBezTo>
                  <a:cubicBezTo>
                    <a:pt x="59" y="24"/>
                    <a:pt x="59" y="24"/>
                    <a:pt x="59" y="24"/>
                  </a:cubicBezTo>
                  <a:cubicBezTo>
                    <a:pt x="59" y="26"/>
                    <a:pt x="61" y="27"/>
                    <a:pt x="62" y="27"/>
                  </a:cubicBezTo>
                  <a:cubicBezTo>
                    <a:pt x="64" y="27"/>
                    <a:pt x="66" y="26"/>
                    <a:pt x="66" y="24"/>
                  </a:cubicBezTo>
                  <a:cubicBezTo>
                    <a:pt x="66" y="0"/>
                    <a:pt x="66" y="0"/>
                    <a:pt x="66" y="0"/>
                  </a:cubicBezTo>
                  <a:cubicBezTo>
                    <a:pt x="0" y="0"/>
                    <a:pt x="0" y="0"/>
                    <a:pt x="0" y="0"/>
                  </a:cubicBezTo>
                  <a:cubicBezTo>
                    <a:pt x="0" y="51"/>
                    <a:pt x="0" y="51"/>
                    <a:pt x="0" y="51"/>
                  </a:cubicBezTo>
                  <a:cubicBezTo>
                    <a:pt x="34" y="51"/>
                    <a:pt x="34" y="51"/>
                    <a:pt x="34" y="51"/>
                  </a:cubicBezTo>
                  <a:cubicBezTo>
                    <a:pt x="36" y="51"/>
                    <a:pt x="38" y="50"/>
                    <a:pt x="38" y="48"/>
                  </a:cubicBezTo>
                  <a:cubicBezTo>
                    <a:pt x="38" y="46"/>
                    <a:pt x="36" y="45"/>
                    <a:pt x="34" y="45"/>
                  </a:cubicBezTo>
                  <a:close/>
                  <a:moveTo>
                    <a:pt x="52" y="5"/>
                  </a:moveTo>
                  <a:cubicBezTo>
                    <a:pt x="58" y="5"/>
                    <a:pt x="58" y="5"/>
                    <a:pt x="58" y="5"/>
                  </a:cubicBezTo>
                  <a:cubicBezTo>
                    <a:pt x="58" y="11"/>
                    <a:pt x="58" y="11"/>
                    <a:pt x="58" y="11"/>
                  </a:cubicBezTo>
                  <a:cubicBezTo>
                    <a:pt x="52" y="11"/>
                    <a:pt x="52" y="11"/>
                    <a:pt x="52" y="11"/>
                  </a:cubicBezTo>
                  <a:lnTo>
                    <a:pt x="52" y="5"/>
                  </a:lnTo>
                  <a:close/>
                  <a:moveTo>
                    <a:pt x="43" y="5"/>
                  </a:moveTo>
                  <a:cubicBezTo>
                    <a:pt x="49" y="5"/>
                    <a:pt x="49" y="5"/>
                    <a:pt x="49" y="5"/>
                  </a:cubicBezTo>
                  <a:cubicBezTo>
                    <a:pt x="49" y="11"/>
                    <a:pt x="49" y="11"/>
                    <a:pt x="49" y="11"/>
                  </a:cubicBezTo>
                  <a:cubicBezTo>
                    <a:pt x="43" y="11"/>
                    <a:pt x="43" y="11"/>
                    <a:pt x="43" y="11"/>
                  </a:cubicBezTo>
                  <a:lnTo>
                    <a:pt x="43" y="5"/>
                  </a:lnTo>
                  <a:close/>
                  <a:moveTo>
                    <a:pt x="34" y="5"/>
                  </a:moveTo>
                  <a:cubicBezTo>
                    <a:pt x="40" y="5"/>
                    <a:pt x="40" y="5"/>
                    <a:pt x="40" y="5"/>
                  </a:cubicBezTo>
                  <a:cubicBezTo>
                    <a:pt x="40" y="11"/>
                    <a:pt x="40" y="11"/>
                    <a:pt x="40" y="11"/>
                  </a:cubicBezTo>
                  <a:cubicBezTo>
                    <a:pt x="34" y="11"/>
                    <a:pt x="34" y="11"/>
                    <a:pt x="34" y="11"/>
                  </a:cubicBezTo>
                  <a:lnTo>
                    <a:pt x="34" y="5"/>
                  </a:lnTo>
                  <a:close/>
                </a:path>
              </a:pathLst>
            </a:custGeom>
            <a:solidFill>
              <a:srgbClr val="9588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grpSp>
      <p:grpSp>
        <p:nvGrpSpPr>
          <p:cNvPr id="2" name="그룹 1"/>
          <p:cNvGrpSpPr/>
          <p:nvPr/>
        </p:nvGrpSpPr>
        <p:grpSpPr>
          <a:xfrm>
            <a:off x="675559" y="1347695"/>
            <a:ext cx="8814516" cy="5105493"/>
            <a:chOff x="675559" y="1347695"/>
            <a:chExt cx="8814516" cy="5105493"/>
          </a:xfrm>
        </p:grpSpPr>
        <p:pic>
          <p:nvPicPr>
            <p:cNvPr id="3" name="그림 2" descr="텍스트이(가) 표시된 사진&#10;&#10;자동 생성된 설명">
              <a:extLst>
                <a:ext uri="{FF2B5EF4-FFF2-40B4-BE49-F238E27FC236}">
                  <a16:creationId xmlns="" xmlns:a16="http://schemas.microsoft.com/office/drawing/2014/main" id="{EB91A1CF-83E7-4140-B5EC-06548529D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528" y="1557338"/>
              <a:ext cx="4319910" cy="2375718"/>
            </a:xfrm>
            <a:prstGeom prst="rect">
              <a:avLst/>
            </a:prstGeom>
          </p:spPr>
        </p:pic>
        <p:pic>
          <p:nvPicPr>
            <p:cNvPr id="5" name="그림 4">
              <a:extLst>
                <a:ext uri="{FF2B5EF4-FFF2-40B4-BE49-F238E27FC236}">
                  <a16:creationId xmlns="" xmlns:a16="http://schemas.microsoft.com/office/drawing/2014/main" id="{FCA70FE3-5F0F-42D7-9B44-C94FE89611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1082" y="1569816"/>
              <a:ext cx="4238993" cy="2296121"/>
            </a:xfrm>
            <a:prstGeom prst="rect">
              <a:avLst/>
            </a:prstGeom>
          </p:spPr>
        </p:pic>
        <p:pic>
          <p:nvPicPr>
            <p:cNvPr id="7" name="그림 6">
              <a:extLst>
                <a:ext uri="{FF2B5EF4-FFF2-40B4-BE49-F238E27FC236}">
                  <a16:creationId xmlns="" xmlns:a16="http://schemas.microsoft.com/office/drawing/2014/main" id="{AB5DA7C0-71E5-42C5-B24F-D77479776F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851" y="4293096"/>
              <a:ext cx="4319588" cy="2160092"/>
            </a:xfrm>
            <a:prstGeom prst="rect">
              <a:avLst/>
            </a:prstGeom>
          </p:spPr>
        </p:pic>
        <p:sp>
          <p:nvSpPr>
            <p:cNvPr id="15" name="양쪽 모서리가 둥근 사각형 14"/>
            <p:cNvSpPr/>
            <p:nvPr/>
          </p:nvSpPr>
          <p:spPr>
            <a:xfrm>
              <a:off x="675559" y="1348471"/>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파트너관리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7" name="양쪽 모서리가 둥근 사각형 16"/>
            <p:cNvSpPr/>
            <p:nvPr/>
          </p:nvSpPr>
          <p:spPr>
            <a:xfrm>
              <a:off x="5241032" y="1347695"/>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사용자관리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8" name="양쪽 모서리가 둥근 사각형 17"/>
            <p:cNvSpPr/>
            <p:nvPr/>
          </p:nvSpPr>
          <p:spPr>
            <a:xfrm>
              <a:off x="704528" y="4082658"/>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권한관리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8091" y="4257925"/>
              <a:ext cx="4220429" cy="2195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양쪽 모서리가 둥근 사각형 18"/>
            <p:cNvSpPr/>
            <p:nvPr/>
          </p:nvSpPr>
          <p:spPr>
            <a:xfrm>
              <a:off x="5241032" y="4090926"/>
              <a:ext cx="108012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대외기관관리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grpSp>
      <p:grpSp>
        <p:nvGrpSpPr>
          <p:cNvPr id="16" name="그룹 15"/>
          <p:cNvGrpSpPr/>
          <p:nvPr/>
        </p:nvGrpSpPr>
        <p:grpSpPr>
          <a:xfrm>
            <a:off x="8447109" y="1218254"/>
            <a:ext cx="1042395" cy="262932"/>
            <a:chOff x="3608388" y="5415915"/>
            <a:chExt cx="3287713" cy="892175"/>
          </a:xfrm>
        </p:grpSpPr>
        <p:sp>
          <p:nvSpPr>
            <p:cNvPr id="20" name="Freeform 14"/>
            <p:cNvSpPr>
              <a:spLocks noEditPoints="1"/>
            </p:cNvSpPr>
            <p:nvPr/>
          </p:nvSpPr>
          <p:spPr bwMode="auto">
            <a:xfrm>
              <a:off x="3608388" y="5415915"/>
              <a:ext cx="3287713" cy="892175"/>
            </a:xfrm>
            <a:custGeom>
              <a:avLst/>
              <a:gdLst>
                <a:gd name="T0" fmla="*/ 68 w 877"/>
                <a:gd name="T1" fmla="*/ 14 h 238"/>
                <a:gd name="T2" fmla="*/ 6 w 877"/>
                <a:gd name="T3" fmla="*/ 104 h 238"/>
                <a:gd name="T4" fmla="*/ 6 w 877"/>
                <a:gd name="T5" fmla="*/ 133 h 238"/>
                <a:gd name="T6" fmla="*/ 68 w 877"/>
                <a:gd name="T7" fmla="*/ 223 h 238"/>
                <a:gd name="T8" fmla="*/ 96 w 877"/>
                <a:gd name="T9" fmla="*/ 238 h 238"/>
                <a:gd name="T10" fmla="*/ 859 w 877"/>
                <a:gd name="T11" fmla="*/ 238 h 238"/>
                <a:gd name="T12" fmla="*/ 877 w 877"/>
                <a:gd name="T13" fmla="*/ 220 h 238"/>
                <a:gd name="T14" fmla="*/ 877 w 877"/>
                <a:gd name="T15" fmla="*/ 17 h 238"/>
                <a:gd name="T16" fmla="*/ 859 w 877"/>
                <a:gd name="T17" fmla="*/ 0 h 238"/>
                <a:gd name="T18" fmla="*/ 96 w 877"/>
                <a:gd name="T19" fmla="*/ 0 h 238"/>
                <a:gd name="T20" fmla="*/ 68 w 877"/>
                <a:gd name="T21" fmla="*/ 14 h 238"/>
                <a:gd name="T22" fmla="*/ 62 w 877"/>
                <a:gd name="T23" fmla="*/ 119 h 238"/>
                <a:gd name="T24" fmla="*/ 49 w 877"/>
                <a:gd name="T25" fmla="*/ 131 h 238"/>
                <a:gd name="T26" fmla="*/ 37 w 877"/>
                <a:gd name="T27" fmla="*/ 119 h 238"/>
                <a:gd name="T28" fmla="*/ 49 w 877"/>
                <a:gd name="T29" fmla="*/ 106 h 238"/>
                <a:gd name="T30" fmla="*/ 62 w 877"/>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7" h="238">
                  <a:moveTo>
                    <a:pt x="68" y="14"/>
                  </a:moveTo>
                  <a:cubicBezTo>
                    <a:pt x="6" y="104"/>
                    <a:pt x="6" y="104"/>
                    <a:pt x="6" y="104"/>
                  </a:cubicBezTo>
                  <a:cubicBezTo>
                    <a:pt x="0" y="112"/>
                    <a:pt x="0" y="125"/>
                    <a:pt x="6" y="133"/>
                  </a:cubicBezTo>
                  <a:cubicBezTo>
                    <a:pt x="68" y="223"/>
                    <a:pt x="68" y="223"/>
                    <a:pt x="68" y="223"/>
                  </a:cubicBezTo>
                  <a:cubicBezTo>
                    <a:pt x="74" y="231"/>
                    <a:pt x="86" y="238"/>
                    <a:pt x="96" y="238"/>
                  </a:cubicBezTo>
                  <a:cubicBezTo>
                    <a:pt x="859" y="238"/>
                    <a:pt x="859" y="238"/>
                    <a:pt x="859" y="238"/>
                  </a:cubicBezTo>
                  <a:cubicBezTo>
                    <a:pt x="869" y="238"/>
                    <a:pt x="877" y="230"/>
                    <a:pt x="877" y="220"/>
                  </a:cubicBezTo>
                  <a:cubicBezTo>
                    <a:pt x="877" y="17"/>
                    <a:pt x="877" y="17"/>
                    <a:pt x="877" y="17"/>
                  </a:cubicBezTo>
                  <a:cubicBezTo>
                    <a:pt x="877" y="8"/>
                    <a:pt x="869" y="0"/>
                    <a:pt x="859" y="0"/>
                  </a:cubicBezTo>
                  <a:cubicBezTo>
                    <a:pt x="96" y="0"/>
                    <a:pt x="96" y="0"/>
                    <a:pt x="96" y="0"/>
                  </a:cubicBezTo>
                  <a:cubicBezTo>
                    <a:pt x="86" y="0"/>
                    <a:pt x="74" y="6"/>
                    <a:pt x="68" y="14"/>
                  </a:cubicBezTo>
                  <a:close/>
                  <a:moveTo>
                    <a:pt x="62" y="119"/>
                  </a:moveTo>
                  <a:cubicBezTo>
                    <a:pt x="62" y="126"/>
                    <a:pt x="56" y="131"/>
                    <a:pt x="49" y="131"/>
                  </a:cubicBezTo>
                  <a:cubicBezTo>
                    <a:pt x="42" y="131"/>
                    <a:pt x="37" y="126"/>
                    <a:pt x="37" y="119"/>
                  </a:cubicBezTo>
                  <a:cubicBezTo>
                    <a:pt x="37" y="112"/>
                    <a:pt x="42" y="106"/>
                    <a:pt x="49" y="106"/>
                  </a:cubicBezTo>
                  <a:cubicBezTo>
                    <a:pt x="56" y="106"/>
                    <a:pt x="62" y="112"/>
                    <a:pt x="62" y="119"/>
                  </a:cubicBezTo>
                  <a:close/>
                </a:path>
              </a:pathLst>
            </a:custGeom>
            <a:solidFill>
              <a:schemeClr val="bg1">
                <a:lumMod val="50000"/>
              </a:schemeClr>
            </a:solidFill>
            <a:ln>
              <a:noFill/>
            </a:ln>
            <a:effectLst>
              <a:outerShdw dist="25400" dir="2700000" algn="tl" rotWithShape="0">
                <a:schemeClr val="bg1">
                  <a:lumMod val="50000"/>
                  <a:alpha val="54000"/>
                </a:schemeClr>
              </a:outerShdw>
            </a:effec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KB금융 본문체 Light" panose="020B0303000000000000" pitchFamily="50" charset="-127"/>
                <a:ea typeface="KB금융 본문체 Light" panose="020B0303000000000000" pitchFamily="50" charset="-127"/>
              </a:endParaRPr>
            </a:p>
          </p:txBody>
        </p:sp>
        <p:sp>
          <p:nvSpPr>
            <p:cNvPr id="21" name="Freeform 17"/>
            <p:cNvSpPr>
              <a:spLocks/>
            </p:cNvSpPr>
            <p:nvPr/>
          </p:nvSpPr>
          <p:spPr bwMode="auto">
            <a:xfrm>
              <a:off x="4010228" y="5488894"/>
              <a:ext cx="2785564" cy="746214"/>
            </a:xfrm>
            <a:custGeom>
              <a:avLst/>
              <a:gdLst>
                <a:gd name="T0" fmla="*/ 758 w 758"/>
                <a:gd name="T1" fmla="*/ 197 h 208"/>
                <a:gd name="T2" fmla="*/ 748 w 758"/>
                <a:gd name="T3" fmla="*/ 208 h 208"/>
                <a:gd name="T4" fmla="*/ 10 w 758"/>
                <a:gd name="T5" fmla="*/ 208 h 208"/>
                <a:gd name="T6" fmla="*/ 0 w 758"/>
                <a:gd name="T7" fmla="*/ 197 h 208"/>
                <a:gd name="T8" fmla="*/ 0 w 758"/>
                <a:gd name="T9" fmla="*/ 10 h 208"/>
                <a:gd name="T10" fmla="*/ 10 w 758"/>
                <a:gd name="T11" fmla="*/ 0 h 208"/>
                <a:gd name="T12" fmla="*/ 748 w 758"/>
                <a:gd name="T13" fmla="*/ 0 h 208"/>
                <a:gd name="T14" fmla="*/ 758 w 758"/>
                <a:gd name="T15" fmla="*/ 10 h 208"/>
                <a:gd name="T16" fmla="*/ 758 w 758"/>
                <a:gd name="T17" fmla="*/ 19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208">
                  <a:moveTo>
                    <a:pt x="758" y="197"/>
                  </a:moveTo>
                  <a:cubicBezTo>
                    <a:pt x="758" y="203"/>
                    <a:pt x="754" y="208"/>
                    <a:pt x="748" y="208"/>
                  </a:cubicBezTo>
                  <a:cubicBezTo>
                    <a:pt x="10" y="208"/>
                    <a:pt x="10" y="208"/>
                    <a:pt x="10" y="208"/>
                  </a:cubicBezTo>
                  <a:cubicBezTo>
                    <a:pt x="4" y="208"/>
                    <a:pt x="0" y="203"/>
                    <a:pt x="0" y="197"/>
                  </a:cubicBezTo>
                  <a:cubicBezTo>
                    <a:pt x="0" y="10"/>
                    <a:pt x="0" y="10"/>
                    <a:pt x="0" y="10"/>
                  </a:cubicBezTo>
                  <a:cubicBezTo>
                    <a:pt x="0" y="4"/>
                    <a:pt x="4" y="0"/>
                    <a:pt x="10" y="0"/>
                  </a:cubicBezTo>
                  <a:cubicBezTo>
                    <a:pt x="748" y="0"/>
                    <a:pt x="748" y="0"/>
                    <a:pt x="748" y="0"/>
                  </a:cubicBezTo>
                  <a:cubicBezTo>
                    <a:pt x="754" y="0"/>
                    <a:pt x="758" y="4"/>
                    <a:pt x="758" y="10"/>
                  </a:cubicBezTo>
                  <a:lnTo>
                    <a:pt x="75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0" bIns="45720" numCol="1" anchor="ctr" anchorCtr="0" compatLnSpc="1">
              <a:prstTxWarp prst="textNoShape">
                <a:avLst/>
              </a:prstTxWarp>
            </a:bodyPr>
            <a:lstStyle/>
            <a:p>
              <a:pPr algn="ctr"/>
              <a:r>
                <a:rPr lang="ko-KR" altLang="en-US" sz="1100" dirty="0">
                  <a:solidFill>
                    <a:srgbClr val="C00000"/>
                  </a:solidFill>
                  <a:latin typeface="HY수평선M" panose="02030600000101010101" pitchFamily="18" charset="-127"/>
                  <a:ea typeface="HY수평선M" panose="02030600000101010101" pitchFamily="18" charset="-127"/>
                </a:rPr>
                <a:t>예시화면</a:t>
              </a:r>
            </a:p>
          </p:txBody>
        </p:sp>
      </p:grpSp>
    </p:spTree>
    <p:extLst>
      <p:ext uri="{BB962C8B-B14F-4D97-AF65-F5344CB8AC3E}">
        <p14:creationId xmlns:p14="http://schemas.microsoft.com/office/powerpoint/2010/main" val="265452526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dirty="0">
                <a:solidFill>
                  <a:prstClr val="white"/>
                </a:solidFill>
                <a:latin typeface="HY수평선B" panose="02030600000101010101" pitchFamily="18" charset="-127"/>
                <a:ea typeface="HY수평선B" panose="02030600000101010101" pitchFamily="18" charset="-127"/>
              </a:rPr>
              <a:t>시스템 구축</a:t>
            </a:r>
            <a:r>
              <a:rPr lang="ko-KR" altLang="en-US" dirty="0">
                <a:solidFill>
                  <a:prstClr val="white"/>
                </a:solidFill>
                <a:latin typeface="HY수평선B" panose="02030600000101010101" pitchFamily="18" charset="-127"/>
                <a:ea typeface="HY수평선B" panose="02030600000101010101" pitchFamily="18" charset="-127"/>
              </a:rPr>
              <a:t>업무 </a:t>
            </a:r>
            <a:r>
              <a:rPr lang="en-US" altLang="ko-KR" sz="2000" dirty="0">
                <a:solidFill>
                  <a:prstClr val="white"/>
                </a:solidFill>
                <a:latin typeface="HY수평선B" panose="02030600000101010101" pitchFamily="18" charset="-127"/>
                <a:ea typeface="HY수평선B" panose="02030600000101010101" pitchFamily="18" charset="-127"/>
              </a:rPr>
              <a:t>– </a:t>
            </a:r>
            <a:r>
              <a:rPr lang="ko-KR" altLang="en-US" sz="2000" dirty="0">
                <a:solidFill>
                  <a:prstClr val="white"/>
                </a:solidFill>
                <a:latin typeface="HY수평선B" panose="02030600000101010101" pitchFamily="18" charset="-127"/>
                <a:ea typeface="HY수평선B" panose="02030600000101010101" pitchFamily="18" charset="-127"/>
              </a:rPr>
              <a:t>주요 업무 화면</a:t>
            </a:r>
            <a:r>
              <a:rPr lang="en-US" altLang="ko-KR" sz="2000" dirty="0">
                <a:solidFill>
                  <a:prstClr val="white"/>
                </a:solidFill>
                <a:latin typeface="HY수평선B" panose="02030600000101010101" pitchFamily="18" charset="-127"/>
                <a:ea typeface="HY수평선B" panose="02030600000101010101" pitchFamily="18" charset="-127"/>
              </a:rPr>
              <a:t>(</a:t>
            </a:r>
            <a:r>
              <a:rPr lang="ko-KR" altLang="en-US" sz="2000" dirty="0">
                <a:solidFill>
                  <a:prstClr val="white"/>
                </a:solidFill>
                <a:latin typeface="HY수평선B" panose="02030600000101010101" pitchFamily="18" charset="-127"/>
                <a:ea typeface="HY수평선B" panose="02030600000101010101" pitchFamily="18" charset="-127"/>
              </a:rPr>
              <a:t>예시</a:t>
            </a:r>
            <a:r>
              <a:rPr lang="en-US" altLang="ko-KR" sz="2000" dirty="0">
                <a:solidFill>
                  <a:prstClr val="white"/>
                </a:solidFill>
                <a:latin typeface="HY수평선B" panose="02030600000101010101" pitchFamily="18" charset="-127"/>
                <a:ea typeface="HY수평선B" panose="02030600000101010101" pitchFamily="18" charset="-127"/>
              </a:rPr>
              <a:t>)</a:t>
            </a:r>
            <a:endParaRPr sz="2000" dirty="0">
              <a:solidFill>
                <a:prstClr val="white"/>
              </a:solidFill>
              <a:latin typeface="HY수평선B" panose="02030600000101010101" pitchFamily="18" charset="-127"/>
              <a:ea typeface="HY수평선B" panose="02030600000101010101" pitchFamily="18" charset="-127"/>
            </a:endParaRPr>
          </a:p>
        </p:txBody>
      </p:sp>
      <p:sp>
        <p:nvSpPr>
          <p:cNvPr id="22" name="텍스트 개체 틀 2">
            <a:extLst>
              <a:ext uri="{FF2B5EF4-FFF2-40B4-BE49-F238E27FC236}">
                <a16:creationId xmlns="" xmlns:a16="http://schemas.microsoft.com/office/drawing/2014/main" id="{74D66CD5-545A-4D22-883E-23F66C5B1C73}"/>
              </a:ext>
            </a:extLst>
          </p:cNvPr>
          <p:cNvSpPr txBox="1">
            <a:spLocks/>
          </p:cNvSpPr>
          <p:nvPr/>
        </p:nvSpPr>
        <p:spPr bwMode="auto">
          <a:xfrm>
            <a:off x="632520" y="836712"/>
            <a:ext cx="8856000" cy="332757"/>
          </a:xfrm>
          <a:prstGeom prst="rect">
            <a:avLst/>
          </a:prstGeom>
          <a:noFill/>
          <a:ln w="19050">
            <a:solidFill>
              <a:schemeClr val="bg1">
                <a:lumMod val="75000"/>
              </a:schemeClr>
            </a:solidFill>
          </a:ln>
        </p:spPr>
        <p:txBody>
          <a:bodyPr lIns="415347" tIns="34612"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a:lnSpc>
                <a:spcPts val="1442"/>
              </a:lnSpc>
            </a:pPr>
            <a:r>
              <a:rPr lang="en-US" altLang="ko-KR" sz="1400" b="1" kern="0">
                <a:solidFill>
                  <a:srgbClr val="EEECE1">
                    <a:lumMod val="25000"/>
                  </a:srgbClr>
                </a:solidFill>
                <a:latin typeface="KB금융 본문체 Medium" panose="020B0603000000000000" pitchFamily="50" charset="-127"/>
                <a:ea typeface="HY수평선B" panose="02030600000101010101"/>
                <a:sym typeface="Wingdings" panose="05000000000000000000" pitchFamily="2" charset="2"/>
              </a:rPr>
              <a:t> </a:t>
            </a: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3. </a:t>
            </a:r>
            <a:r>
              <a:rPr lang="ko-KR" altLang="en-US"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송금업무</a:t>
            </a:r>
            <a:endParaRPr lang="ko-KR" altLang="en-US"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grpSp>
        <p:nvGrpSpPr>
          <p:cNvPr id="10" name="그룹 9">
            <a:extLst>
              <a:ext uri="{FF2B5EF4-FFF2-40B4-BE49-F238E27FC236}">
                <a16:creationId xmlns:a16="http://schemas.microsoft.com/office/drawing/2014/main" xmlns="" id="{E26F05A8-A5EF-4383-80B9-692E8AE2B54E}"/>
              </a:ext>
            </a:extLst>
          </p:cNvPr>
          <p:cNvGrpSpPr/>
          <p:nvPr/>
        </p:nvGrpSpPr>
        <p:grpSpPr>
          <a:xfrm>
            <a:off x="704528" y="895387"/>
            <a:ext cx="314943" cy="280584"/>
            <a:chOff x="6823075" y="3598863"/>
            <a:chExt cx="261938" cy="233362"/>
          </a:xfrm>
        </p:grpSpPr>
        <p:sp>
          <p:nvSpPr>
            <p:cNvPr id="11" name="Freeform 300">
              <a:extLst>
                <a:ext uri="{FF2B5EF4-FFF2-40B4-BE49-F238E27FC236}">
                  <a16:creationId xmlns:a16="http://schemas.microsoft.com/office/drawing/2014/main" xmlns="" id="{527D1C0B-A483-44C7-B8B0-67D3B097A4D9}"/>
                </a:ext>
              </a:extLst>
            </p:cNvPr>
            <p:cNvSpPr>
              <a:spLocks/>
            </p:cNvSpPr>
            <p:nvPr/>
          </p:nvSpPr>
          <p:spPr bwMode="auto">
            <a:xfrm>
              <a:off x="6983413" y="3692525"/>
              <a:ext cx="101600" cy="139700"/>
            </a:xfrm>
            <a:custGeom>
              <a:avLst/>
              <a:gdLst>
                <a:gd name="T0" fmla="*/ 64 w 64"/>
                <a:gd name="T1" fmla="*/ 80 h 88"/>
                <a:gd name="T2" fmla="*/ 36 w 64"/>
                <a:gd name="T3" fmla="*/ 40 h 88"/>
                <a:gd name="T4" fmla="*/ 62 w 64"/>
                <a:gd name="T5" fmla="*/ 38 h 88"/>
                <a:gd name="T6" fmla="*/ 0 w 64"/>
                <a:gd name="T7" fmla="*/ 0 h 88"/>
                <a:gd name="T8" fmla="*/ 10 w 64"/>
                <a:gd name="T9" fmla="*/ 73 h 88"/>
                <a:gd name="T10" fmla="*/ 24 w 64"/>
                <a:gd name="T11" fmla="*/ 47 h 88"/>
                <a:gd name="T12" fmla="*/ 52 w 64"/>
                <a:gd name="T13" fmla="*/ 88 h 88"/>
                <a:gd name="T14" fmla="*/ 64 w 64"/>
                <a:gd name="T15" fmla="*/ 8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8">
                  <a:moveTo>
                    <a:pt x="64" y="80"/>
                  </a:moveTo>
                  <a:lnTo>
                    <a:pt x="36" y="40"/>
                  </a:lnTo>
                  <a:lnTo>
                    <a:pt x="62" y="38"/>
                  </a:lnTo>
                  <a:lnTo>
                    <a:pt x="0" y="0"/>
                  </a:lnTo>
                  <a:lnTo>
                    <a:pt x="10" y="73"/>
                  </a:lnTo>
                  <a:lnTo>
                    <a:pt x="24" y="47"/>
                  </a:lnTo>
                  <a:lnTo>
                    <a:pt x="52" y="88"/>
                  </a:lnTo>
                  <a:lnTo>
                    <a:pt x="64" y="80"/>
                  </a:lnTo>
                  <a:close/>
                </a:path>
              </a:pathLst>
            </a:custGeom>
            <a:solidFill>
              <a:srgbClr val="FC7404"/>
            </a:solidFill>
            <a:ln w="3175">
              <a:noFill/>
              <a:miter lim="800000"/>
              <a:headEnd/>
              <a:tailEnd/>
            </a:ln>
          </p:spPr>
          <p:txBody>
            <a:bodyPr wrap="none" anchor="ct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sp>
          <p:nvSpPr>
            <p:cNvPr id="13" name="Freeform 301">
              <a:extLst>
                <a:ext uri="{FF2B5EF4-FFF2-40B4-BE49-F238E27FC236}">
                  <a16:creationId xmlns:a16="http://schemas.microsoft.com/office/drawing/2014/main" xmlns="" id="{AB865A00-4518-42CF-91F1-E05E2110DB87}"/>
                </a:ext>
              </a:extLst>
            </p:cNvPr>
            <p:cNvSpPr>
              <a:spLocks noEditPoints="1"/>
            </p:cNvSpPr>
            <p:nvPr/>
          </p:nvSpPr>
          <p:spPr bwMode="auto">
            <a:xfrm>
              <a:off x="6823075" y="3598863"/>
              <a:ext cx="247650" cy="192088"/>
            </a:xfrm>
            <a:custGeom>
              <a:avLst/>
              <a:gdLst>
                <a:gd name="T0" fmla="*/ 34 w 66"/>
                <a:gd name="T1" fmla="*/ 45 h 51"/>
                <a:gd name="T2" fmla="*/ 6 w 66"/>
                <a:gd name="T3" fmla="*/ 45 h 51"/>
                <a:gd name="T4" fmla="*/ 6 w 66"/>
                <a:gd name="T5" fmla="*/ 15 h 51"/>
                <a:gd name="T6" fmla="*/ 59 w 66"/>
                <a:gd name="T7" fmla="*/ 15 h 51"/>
                <a:gd name="T8" fmla="*/ 59 w 66"/>
                <a:gd name="T9" fmla="*/ 24 h 51"/>
                <a:gd name="T10" fmla="*/ 62 w 66"/>
                <a:gd name="T11" fmla="*/ 27 h 51"/>
                <a:gd name="T12" fmla="*/ 66 w 66"/>
                <a:gd name="T13" fmla="*/ 24 h 51"/>
                <a:gd name="T14" fmla="*/ 66 w 66"/>
                <a:gd name="T15" fmla="*/ 0 h 51"/>
                <a:gd name="T16" fmla="*/ 0 w 66"/>
                <a:gd name="T17" fmla="*/ 0 h 51"/>
                <a:gd name="T18" fmla="*/ 0 w 66"/>
                <a:gd name="T19" fmla="*/ 51 h 51"/>
                <a:gd name="T20" fmla="*/ 34 w 66"/>
                <a:gd name="T21" fmla="*/ 51 h 51"/>
                <a:gd name="T22" fmla="*/ 38 w 66"/>
                <a:gd name="T23" fmla="*/ 48 h 51"/>
                <a:gd name="T24" fmla="*/ 34 w 66"/>
                <a:gd name="T25" fmla="*/ 45 h 51"/>
                <a:gd name="T26" fmla="*/ 52 w 66"/>
                <a:gd name="T27" fmla="*/ 5 h 51"/>
                <a:gd name="T28" fmla="*/ 58 w 66"/>
                <a:gd name="T29" fmla="*/ 5 h 51"/>
                <a:gd name="T30" fmla="*/ 58 w 66"/>
                <a:gd name="T31" fmla="*/ 11 h 51"/>
                <a:gd name="T32" fmla="*/ 52 w 66"/>
                <a:gd name="T33" fmla="*/ 11 h 51"/>
                <a:gd name="T34" fmla="*/ 52 w 66"/>
                <a:gd name="T35" fmla="*/ 5 h 51"/>
                <a:gd name="T36" fmla="*/ 43 w 66"/>
                <a:gd name="T37" fmla="*/ 5 h 51"/>
                <a:gd name="T38" fmla="*/ 49 w 66"/>
                <a:gd name="T39" fmla="*/ 5 h 51"/>
                <a:gd name="T40" fmla="*/ 49 w 66"/>
                <a:gd name="T41" fmla="*/ 11 h 51"/>
                <a:gd name="T42" fmla="*/ 43 w 66"/>
                <a:gd name="T43" fmla="*/ 11 h 51"/>
                <a:gd name="T44" fmla="*/ 43 w 66"/>
                <a:gd name="T45" fmla="*/ 5 h 51"/>
                <a:gd name="T46" fmla="*/ 34 w 66"/>
                <a:gd name="T47" fmla="*/ 5 h 51"/>
                <a:gd name="T48" fmla="*/ 40 w 66"/>
                <a:gd name="T49" fmla="*/ 5 h 51"/>
                <a:gd name="T50" fmla="*/ 40 w 66"/>
                <a:gd name="T51" fmla="*/ 11 h 51"/>
                <a:gd name="T52" fmla="*/ 34 w 66"/>
                <a:gd name="T53" fmla="*/ 11 h 51"/>
                <a:gd name="T54" fmla="*/ 34 w 66"/>
                <a:gd name="T5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51">
                  <a:moveTo>
                    <a:pt x="34" y="45"/>
                  </a:moveTo>
                  <a:cubicBezTo>
                    <a:pt x="6" y="45"/>
                    <a:pt x="6" y="45"/>
                    <a:pt x="6" y="45"/>
                  </a:cubicBezTo>
                  <a:cubicBezTo>
                    <a:pt x="6" y="15"/>
                    <a:pt x="6" y="15"/>
                    <a:pt x="6" y="15"/>
                  </a:cubicBezTo>
                  <a:cubicBezTo>
                    <a:pt x="59" y="15"/>
                    <a:pt x="59" y="15"/>
                    <a:pt x="59" y="15"/>
                  </a:cubicBezTo>
                  <a:cubicBezTo>
                    <a:pt x="59" y="24"/>
                    <a:pt x="59" y="24"/>
                    <a:pt x="59" y="24"/>
                  </a:cubicBezTo>
                  <a:cubicBezTo>
                    <a:pt x="59" y="26"/>
                    <a:pt x="61" y="27"/>
                    <a:pt x="62" y="27"/>
                  </a:cubicBezTo>
                  <a:cubicBezTo>
                    <a:pt x="64" y="27"/>
                    <a:pt x="66" y="26"/>
                    <a:pt x="66" y="24"/>
                  </a:cubicBezTo>
                  <a:cubicBezTo>
                    <a:pt x="66" y="0"/>
                    <a:pt x="66" y="0"/>
                    <a:pt x="66" y="0"/>
                  </a:cubicBezTo>
                  <a:cubicBezTo>
                    <a:pt x="0" y="0"/>
                    <a:pt x="0" y="0"/>
                    <a:pt x="0" y="0"/>
                  </a:cubicBezTo>
                  <a:cubicBezTo>
                    <a:pt x="0" y="51"/>
                    <a:pt x="0" y="51"/>
                    <a:pt x="0" y="51"/>
                  </a:cubicBezTo>
                  <a:cubicBezTo>
                    <a:pt x="34" y="51"/>
                    <a:pt x="34" y="51"/>
                    <a:pt x="34" y="51"/>
                  </a:cubicBezTo>
                  <a:cubicBezTo>
                    <a:pt x="36" y="51"/>
                    <a:pt x="38" y="50"/>
                    <a:pt x="38" y="48"/>
                  </a:cubicBezTo>
                  <a:cubicBezTo>
                    <a:pt x="38" y="46"/>
                    <a:pt x="36" y="45"/>
                    <a:pt x="34" y="45"/>
                  </a:cubicBezTo>
                  <a:close/>
                  <a:moveTo>
                    <a:pt x="52" y="5"/>
                  </a:moveTo>
                  <a:cubicBezTo>
                    <a:pt x="58" y="5"/>
                    <a:pt x="58" y="5"/>
                    <a:pt x="58" y="5"/>
                  </a:cubicBezTo>
                  <a:cubicBezTo>
                    <a:pt x="58" y="11"/>
                    <a:pt x="58" y="11"/>
                    <a:pt x="58" y="11"/>
                  </a:cubicBezTo>
                  <a:cubicBezTo>
                    <a:pt x="52" y="11"/>
                    <a:pt x="52" y="11"/>
                    <a:pt x="52" y="11"/>
                  </a:cubicBezTo>
                  <a:lnTo>
                    <a:pt x="52" y="5"/>
                  </a:lnTo>
                  <a:close/>
                  <a:moveTo>
                    <a:pt x="43" y="5"/>
                  </a:moveTo>
                  <a:cubicBezTo>
                    <a:pt x="49" y="5"/>
                    <a:pt x="49" y="5"/>
                    <a:pt x="49" y="5"/>
                  </a:cubicBezTo>
                  <a:cubicBezTo>
                    <a:pt x="49" y="11"/>
                    <a:pt x="49" y="11"/>
                    <a:pt x="49" y="11"/>
                  </a:cubicBezTo>
                  <a:cubicBezTo>
                    <a:pt x="43" y="11"/>
                    <a:pt x="43" y="11"/>
                    <a:pt x="43" y="11"/>
                  </a:cubicBezTo>
                  <a:lnTo>
                    <a:pt x="43" y="5"/>
                  </a:lnTo>
                  <a:close/>
                  <a:moveTo>
                    <a:pt x="34" y="5"/>
                  </a:moveTo>
                  <a:cubicBezTo>
                    <a:pt x="40" y="5"/>
                    <a:pt x="40" y="5"/>
                    <a:pt x="40" y="5"/>
                  </a:cubicBezTo>
                  <a:cubicBezTo>
                    <a:pt x="40" y="11"/>
                    <a:pt x="40" y="11"/>
                    <a:pt x="40" y="11"/>
                  </a:cubicBezTo>
                  <a:cubicBezTo>
                    <a:pt x="34" y="11"/>
                    <a:pt x="34" y="11"/>
                    <a:pt x="34" y="11"/>
                  </a:cubicBezTo>
                  <a:lnTo>
                    <a:pt x="34" y="5"/>
                  </a:lnTo>
                  <a:close/>
                </a:path>
              </a:pathLst>
            </a:custGeom>
            <a:solidFill>
              <a:srgbClr val="9588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grpSp>
      <p:grpSp>
        <p:nvGrpSpPr>
          <p:cNvPr id="2" name="그룹 1"/>
          <p:cNvGrpSpPr/>
          <p:nvPr/>
        </p:nvGrpSpPr>
        <p:grpSpPr>
          <a:xfrm>
            <a:off x="675559" y="1347695"/>
            <a:ext cx="8814516" cy="5105493"/>
            <a:chOff x="675559" y="1347695"/>
            <a:chExt cx="8814516" cy="5105493"/>
          </a:xfrm>
        </p:grpSpPr>
        <p:pic>
          <p:nvPicPr>
            <p:cNvPr id="23" name="그림 22" descr="텍스트이(가) 표시된 사진&#10;&#10;자동 생성된 설명">
              <a:extLst>
                <a:ext uri="{FF2B5EF4-FFF2-40B4-BE49-F238E27FC236}">
                  <a16:creationId xmlns="" xmlns:a16="http://schemas.microsoft.com/office/drawing/2014/main" id="{3E984534-BA01-4E10-895A-393D70C18A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50" y="1557337"/>
              <a:ext cx="4320480" cy="2447925"/>
            </a:xfrm>
            <a:prstGeom prst="rect">
              <a:avLst/>
            </a:prstGeom>
          </p:spPr>
        </p:pic>
        <p:pic>
          <p:nvPicPr>
            <p:cNvPr id="24" name="그림 23" descr="텍스트이(가) 표시된 사진&#10;&#10;자동 생성된 설명">
              <a:extLst>
                <a:ext uri="{FF2B5EF4-FFF2-40B4-BE49-F238E27FC236}">
                  <a16:creationId xmlns="" xmlns:a16="http://schemas.microsoft.com/office/drawing/2014/main" id="{E7D8D7C9-947A-4876-9979-E10F4D391B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0338" y="1585760"/>
              <a:ext cx="4249737" cy="2419504"/>
            </a:xfrm>
            <a:prstGeom prst="rect">
              <a:avLst/>
            </a:prstGeom>
          </p:spPr>
        </p:pic>
        <p:pic>
          <p:nvPicPr>
            <p:cNvPr id="25" name="그림 24" descr="텍스트이(가) 표시된 사진&#10;&#10;자동 생성된 설명">
              <a:extLst>
                <a:ext uri="{FF2B5EF4-FFF2-40B4-BE49-F238E27FC236}">
                  <a16:creationId xmlns="" xmlns:a16="http://schemas.microsoft.com/office/drawing/2014/main" id="{0959843C-ADEB-4AE2-B8A8-11EF5BB3FD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288" y="4292600"/>
              <a:ext cx="4306042" cy="2160588"/>
            </a:xfrm>
            <a:prstGeom prst="rect">
              <a:avLst/>
            </a:prstGeom>
          </p:spPr>
        </p:pic>
        <p:pic>
          <p:nvPicPr>
            <p:cNvPr id="26" name="그림 25" descr="테이블이(가) 표시된 사진&#10;&#10;자동 생성된 설명">
              <a:extLst>
                <a:ext uri="{FF2B5EF4-FFF2-40B4-BE49-F238E27FC236}">
                  <a16:creationId xmlns="" xmlns:a16="http://schemas.microsoft.com/office/drawing/2014/main" id="{D5CF938D-D02A-4FC4-9B2B-22BF0B9D2B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1032" y="4279489"/>
              <a:ext cx="4247488" cy="2111797"/>
            </a:xfrm>
            <a:prstGeom prst="rect">
              <a:avLst/>
            </a:prstGeom>
          </p:spPr>
        </p:pic>
        <p:sp>
          <p:nvSpPr>
            <p:cNvPr id="15" name="양쪽 모서리가 둥근 사각형 14"/>
            <p:cNvSpPr/>
            <p:nvPr/>
          </p:nvSpPr>
          <p:spPr>
            <a:xfrm>
              <a:off x="675559" y="1348471"/>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송금신청</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7" name="양쪽 모서리가 둥근 사각형 16"/>
            <p:cNvSpPr/>
            <p:nvPr/>
          </p:nvSpPr>
          <p:spPr>
            <a:xfrm>
              <a:off x="5241032" y="1347695"/>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대량송금</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8" name="양쪽 모서리가 둥근 사각형 17"/>
            <p:cNvSpPr/>
            <p:nvPr/>
          </p:nvSpPr>
          <p:spPr>
            <a:xfrm>
              <a:off x="704528" y="4082658"/>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송금조회</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9" name="양쪽 모서리가 둥근 사각형 18"/>
            <p:cNvSpPr/>
            <p:nvPr/>
          </p:nvSpPr>
          <p:spPr>
            <a:xfrm>
              <a:off x="5241032" y="4090926"/>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보고서</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grpSp>
      <p:grpSp>
        <p:nvGrpSpPr>
          <p:cNvPr id="27" name="그룹 26"/>
          <p:cNvGrpSpPr/>
          <p:nvPr/>
        </p:nvGrpSpPr>
        <p:grpSpPr>
          <a:xfrm>
            <a:off x="8447109" y="1218254"/>
            <a:ext cx="1042395" cy="262932"/>
            <a:chOff x="3608388" y="5415915"/>
            <a:chExt cx="3287713" cy="892175"/>
          </a:xfrm>
        </p:grpSpPr>
        <p:sp>
          <p:nvSpPr>
            <p:cNvPr id="28" name="Freeform 14"/>
            <p:cNvSpPr>
              <a:spLocks noEditPoints="1"/>
            </p:cNvSpPr>
            <p:nvPr/>
          </p:nvSpPr>
          <p:spPr bwMode="auto">
            <a:xfrm>
              <a:off x="3608388" y="5415915"/>
              <a:ext cx="3287713" cy="892175"/>
            </a:xfrm>
            <a:custGeom>
              <a:avLst/>
              <a:gdLst>
                <a:gd name="T0" fmla="*/ 68 w 877"/>
                <a:gd name="T1" fmla="*/ 14 h 238"/>
                <a:gd name="T2" fmla="*/ 6 w 877"/>
                <a:gd name="T3" fmla="*/ 104 h 238"/>
                <a:gd name="T4" fmla="*/ 6 w 877"/>
                <a:gd name="T5" fmla="*/ 133 h 238"/>
                <a:gd name="T6" fmla="*/ 68 w 877"/>
                <a:gd name="T7" fmla="*/ 223 h 238"/>
                <a:gd name="T8" fmla="*/ 96 w 877"/>
                <a:gd name="T9" fmla="*/ 238 h 238"/>
                <a:gd name="T10" fmla="*/ 859 w 877"/>
                <a:gd name="T11" fmla="*/ 238 h 238"/>
                <a:gd name="T12" fmla="*/ 877 w 877"/>
                <a:gd name="T13" fmla="*/ 220 h 238"/>
                <a:gd name="T14" fmla="*/ 877 w 877"/>
                <a:gd name="T15" fmla="*/ 17 h 238"/>
                <a:gd name="T16" fmla="*/ 859 w 877"/>
                <a:gd name="T17" fmla="*/ 0 h 238"/>
                <a:gd name="T18" fmla="*/ 96 w 877"/>
                <a:gd name="T19" fmla="*/ 0 h 238"/>
                <a:gd name="T20" fmla="*/ 68 w 877"/>
                <a:gd name="T21" fmla="*/ 14 h 238"/>
                <a:gd name="T22" fmla="*/ 62 w 877"/>
                <a:gd name="T23" fmla="*/ 119 h 238"/>
                <a:gd name="T24" fmla="*/ 49 w 877"/>
                <a:gd name="T25" fmla="*/ 131 h 238"/>
                <a:gd name="T26" fmla="*/ 37 w 877"/>
                <a:gd name="T27" fmla="*/ 119 h 238"/>
                <a:gd name="T28" fmla="*/ 49 w 877"/>
                <a:gd name="T29" fmla="*/ 106 h 238"/>
                <a:gd name="T30" fmla="*/ 62 w 877"/>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7" h="238">
                  <a:moveTo>
                    <a:pt x="68" y="14"/>
                  </a:moveTo>
                  <a:cubicBezTo>
                    <a:pt x="6" y="104"/>
                    <a:pt x="6" y="104"/>
                    <a:pt x="6" y="104"/>
                  </a:cubicBezTo>
                  <a:cubicBezTo>
                    <a:pt x="0" y="112"/>
                    <a:pt x="0" y="125"/>
                    <a:pt x="6" y="133"/>
                  </a:cubicBezTo>
                  <a:cubicBezTo>
                    <a:pt x="68" y="223"/>
                    <a:pt x="68" y="223"/>
                    <a:pt x="68" y="223"/>
                  </a:cubicBezTo>
                  <a:cubicBezTo>
                    <a:pt x="74" y="231"/>
                    <a:pt x="86" y="238"/>
                    <a:pt x="96" y="238"/>
                  </a:cubicBezTo>
                  <a:cubicBezTo>
                    <a:pt x="859" y="238"/>
                    <a:pt x="859" y="238"/>
                    <a:pt x="859" y="238"/>
                  </a:cubicBezTo>
                  <a:cubicBezTo>
                    <a:pt x="869" y="238"/>
                    <a:pt x="877" y="230"/>
                    <a:pt x="877" y="220"/>
                  </a:cubicBezTo>
                  <a:cubicBezTo>
                    <a:pt x="877" y="17"/>
                    <a:pt x="877" y="17"/>
                    <a:pt x="877" y="17"/>
                  </a:cubicBezTo>
                  <a:cubicBezTo>
                    <a:pt x="877" y="8"/>
                    <a:pt x="869" y="0"/>
                    <a:pt x="859" y="0"/>
                  </a:cubicBezTo>
                  <a:cubicBezTo>
                    <a:pt x="96" y="0"/>
                    <a:pt x="96" y="0"/>
                    <a:pt x="96" y="0"/>
                  </a:cubicBezTo>
                  <a:cubicBezTo>
                    <a:pt x="86" y="0"/>
                    <a:pt x="74" y="6"/>
                    <a:pt x="68" y="14"/>
                  </a:cubicBezTo>
                  <a:close/>
                  <a:moveTo>
                    <a:pt x="62" y="119"/>
                  </a:moveTo>
                  <a:cubicBezTo>
                    <a:pt x="62" y="126"/>
                    <a:pt x="56" y="131"/>
                    <a:pt x="49" y="131"/>
                  </a:cubicBezTo>
                  <a:cubicBezTo>
                    <a:pt x="42" y="131"/>
                    <a:pt x="37" y="126"/>
                    <a:pt x="37" y="119"/>
                  </a:cubicBezTo>
                  <a:cubicBezTo>
                    <a:pt x="37" y="112"/>
                    <a:pt x="42" y="106"/>
                    <a:pt x="49" y="106"/>
                  </a:cubicBezTo>
                  <a:cubicBezTo>
                    <a:pt x="56" y="106"/>
                    <a:pt x="62" y="112"/>
                    <a:pt x="62" y="119"/>
                  </a:cubicBezTo>
                  <a:close/>
                </a:path>
              </a:pathLst>
            </a:custGeom>
            <a:solidFill>
              <a:schemeClr val="bg1">
                <a:lumMod val="50000"/>
              </a:schemeClr>
            </a:solidFill>
            <a:ln>
              <a:noFill/>
            </a:ln>
            <a:effectLst>
              <a:outerShdw dist="25400" dir="2700000" algn="tl" rotWithShape="0">
                <a:schemeClr val="bg1">
                  <a:lumMod val="50000"/>
                  <a:alpha val="54000"/>
                </a:schemeClr>
              </a:outerShdw>
            </a:effec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KB금융 본문체 Light" panose="020B0303000000000000" pitchFamily="50" charset="-127"/>
                <a:ea typeface="KB금융 본문체 Light" panose="020B0303000000000000" pitchFamily="50" charset="-127"/>
              </a:endParaRPr>
            </a:p>
          </p:txBody>
        </p:sp>
        <p:sp>
          <p:nvSpPr>
            <p:cNvPr id="29" name="Freeform 17"/>
            <p:cNvSpPr>
              <a:spLocks/>
            </p:cNvSpPr>
            <p:nvPr/>
          </p:nvSpPr>
          <p:spPr bwMode="auto">
            <a:xfrm>
              <a:off x="4010228" y="5488894"/>
              <a:ext cx="2785564" cy="746214"/>
            </a:xfrm>
            <a:custGeom>
              <a:avLst/>
              <a:gdLst>
                <a:gd name="T0" fmla="*/ 758 w 758"/>
                <a:gd name="T1" fmla="*/ 197 h 208"/>
                <a:gd name="T2" fmla="*/ 748 w 758"/>
                <a:gd name="T3" fmla="*/ 208 h 208"/>
                <a:gd name="T4" fmla="*/ 10 w 758"/>
                <a:gd name="T5" fmla="*/ 208 h 208"/>
                <a:gd name="T6" fmla="*/ 0 w 758"/>
                <a:gd name="T7" fmla="*/ 197 h 208"/>
                <a:gd name="T8" fmla="*/ 0 w 758"/>
                <a:gd name="T9" fmla="*/ 10 h 208"/>
                <a:gd name="T10" fmla="*/ 10 w 758"/>
                <a:gd name="T11" fmla="*/ 0 h 208"/>
                <a:gd name="T12" fmla="*/ 748 w 758"/>
                <a:gd name="T13" fmla="*/ 0 h 208"/>
                <a:gd name="T14" fmla="*/ 758 w 758"/>
                <a:gd name="T15" fmla="*/ 10 h 208"/>
                <a:gd name="T16" fmla="*/ 758 w 758"/>
                <a:gd name="T17" fmla="*/ 19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208">
                  <a:moveTo>
                    <a:pt x="758" y="197"/>
                  </a:moveTo>
                  <a:cubicBezTo>
                    <a:pt x="758" y="203"/>
                    <a:pt x="754" y="208"/>
                    <a:pt x="748" y="208"/>
                  </a:cubicBezTo>
                  <a:cubicBezTo>
                    <a:pt x="10" y="208"/>
                    <a:pt x="10" y="208"/>
                    <a:pt x="10" y="208"/>
                  </a:cubicBezTo>
                  <a:cubicBezTo>
                    <a:pt x="4" y="208"/>
                    <a:pt x="0" y="203"/>
                    <a:pt x="0" y="197"/>
                  </a:cubicBezTo>
                  <a:cubicBezTo>
                    <a:pt x="0" y="10"/>
                    <a:pt x="0" y="10"/>
                    <a:pt x="0" y="10"/>
                  </a:cubicBezTo>
                  <a:cubicBezTo>
                    <a:pt x="0" y="4"/>
                    <a:pt x="4" y="0"/>
                    <a:pt x="10" y="0"/>
                  </a:cubicBezTo>
                  <a:cubicBezTo>
                    <a:pt x="748" y="0"/>
                    <a:pt x="748" y="0"/>
                    <a:pt x="748" y="0"/>
                  </a:cubicBezTo>
                  <a:cubicBezTo>
                    <a:pt x="754" y="0"/>
                    <a:pt x="758" y="4"/>
                    <a:pt x="758" y="10"/>
                  </a:cubicBezTo>
                  <a:lnTo>
                    <a:pt x="75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0" bIns="45720" numCol="1" anchor="ctr" anchorCtr="0" compatLnSpc="1">
              <a:prstTxWarp prst="textNoShape">
                <a:avLst/>
              </a:prstTxWarp>
            </a:bodyPr>
            <a:lstStyle/>
            <a:p>
              <a:pPr algn="ctr"/>
              <a:r>
                <a:rPr lang="ko-KR" altLang="en-US" sz="1100" dirty="0">
                  <a:solidFill>
                    <a:srgbClr val="C00000"/>
                  </a:solidFill>
                  <a:latin typeface="HY수평선M" panose="02030600000101010101" pitchFamily="18" charset="-127"/>
                  <a:ea typeface="HY수평선M" panose="02030600000101010101" pitchFamily="18" charset="-127"/>
                </a:rPr>
                <a:t>예시화면</a:t>
              </a:r>
            </a:p>
          </p:txBody>
        </p:sp>
      </p:grpSp>
    </p:spTree>
    <p:extLst>
      <p:ext uri="{BB962C8B-B14F-4D97-AF65-F5344CB8AC3E}">
        <p14:creationId xmlns:p14="http://schemas.microsoft.com/office/powerpoint/2010/main" val="66318928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dirty="0">
                <a:solidFill>
                  <a:prstClr val="white"/>
                </a:solidFill>
                <a:latin typeface="HY수평선B" panose="02030600000101010101" pitchFamily="18" charset="-127"/>
                <a:ea typeface="HY수평선B" panose="02030600000101010101" pitchFamily="18" charset="-127"/>
              </a:rPr>
              <a:t>시스템 구축</a:t>
            </a:r>
            <a:r>
              <a:rPr lang="ko-KR" altLang="en-US" dirty="0">
                <a:solidFill>
                  <a:prstClr val="white"/>
                </a:solidFill>
                <a:latin typeface="HY수평선B" panose="02030600000101010101" pitchFamily="18" charset="-127"/>
                <a:ea typeface="HY수평선B" panose="02030600000101010101" pitchFamily="18" charset="-127"/>
              </a:rPr>
              <a:t>업무 </a:t>
            </a:r>
            <a:r>
              <a:rPr lang="en-US" altLang="ko-KR" sz="2000" dirty="0">
                <a:solidFill>
                  <a:prstClr val="white"/>
                </a:solidFill>
                <a:latin typeface="HY수평선B" panose="02030600000101010101" pitchFamily="18" charset="-127"/>
                <a:ea typeface="HY수평선B" panose="02030600000101010101" pitchFamily="18" charset="-127"/>
              </a:rPr>
              <a:t>– </a:t>
            </a:r>
            <a:r>
              <a:rPr lang="ko-KR" altLang="en-US" sz="2000" dirty="0">
                <a:solidFill>
                  <a:prstClr val="white"/>
                </a:solidFill>
                <a:latin typeface="HY수평선B" panose="02030600000101010101" pitchFamily="18" charset="-127"/>
                <a:ea typeface="HY수평선B" panose="02030600000101010101" pitchFamily="18" charset="-127"/>
              </a:rPr>
              <a:t>주요 업무 화면</a:t>
            </a:r>
            <a:r>
              <a:rPr lang="en-US" altLang="ko-KR" sz="2000" dirty="0">
                <a:solidFill>
                  <a:prstClr val="white"/>
                </a:solidFill>
                <a:latin typeface="HY수평선B" panose="02030600000101010101" pitchFamily="18" charset="-127"/>
                <a:ea typeface="HY수평선B" panose="02030600000101010101" pitchFamily="18" charset="-127"/>
              </a:rPr>
              <a:t>(</a:t>
            </a:r>
            <a:r>
              <a:rPr lang="ko-KR" altLang="en-US" sz="2000" dirty="0">
                <a:solidFill>
                  <a:prstClr val="white"/>
                </a:solidFill>
                <a:latin typeface="HY수평선B" panose="02030600000101010101" pitchFamily="18" charset="-127"/>
                <a:ea typeface="HY수평선B" panose="02030600000101010101" pitchFamily="18" charset="-127"/>
              </a:rPr>
              <a:t>예시</a:t>
            </a:r>
            <a:r>
              <a:rPr lang="en-US" altLang="ko-KR" sz="2000" dirty="0">
                <a:solidFill>
                  <a:prstClr val="white"/>
                </a:solidFill>
                <a:latin typeface="HY수평선B" panose="02030600000101010101" pitchFamily="18" charset="-127"/>
                <a:ea typeface="HY수평선B" panose="02030600000101010101" pitchFamily="18" charset="-127"/>
              </a:rPr>
              <a:t>)</a:t>
            </a:r>
            <a:endParaRPr sz="2000" dirty="0">
              <a:solidFill>
                <a:prstClr val="white"/>
              </a:solidFill>
              <a:latin typeface="HY수평선B" panose="02030600000101010101" pitchFamily="18" charset="-127"/>
              <a:ea typeface="HY수평선B" panose="02030600000101010101" pitchFamily="18" charset="-127"/>
            </a:endParaRPr>
          </a:p>
        </p:txBody>
      </p:sp>
      <p:sp>
        <p:nvSpPr>
          <p:cNvPr id="22" name="텍스트 개체 틀 2">
            <a:extLst>
              <a:ext uri="{FF2B5EF4-FFF2-40B4-BE49-F238E27FC236}">
                <a16:creationId xmlns="" xmlns:a16="http://schemas.microsoft.com/office/drawing/2014/main" id="{74D66CD5-545A-4D22-883E-23F66C5B1C73}"/>
              </a:ext>
            </a:extLst>
          </p:cNvPr>
          <p:cNvSpPr txBox="1">
            <a:spLocks/>
          </p:cNvSpPr>
          <p:nvPr/>
        </p:nvSpPr>
        <p:spPr bwMode="auto">
          <a:xfrm>
            <a:off x="632520" y="836712"/>
            <a:ext cx="8856000" cy="332757"/>
          </a:xfrm>
          <a:prstGeom prst="rect">
            <a:avLst/>
          </a:prstGeom>
          <a:noFill/>
          <a:ln w="19050">
            <a:solidFill>
              <a:schemeClr val="bg1">
                <a:lumMod val="75000"/>
              </a:schemeClr>
            </a:solidFill>
          </a:ln>
        </p:spPr>
        <p:txBody>
          <a:bodyPr lIns="415347" tIns="34612"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a:lnSpc>
                <a:spcPts val="1442"/>
              </a:lnSpc>
            </a:pPr>
            <a:r>
              <a:rPr lang="en-US" altLang="ko-KR" sz="1400" b="1" kern="0">
                <a:solidFill>
                  <a:srgbClr val="EEECE1">
                    <a:lumMod val="25000"/>
                  </a:srgbClr>
                </a:solidFill>
                <a:latin typeface="KB금융 본문체 Medium" panose="020B0603000000000000" pitchFamily="50" charset="-127"/>
                <a:ea typeface="HY수평선B" panose="02030600000101010101"/>
                <a:sym typeface="Wingdings" panose="05000000000000000000" pitchFamily="2" charset="2"/>
              </a:rPr>
              <a:t> </a:t>
            </a: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4. </a:t>
            </a:r>
            <a:r>
              <a:rPr lang="ko-KR" altLang="en-US"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예금업무</a:t>
            </a:r>
            <a:endParaRPr lang="ko-KR" altLang="en-US"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grpSp>
        <p:nvGrpSpPr>
          <p:cNvPr id="10" name="그룹 9">
            <a:extLst>
              <a:ext uri="{FF2B5EF4-FFF2-40B4-BE49-F238E27FC236}">
                <a16:creationId xmlns:a16="http://schemas.microsoft.com/office/drawing/2014/main" xmlns="" id="{E26F05A8-A5EF-4383-80B9-692E8AE2B54E}"/>
              </a:ext>
            </a:extLst>
          </p:cNvPr>
          <p:cNvGrpSpPr/>
          <p:nvPr/>
        </p:nvGrpSpPr>
        <p:grpSpPr>
          <a:xfrm>
            <a:off x="704528" y="895387"/>
            <a:ext cx="314943" cy="280584"/>
            <a:chOff x="6823075" y="3598863"/>
            <a:chExt cx="261938" cy="233362"/>
          </a:xfrm>
        </p:grpSpPr>
        <p:sp>
          <p:nvSpPr>
            <p:cNvPr id="11" name="Freeform 300">
              <a:extLst>
                <a:ext uri="{FF2B5EF4-FFF2-40B4-BE49-F238E27FC236}">
                  <a16:creationId xmlns:a16="http://schemas.microsoft.com/office/drawing/2014/main" xmlns="" id="{527D1C0B-A483-44C7-B8B0-67D3B097A4D9}"/>
                </a:ext>
              </a:extLst>
            </p:cNvPr>
            <p:cNvSpPr>
              <a:spLocks/>
            </p:cNvSpPr>
            <p:nvPr/>
          </p:nvSpPr>
          <p:spPr bwMode="auto">
            <a:xfrm>
              <a:off x="6983413" y="3692525"/>
              <a:ext cx="101600" cy="139700"/>
            </a:xfrm>
            <a:custGeom>
              <a:avLst/>
              <a:gdLst>
                <a:gd name="T0" fmla="*/ 64 w 64"/>
                <a:gd name="T1" fmla="*/ 80 h 88"/>
                <a:gd name="T2" fmla="*/ 36 w 64"/>
                <a:gd name="T3" fmla="*/ 40 h 88"/>
                <a:gd name="T4" fmla="*/ 62 w 64"/>
                <a:gd name="T5" fmla="*/ 38 h 88"/>
                <a:gd name="T6" fmla="*/ 0 w 64"/>
                <a:gd name="T7" fmla="*/ 0 h 88"/>
                <a:gd name="T8" fmla="*/ 10 w 64"/>
                <a:gd name="T9" fmla="*/ 73 h 88"/>
                <a:gd name="T10" fmla="*/ 24 w 64"/>
                <a:gd name="T11" fmla="*/ 47 h 88"/>
                <a:gd name="T12" fmla="*/ 52 w 64"/>
                <a:gd name="T13" fmla="*/ 88 h 88"/>
                <a:gd name="T14" fmla="*/ 64 w 64"/>
                <a:gd name="T15" fmla="*/ 8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8">
                  <a:moveTo>
                    <a:pt x="64" y="80"/>
                  </a:moveTo>
                  <a:lnTo>
                    <a:pt x="36" y="40"/>
                  </a:lnTo>
                  <a:lnTo>
                    <a:pt x="62" y="38"/>
                  </a:lnTo>
                  <a:lnTo>
                    <a:pt x="0" y="0"/>
                  </a:lnTo>
                  <a:lnTo>
                    <a:pt x="10" y="73"/>
                  </a:lnTo>
                  <a:lnTo>
                    <a:pt x="24" y="47"/>
                  </a:lnTo>
                  <a:lnTo>
                    <a:pt x="52" y="88"/>
                  </a:lnTo>
                  <a:lnTo>
                    <a:pt x="64" y="80"/>
                  </a:lnTo>
                  <a:close/>
                </a:path>
              </a:pathLst>
            </a:custGeom>
            <a:solidFill>
              <a:srgbClr val="FC7404"/>
            </a:solidFill>
            <a:ln w="3175">
              <a:noFill/>
              <a:miter lim="800000"/>
              <a:headEnd/>
              <a:tailEnd/>
            </a:ln>
          </p:spPr>
          <p:txBody>
            <a:bodyPr wrap="none" anchor="ct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sp>
          <p:nvSpPr>
            <p:cNvPr id="13" name="Freeform 301">
              <a:extLst>
                <a:ext uri="{FF2B5EF4-FFF2-40B4-BE49-F238E27FC236}">
                  <a16:creationId xmlns:a16="http://schemas.microsoft.com/office/drawing/2014/main" xmlns="" id="{AB865A00-4518-42CF-91F1-E05E2110DB87}"/>
                </a:ext>
              </a:extLst>
            </p:cNvPr>
            <p:cNvSpPr>
              <a:spLocks noEditPoints="1"/>
            </p:cNvSpPr>
            <p:nvPr/>
          </p:nvSpPr>
          <p:spPr bwMode="auto">
            <a:xfrm>
              <a:off x="6823075" y="3598863"/>
              <a:ext cx="247650" cy="192088"/>
            </a:xfrm>
            <a:custGeom>
              <a:avLst/>
              <a:gdLst>
                <a:gd name="T0" fmla="*/ 34 w 66"/>
                <a:gd name="T1" fmla="*/ 45 h 51"/>
                <a:gd name="T2" fmla="*/ 6 w 66"/>
                <a:gd name="T3" fmla="*/ 45 h 51"/>
                <a:gd name="T4" fmla="*/ 6 w 66"/>
                <a:gd name="T5" fmla="*/ 15 h 51"/>
                <a:gd name="T6" fmla="*/ 59 w 66"/>
                <a:gd name="T7" fmla="*/ 15 h 51"/>
                <a:gd name="T8" fmla="*/ 59 w 66"/>
                <a:gd name="T9" fmla="*/ 24 h 51"/>
                <a:gd name="T10" fmla="*/ 62 w 66"/>
                <a:gd name="T11" fmla="*/ 27 h 51"/>
                <a:gd name="T12" fmla="*/ 66 w 66"/>
                <a:gd name="T13" fmla="*/ 24 h 51"/>
                <a:gd name="T14" fmla="*/ 66 w 66"/>
                <a:gd name="T15" fmla="*/ 0 h 51"/>
                <a:gd name="T16" fmla="*/ 0 w 66"/>
                <a:gd name="T17" fmla="*/ 0 h 51"/>
                <a:gd name="T18" fmla="*/ 0 w 66"/>
                <a:gd name="T19" fmla="*/ 51 h 51"/>
                <a:gd name="T20" fmla="*/ 34 w 66"/>
                <a:gd name="T21" fmla="*/ 51 h 51"/>
                <a:gd name="T22" fmla="*/ 38 w 66"/>
                <a:gd name="T23" fmla="*/ 48 h 51"/>
                <a:gd name="T24" fmla="*/ 34 w 66"/>
                <a:gd name="T25" fmla="*/ 45 h 51"/>
                <a:gd name="T26" fmla="*/ 52 w 66"/>
                <a:gd name="T27" fmla="*/ 5 h 51"/>
                <a:gd name="T28" fmla="*/ 58 w 66"/>
                <a:gd name="T29" fmla="*/ 5 h 51"/>
                <a:gd name="T30" fmla="*/ 58 w 66"/>
                <a:gd name="T31" fmla="*/ 11 h 51"/>
                <a:gd name="T32" fmla="*/ 52 w 66"/>
                <a:gd name="T33" fmla="*/ 11 h 51"/>
                <a:gd name="T34" fmla="*/ 52 w 66"/>
                <a:gd name="T35" fmla="*/ 5 h 51"/>
                <a:gd name="T36" fmla="*/ 43 w 66"/>
                <a:gd name="T37" fmla="*/ 5 h 51"/>
                <a:gd name="T38" fmla="*/ 49 w 66"/>
                <a:gd name="T39" fmla="*/ 5 h 51"/>
                <a:gd name="T40" fmla="*/ 49 w 66"/>
                <a:gd name="T41" fmla="*/ 11 h 51"/>
                <a:gd name="T42" fmla="*/ 43 w 66"/>
                <a:gd name="T43" fmla="*/ 11 h 51"/>
                <a:gd name="T44" fmla="*/ 43 w 66"/>
                <a:gd name="T45" fmla="*/ 5 h 51"/>
                <a:gd name="T46" fmla="*/ 34 w 66"/>
                <a:gd name="T47" fmla="*/ 5 h 51"/>
                <a:gd name="T48" fmla="*/ 40 w 66"/>
                <a:gd name="T49" fmla="*/ 5 h 51"/>
                <a:gd name="T50" fmla="*/ 40 w 66"/>
                <a:gd name="T51" fmla="*/ 11 h 51"/>
                <a:gd name="T52" fmla="*/ 34 w 66"/>
                <a:gd name="T53" fmla="*/ 11 h 51"/>
                <a:gd name="T54" fmla="*/ 34 w 66"/>
                <a:gd name="T5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51">
                  <a:moveTo>
                    <a:pt x="34" y="45"/>
                  </a:moveTo>
                  <a:cubicBezTo>
                    <a:pt x="6" y="45"/>
                    <a:pt x="6" y="45"/>
                    <a:pt x="6" y="45"/>
                  </a:cubicBezTo>
                  <a:cubicBezTo>
                    <a:pt x="6" y="15"/>
                    <a:pt x="6" y="15"/>
                    <a:pt x="6" y="15"/>
                  </a:cubicBezTo>
                  <a:cubicBezTo>
                    <a:pt x="59" y="15"/>
                    <a:pt x="59" y="15"/>
                    <a:pt x="59" y="15"/>
                  </a:cubicBezTo>
                  <a:cubicBezTo>
                    <a:pt x="59" y="24"/>
                    <a:pt x="59" y="24"/>
                    <a:pt x="59" y="24"/>
                  </a:cubicBezTo>
                  <a:cubicBezTo>
                    <a:pt x="59" y="26"/>
                    <a:pt x="61" y="27"/>
                    <a:pt x="62" y="27"/>
                  </a:cubicBezTo>
                  <a:cubicBezTo>
                    <a:pt x="64" y="27"/>
                    <a:pt x="66" y="26"/>
                    <a:pt x="66" y="24"/>
                  </a:cubicBezTo>
                  <a:cubicBezTo>
                    <a:pt x="66" y="0"/>
                    <a:pt x="66" y="0"/>
                    <a:pt x="66" y="0"/>
                  </a:cubicBezTo>
                  <a:cubicBezTo>
                    <a:pt x="0" y="0"/>
                    <a:pt x="0" y="0"/>
                    <a:pt x="0" y="0"/>
                  </a:cubicBezTo>
                  <a:cubicBezTo>
                    <a:pt x="0" y="51"/>
                    <a:pt x="0" y="51"/>
                    <a:pt x="0" y="51"/>
                  </a:cubicBezTo>
                  <a:cubicBezTo>
                    <a:pt x="34" y="51"/>
                    <a:pt x="34" y="51"/>
                    <a:pt x="34" y="51"/>
                  </a:cubicBezTo>
                  <a:cubicBezTo>
                    <a:pt x="36" y="51"/>
                    <a:pt x="38" y="50"/>
                    <a:pt x="38" y="48"/>
                  </a:cubicBezTo>
                  <a:cubicBezTo>
                    <a:pt x="38" y="46"/>
                    <a:pt x="36" y="45"/>
                    <a:pt x="34" y="45"/>
                  </a:cubicBezTo>
                  <a:close/>
                  <a:moveTo>
                    <a:pt x="52" y="5"/>
                  </a:moveTo>
                  <a:cubicBezTo>
                    <a:pt x="58" y="5"/>
                    <a:pt x="58" y="5"/>
                    <a:pt x="58" y="5"/>
                  </a:cubicBezTo>
                  <a:cubicBezTo>
                    <a:pt x="58" y="11"/>
                    <a:pt x="58" y="11"/>
                    <a:pt x="58" y="11"/>
                  </a:cubicBezTo>
                  <a:cubicBezTo>
                    <a:pt x="52" y="11"/>
                    <a:pt x="52" y="11"/>
                    <a:pt x="52" y="11"/>
                  </a:cubicBezTo>
                  <a:lnTo>
                    <a:pt x="52" y="5"/>
                  </a:lnTo>
                  <a:close/>
                  <a:moveTo>
                    <a:pt x="43" y="5"/>
                  </a:moveTo>
                  <a:cubicBezTo>
                    <a:pt x="49" y="5"/>
                    <a:pt x="49" y="5"/>
                    <a:pt x="49" y="5"/>
                  </a:cubicBezTo>
                  <a:cubicBezTo>
                    <a:pt x="49" y="11"/>
                    <a:pt x="49" y="11"/>
                    <a:pt x="49" y="11"/>
                  </a:cubicBezTo>
                  <a:cubicBezTo>
                    <a:pt x="43" y="11"/>
                    <a:pt x="43" y="11"/>
                    <a:pt x="43" y="11"/>
                  </a:cubicBezTo>
                  <a:lnTo>
                    <a:pt x="43" y="5"/>
                  </a:lnTo>
                  <a:close/>
                  <a:moveTo>
                    <a:pt x="34" y="5"/>
                  </a:moveTo>
                  <a:cubicBezTo>
                    <a:pt x="40" y="5"/>
                    <a:pt x="40" y="5"/>
                    <a:pt x="40" y="5"/>
                  </a:cubicBezTo>
                  <a:cubicBezTo>
                    <a:pt x="40" y="11"/>
                    <a:pt x="40" y="11"/>
                    <a:pt x="40" y="11"/>
                  </a:cubicBezTo>
                  <a:cubicBezTo>
                    <a:pt x="34" y="11"/>
                    <a:pt x="34" y="11"/>
                    <a:pt x="34" y="11"/>
                  </a:cubicBezTo>
                  <a:lnTo>
                    <a:pt x="34" y="5"/>
                  </a:lnTo>
                  <a:close/>
                </a:path>
              </a:pathLst>
            </a:custGeom>
            <a:solidFill>
              <a:srgbClr val="9588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grpSp>
      <p:grpSp>
        <p:nvGrpSpPr>
          <p:cNvPr id="2" name="그룹 1"/>
          <p:cNvGrpSpPr/>
          <p:nvPr/>
        </p:nvGrpSpPr>
        <p:grpSpPr>
          <a:xfrm>
            <a:off x="675559" y="1347695"/>
            <a:ext cx="8812962" cy="5105493"/>
            <a:chOff x="675559" y="1347695"/>
            <a:chExt cx="8812962" cy="5105493"/>
          </a:xfrm>
        </p:grpSpPr>
        <p:pic>
          <p:nvPicPr>
            <p:cNvPr id="28" name="그림 27">
              <a:extLst>
                <a:ext uri="{FF2B5EF4-FFF2-40B4-BE49-F238E27FC236}">
                  <a16:creationId xmlns="" xmlns:a16="http://schemas.microsoft.com/office/drawing/2014/main" id="{A3E70EB4-34B3-47C4-AF01-EC6D69CE00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50" y="1557338"/>
              <a:ext cx="4319588" cy="2447925"/>
            </a:xfrm>
            <a:prstGeom prst="rect">
              <a:avLst/>
            </a:prstGeom>
          </p:spPr>
        </p:pic>
        <p:pic>
          <p:nvPicPr>
            <p:cNvPr id="29" name="그림 28" descr="텍스트이(가) 표시된 사진&#10;&#10;자동 생성된 설명">
              <a:extLst>
                <a:ext uri="{FF2B5EF4-FFF2-40B4-BE49-F238E27FC236}">
                  <a16:creationId xmlns="" xmlns:a16="http://schemas.microsoft.com/office/drawing/2014/main" id="{815B3548-8491-4DBD-8CC0-E29828F2D8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1033" y="1566694"/>
              <a:ext cx="4247488" cy="2387739"/>
            </a:xfrm>
            <a:prstGeom prst="rect">
              <a:avLst/>
            </a:prstGeom>
          </p:spPr>
        </p:pic>
        <p:pic>
          <p:nvPicPr>
            <p:cNvPr id="30" name="그림 29" descr="텍스트이(가) 표시된 사진&#10;&#10;자동 생성된 설명">
              <a:extLst>
                <a:ext uri="{FF2B5EF4-FFF2-40B4-BE49-F238E27FC236}">
                  <a16:creationId xmlns="" xmlns:a16="http://schemas.microsoft.com/office/drawing/2014/main" id="{EFD87FE1-1AAD-4FE5-ABB8-FEDC7087DF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850" y="4296212"/>
              <a:ext cx="4319588" cy="2156976"/>
            </a:xfrm>
            <a:prstGeom prst="rect">
              <a:avLst/>
            </a:prstGeom>
          </p:spPr>
        </p:pic>
        <p:pic>
          <p:nvPicPr>
            <p:cNvPr id="31" name="그림 30" descr="테이블이(가) 표시된 사진&#10;&#10;자동 생성된 설명">
              <a:extLst>
                <a:ext uri="{FF2B5EF4-FFF2-40B4-BE49-F238E27FC236}">
                  <a16:creationId xmlns="" xmlns:a16="http://schemas.microsoft.com/office/drawing/2014/main" id="{D57C7A01-6F3E-42AD-A4B1-693D810168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1032" y="4292600"/>
              <a:ext cx="4247487" cy="2160588"/>
            </a:xfrm>
            <a:prstGeom prst="rect">
              <a:avLst/>
            </a:prstGeom>
          </p:spPr>
        </p:pic>
        <p:sp>
          <p:nvSpPr>
            <p:cNvPr id="15" name="양쪽 모서리가 둥근 사각형 14"/>
            <p:cNvSpPr/>
            <p:nvPr/>
          </p:nvSpPr>
          <p:spPr>
            <a:xfrm>
              <a:off x="675559" y="1348471"/>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예금신규</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7" name="양쪽 모서리가 둥근 사각형 16"/>
            <p:cNvSpPr/>
            <p:nvPr/>
          </p:nvSpPr>
          <p:spPr>
            <a:xfrm>
              <a:off x="5241032" y="1347695"/>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예금입금</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8" name="양쪽 모서리가 둥근 사각형 17"/>
            <p:cNvSpPr/>
            <p:nvPr/>
          </p:nvSpPr>
          <p:spPr>
            <a:xfrm>
              <a:off x="704528" y="4082658"/>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예금지급</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9" name="양쪽 모서리가 둥근 사각형 18"/>
            <p:cNvSpPr/>
            <p:nvPr/>
          </p:nvSpPr>
          <p:spPr>
            <a:xfrm>
              <a:off x="5241032" y="4090926"/>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예금조회</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grpSp>
      <p:grpSp>
        <p:nvGrpSpPr>
          <p:cNvPr id="32" name="그룹 31"/>
          <p:cNvGrpSpPr/>
          <p:nvPr/>
        </p:nvGrpSpPr>
        <p:grpSpPr>
          <a:xfrm>
            <a:off x="8447109" y="1218254"/>
            <a:ext cx="1042395" cy="262932"/>
            <a:chOff x="3608388" y="5415915"/>
            <a:chExt cx="3287713" cy="892175"/>
          </a:xfrm>
        </p:grpSpPr>
        <p:sp>
          <p:nvSpPr>
            <p:cNvPr id="33" name="Freeform 14"/>
            <p:cNvSpPr>
              <a:spLocks noEditPoints="1"/>
            </p:cNvSpPr>
            <p:nvPr/>
          </p:nvSpPr>
          <p:spPr bwMode="auto">
            <a:xfrm>
              <a:off x="3608388" y="5415915"/>
              <a:ext cx="3287713" cy="892175"/>
            </a:xfrm>
            <a:custGeom>
              <a:avLst/>
              <a:gdLst>
                <a:gd name="T0" fmla="*/ 68 w 877"/>
                <a:gd name="T1" fmla="*/ 14 h 238"/>
                <a:gd name="T2" fmla="*/ 6 w 877"/>
                <a:gd name="T3" fmla="*/ 104 h 238"/>
                <a:gd name="T4" fmla="*/ 6 w 877"/>
                <a:gd name="T5" fmla="*/ 133 h 238"/>
                <a:gd name="T6" fmla="*/ 68 w 877"/>
                <a:gd name="T7" fmla="*/ 223 h 238"/>
                <a:gd name="T8" fmla="*/ 96 w 877"/>
                <a:gd name="T9" fmla="*/ 238 h 238"/>
                <a:gd name="T10" fmla="*/ 859 w 877"/>
                <a:gd name="T11" fmla="*/ 238 h 238"/>
                <a:gd name="T12" fmla="*/ 877 w 877"/>
                <a:gd name="T13" fmla="*/ 220 h 238"/>
                <a:gd name="T14" fmla="*/ 877 w 877"/>
                <a:gd name="T15" fmla="*/ 17 h 238"/>
                <a:gd name="T16" fmla="*/ 859 w 877"/>
                <a:gd name="T17" fmla="*/ 0 h 238"/>
                <a:gd name="T18" fmla="*/ 96 w 877"/>
                <a:gd name="T19" fmla="*/ 0 h 238"/>
                <a:gd name="T20" fmla="*/ 68 w 877"/>
                <a:gd name="T21" fmla="*/ 14 h 238"/>
                <a:gd name="T22" fmla="*/ 62 w 877"/>
                <a:gd name="T23" fmla="*/ 119 h 238"/>
                <a:gd name="T24" fmla="*/ 49 w 877"/>
                <a:gd name="T25" fmla="*/ 131 h 238"/>
                <a:gd name="T26" fmla="*/ 37 w 877"/>
                <a:gd name="T27" fmla="*/ 119 h 238"/>
                <a:gd name="T28" fmla="*/ 49 w 877"/>
                <a:gd name="T29" fmla="*/ 106 h 238"/>
                <a:gd name="T30" fmla="*/ 62 w 877"/>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7" h="238">
                  <a:moveTo>
                    <a:pt x="68" y="14"/>
                  </a:moveTo>
                  <a:cubicBezTo>
                    <a:pt x="6" y="104"/>
                    <a:pt x="6" y="104"/>
                    <a:pt x="6" y="104"/>
                  </a:cubicBezTo>
                  <a:cubicBezTo>
                    <a:pt x="0" y="112"/>
                    <a:pt x="0" y="125"/>
                    <a:pt x="6" y="133"/>
                  </a:cubicBezTo>
                  <a:cubicBezTo>
                    <a:pt x="68" y="223"/>
                    <a:pt x="68" y="223"/>
                    <a:pt x="68" y="223"/>
                  </a:cubicBezTo>
                  <a:cubicBezTo>
                    <a:pt x="74" y="231"/>
                    <a:pt x="86" y="238"/>
                    <a:pt x="96" y="238"/>
                  </a:cubicBezTo>
                  <a:cubicBezTo>
                    <a:pt x="859" y="238"/>
                    <a:pt x="859" y="238"/>
                    <a:pt x="859" y="238"/>
                  </a:cubicBezTo>
                  <a:cubicBezTo>
                    <a:pt x="869" y="238"/>
                    <a:pt x="877" y="230"/>
                    <a:pt x="877" y="220"/>
                  </a:cubicBezTo>
                  <a:cubicBezTo>
                    <a:pt x="877" y="17"/>
                    <a:pt x="877" y="17"/>
                    <a:pt x="877" y="17"/>
                  </a:cubicBezTo>
                  <a:cubicBezTo>
                    <a:pt x="877" y="8"/>
                    <a:pt x="869" y="0"/>
                    <a:pt x="859" y="0"/>
                  </a:cubicBezTo>
                  <a:cubicBezTo>
                    <a:pt x="96" y="0"/>
                    <a:pt x="96" y="0"/>
                    <a:pt x="96" y="0"/>
                  </a:cubicBezTo>
                  <a:cubicBezTo>
                    <a:pt x="86" y="0"/>
                    <a:pt x="74" y="6"/>
                    <a:pt x="68" y="14"/>
                  </a:cubicBezTo>
                  <a:close/>
                  <a:moveTo>
                    <a:pt x="62" y="119"/>
                  </a:moveTo>
                  <a:cubicBezTo>
                    <a:pt x="62" y="126"/>
                    <a:pt x="56" y="131"/>
                    <a:pt x="49" y="131"/>
                  </a:cubicBezTo>
                  <a:cubicBezTo>
                    <a:pt x="42" y="131"/>
                    <a:pt x="37" y="126"/>
                    <a:pt x="37" y="119"/>
                  </a:cubicBezTo>
                  <a:cubicBezTo>
                    <a:pt x="37" y="112"/>
                    <a:pt x="42" y="106"/>
                    <a:pt x="49" y="106"/>
                  </a:cubicBezTo>
                  <a:cubicBezTo>
                    <a:pt x="56" y="106"/>
                    <a:pt x="62" y="112"/>
                    <a:pt x="62" y="119"/>
                  </a:cubicBezTo>
                  <a:close/>
                </a:path>
              </a:pathLst>
            </a:custGeom>
            <a:solidFill>
              <a:schemeClr val="bg1">
                <a:lumMod val="50000"/>
              </a:schemeClr>
            </a:solidFill>
            <a:ln>
              <a:noFill/>
            </a:ln>
            <a:effectLst>
              <a:outerShdw dist="25400" dir="2700000" algn="tl" rotWithShape="0">
                <a:schemeClr val="bg1">
                  <a:lumMod val="50000"/>
                  <a:alpha val="54000"/>
                </a:schemeClr>
              </a:outerShdw>
            </a:effec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KB금융 본문체 Light" panose="020B0303000000000000" pitchFamily="50" charset="-127"/>
                <a:ea typeface="KB금융 본문체 Light" panose="020B0303000000000000" pitchFamily="50" charset="-127"/>
              </a:endParaRPr>
            </a:p>
          </p:txBody>
        </p:sp>
        <p:sp>
          <p:nvSpPr>
            <p:cNvPr id="34" name="Freeform 17"/>
            <p:cNvSpPr>
              <a:spLocks/>
            </p:cNvSpPr>
            <p:nvPr/>
          </p:nvSpPr>
          <p:spPr bwMode="auto">
            <a:xfrm>
              <a:off x="4010228" y="5488894"/>
              <a:ext cx="2785564" cy="746214"/>
            </a:xfrm>
            <a:custGeom>
              <a:avLst/>
              <a:gdLst>
                <a:gd name="T0" fmla="*/ 758 w 758"/>
                <a:gd name="T1" fmla="*/ 197 h 208"/>
                <a:gd name="T2" fmla="*/ 748 w 758"/>
                <a:gd name="T3" fmla="*/ 208 h 208"/>
                <a:gd name="T4" fmla="*/ 10 w 758"/>
                <a:gd name="T5" fmla="*/ 208 h 208"/>
                <a:gd name="T6" fmla="*/ 0 w 758"/>
                <a:gd name="T7" fmla="*/ 197 h 208"/>
                <a:gd name="T8" fmla="*/ 0 w 758"/>
                <a:gd name="T9" fmla="*/ 10 h 208"/>
                <a:gd name="T10" fmla="*/ 10 w 758"/>
                <a:gd name="T11" fmla="*/ 0 h 208"/>
                <a:gd name="T12" fmla="*/ 748 w 758"/>
                <a:gd name="T13" fmla="*/ 0 h 208"/>
                <a:gd name="T14" fmla="*/ 758 w 758"/>
                <a:gd name="T15" fmla="*/ 10 h 208"/>
                <a:gd name="T16" fmla="*/ 758 w 758"/>
                <a:gd name="T17" fmla="*/ 19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208">
                  <a:moveTo>
                    <a:pt x="758" y="197"/>
                  </a:moveTo>
                  <a:cubicBezTo>
                    <a:pt x="758" y="203"/>
                    <a:pt x="754" y="208"/>
                    <a:pt x="748" y="208"/>
                  </a:cubicBezTo>
                  <a:cubicBezTo>
                    <a:pt x="10" y="208"/>
                    <a:pt x="10" y="208"/>
                    <a:pt x="10" y="208"/>
                  </a:cubicBezTo>
                  <a:cubicBezTo>
                    <a:pt x="4" y="208"/>
                    <a:pt x="0" y="203"/>
                    <a:pt x="0" y="197"/>
                  </a:cubicBezTo>
                  <a:cubicBezTo>
                    <a:pt x="0" y="10"/>
                    <a:pt x="0" y="10"/>
                    <a:pt x="0" y="10"/>
                  </a:cubicBezTo>
                  <a:cubicBezTo>
                    <a:pt x="0" y="4"/>
                    <a:pt x="4" y="0"/>
                    <a:pt x="10" y="0"/>
                  </a:cubicBezTo>
                  <a:cubicBezTo>
                    <a:pt x="748" y="0"/>
                    <a:pt x="748" y="0"/>
                    <a:pt x="748" y="0"/>
                  </a:cubicBezTo>
                  <a:cubicBezTo>
                    <a:pt x="754" y="0"/>
                    <a:pt x="758" y="4"/>
                    <a:pt x="758" y="10"/>
                  </a:cubicBezTo>
                  <a:lnTo>
                    <a:pt x="75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0" bIns="45720" numCol="1" anchor="ctr" anchorCtr="0" compatLnSpc="1">
              <a:prstTxWarp prst="textNoShape">
                <a:avLst/>
              </a:prstTxWarp>
            </a:bodyPr>
            <a:lstStyle/>
            <a:p>
              <a:pPr algn="ctr"/>
              <a:r>
                <a:rPr lang="ko-KR" altLang="en-US" sz="1100" dirty="0">
                  <a:solidFill>
                    <a:srgbClr val="C00000"/>
                  </a:solidFill>
                  <a:latin typeface="HY수평선M" panose="02030600000101010101" pitchFamily="18" charset="-127"/>
                  <a:ea typeface="HY수평선M" panose="02030600000101010101" pitchFamily="18" charset="-127"/>
                </a:rPr>
                <a:t>예시화면</a:t>
              </a:r>
            </a:p>
          </p:txBody>
        </p:sp>
      </p:grpSp>
    </p:spTree>
    <p:extLst>
      <p:ext uri="{BB962C8B-B14F-4D97-AF65-F5344CB8AC3E}">
        <p14:creationId xmlns:p14="http://schemas.microsoft.com/office/powerpoint/2010/main" val="6341115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dirty="0">
                <a:solidFill>
                  <a:prstClr val="white"/>
                </a:solidFill>
                <a:latin typeface="HY수평선B" panose="02030600000101010101" pitchFamily="18" charset="-127"/>
                <a:ea typeface="HY수평선B" panose="02030600000101010101" pitchFamily="18" charset="-127"/>
              </a:rPr>
              <a:t>시스템 구축</a:t>
            </a:r>
            <a:r>
              <a:rPr lang="ko-KR" altLang="en-US" dirty="0">
                <a:solidFill>
                  <a:prstClr val="white"/>
                </a:solidFill>
                <a:latin typeface="HY수평선B" panose="02030600000101010101" pitchFamily="18" charset="-127"/>
                <a:ea typeface="HY수평선B" panose="02030600000101010101" pitchFamily="18" charset="-127"/>
              </a:rPr>
              <a:t>업무 </a:t>
            </a:r>
            <a:r>
              <a:rPr lang="en-US" altLang="ko-KR" sz="2000" dirty="0">
                <a:solidFill>
                  <a:prstClr val="white"/>
                </a:solidFill>
                <a:latin typeface="HY수평선B" panose="02030600000101010101" pitchFamily="18" charset="-127"/>
                <a:ea typeface="HY수평선B" panose="02030600000101010101" pitchFamily="18" charset="-127"/>
              </a:rPr>
              <a:t>– </a:t>
            </a:r>
            <a:r>
              <a:rPr lang="ko-KR" altLang="en-US" sz="2000" dirty="0">
                <a:solidFill>
                  <a:prstClr val="white"/>
                </a:solidFill>
                <a:latin typeface="HY수평선B" panose="02030600000101010101" pitchFamily="18" charset="-127"/>
                <a:ea typeface="HY수평선B" panose="02030600000101010101" pitchFamily="18" charset="-127"/>
              </a:rPr>
              <a:t>주요 업무 화면</a:t>
            </a:r>
            <a:r>
              <a:rPr lang="en-US" altLang="ko-KR" sz="2000" dirty="0">
                <a:solidFill>
                  <a:prstClr val="white"/>
                </a:solidFill>
                <a:latin typeface="HY수평선B" panose="02030600000101010101" pitchFamily="18" charset="-127"/>
                <a:ea typeface="HY수평선B" panose="02030600000101010101" pitchFamily="18" charset="-127"/>
              </a:rPr>
              <a:t>(</a:t>
            </a:r>
            <a:r>
              <a:rPr lang="ko-KR" altLang="en-US" sz="2000" dirty="0">
                <a:solidFill>
                  <a:prstClr val="white"/>
                </a:solidFill>
                <a:latin typeface="HY수평선B" panose="02030600000101010101" pitchFamily="18" charset="-127"/>
                <a:ea typeface="HY수평선B" panose="02030600000101010101" pitchFamily="18" charset="-127"/>
              </a:rPr>
              <a:t>예시</a:t>
            </a:r>
            <a:r>
              <a:rPr lang="en-US" altLang="ko-KR" sz="2000" dirty="0">
                <a:solidFill>
                  <a:prstClr val="white"/>
                </a:solidFill>
                <a:latin typeface="HY수평선B" panose="02030600000101010101" pitchFamily="18" charset="-127"/>
                <a:ea typeface="HY수평선B" panose="02030600000101010101" pitchFamily="18" charset="-127"/>
              </a:rPr>
              <a:t>)</a:t>
            </a:r>
            <a:endParaRPr sz="2000" dirty="0">
              <a:solidFill>
                <a:prstClr val="white"/>
              </a:solidFill>
              <a:latin typeface="HY수평선B" panose="02030600000101010101" pitchFamily="18" charset="-127"/>
              <a:ea typeface="HY수평선B" panose="02030600000101010101" pitchFamily="18" charset="-127"/>
            </a:endParaRPr>
          </a:p>
        </p:txBody>
      </p:sp>
      <p:sp>
        <p:nvSpPr>
          <p:cNvPr id="22" name="텍스트 개체 틀 2">
            <a:extLst>
              <a:ext uri="{FF2B5EF4-FFF2-40B4-BE49-F238E27FC236}">
                <a16:creationId xmlns="" xmlns:a16="http://schemas.microsoft.com/office/drawing/2014/main" id="{74D66CD5-545A-4D22-883E-23F66C5B1C73}"/>
              </a:ext>
            </a:extLst>
          </p:cNvPr>
          <p:cNvSpPr txBox="1">
            <a:spLocks/>
          </p:cNvSpPr>
          <p:nvPr/>
        </p:nvSpPr>
        <p:spPr bwMode="auto">
          <a:xfrm>
            <a:off x="632520" y="836712"/>
            <a:ext cx="8856000" cy="332757"/>
          </a:xfrm>
          <a:prstGeom prst="rect">
            <a:avLst/>
          </a:prstGeom>
          <a:noFill/>
          <a:ln w="19050">
            <a:solidFill>
              <a:schemeClr val="bg1">
                <a:lumMod val="75000"/>
              </a:schemeClr>
            </a:solidFill>
          </a:ln>
        </p:spPr>
        <p:txBody>
          <a:bodyPr lIns="415347" tIns="34612"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a:lnSpc>
                <a:spcPts val="1442"/>
              </a:lnSpc>
            </a:pPr>
            <a:r>
              <a:rPr lang="en-US" altLang="ko-KR" sz="1400" b="1" kern="0">
                <a:solidFill>
                  <a:srgbClr val="EEECE1">
                    <a:lumMod val="25000"/>
                  </a:srgbClr>
                </a:solidFill>
                <a:latin typeface="KB금융 본문체 Medium" panose="020B0603000000000000" pitchFamily="50" charset="-127"/>
                <a:ea typeface="HY수평선B" panose="02030600000101010101"/>
                <a:sym typeface="Wingdings" panose="05000000000000000000" pitchFamily="2" charset="2"/>
              </a:rPr>
              <a:t> </a:t>
            </a: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5. </a:t>
            </a:r>
            <a:r>
              <a:rPr lang="ko-KR" altLang="en-US" sz="1400" ker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환전</a:t>
            </a:r>
            <a:r>
              <a:rPr lang="en-US" altLang="ko-KR" sz="1400" ker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a:t>
            </a:r>
            <a:r>
              <a:rPr lang="ko-KR" altLang="en-US" sz="1400" ker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수수료</a:t>
            </a:r>
            <a:r>
              <a:rPr lang="en-US" altLang="ko-KR" sz="1400" ker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a:t>
            </a:r>
            <a:r>
              <a:rPr lang="ko-KR" altLang="en-US"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기타업무</a:t>
            </a:r>
            <a:endParaRPr lang="ko-KR" altLang="en-US"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grpSp>
        <p:nvGrpSpPr>
          <p:cNvPr id="10" name="그룹 9">
            <a:extLst>
              <a:ext uri="{FF2B5EF4-FFF2-40B4-BE49-F238E27FC236}">
                <a16:creationId xmlns:a16="http://schemas.microsoft.com/office/drawing/2014/main" xmlns="" id="{E26F05A8-A5EF-4383-80B9-692E8AE2B54E}"/>
              </a:ext>
            </a:extLst>
          </p:cNvPr>
          <p:cNvGrpSpPr/>
          <p:nvPr/>
        </p:nvGrpSpPr>
        <p:grpSpPr>
          <a:xfrm>
            <a:off x="704528" y="895387"/>
            <a:ext cx="314943" cy="280584"/>
            <a:chOff x="6823075" y="3598863"/>
            <a:chExt cx="261938" cy="233362"/>
          </a:xfrm>
        </p:grpSpPr>
        <p:sp>
          <p:nvSpPr>
            <p:cNvPr id="11" name="Freeform 300">
              <a:extLst>
                <a:ext uri="{FF2B5EF4-FFF2-40B4-BE49-F238E27FC236}">
                  <a16:creationId xmlns:a16="http://schemas.microsoft.com/office/drawing/2014/main" xmlns="" id="{527D1C0B-A483-44C7-B8B0-67D3B097A4D9}"/>
                </a:ext>
              </a:extLst>
            </p:cNvPr>
            <p:cNvSpPr>
              <a:spLocks/>
            </p:cNvSpPr>
            <p:nvPr/>
          </p:nvSpPr>
          <p:spPr bwMode="auto">
            <a:xfrm>
              <a:off x="6983413" y="3692525"/>
              <a:ext cx="101600" cy="139700"/>
            </a:xfrm>
            <a:custGeom>
              <a:avLst/>
              <a:gdLst>
                <a:gd name="T0" fmla="*/ 64 w 64"/>
                <a:gd name="T1" fmla="*/ 80 h 88"/>
                <a:gd name="T2" fmla="*/ 36 w 64"/>
                <a:gd name="T3" fmla="*/ 40 h 88"/>
                <a:gd name="T4" fmla="*/ 62 w 64"/>
                <a:gd name="T5" fmla="*/ 38 h 88"/>
                <a:gd name="T6" fmla="*/ 0 w 64"/>
                <a:gd name="T7" fmla="*/ 0 h 88"/>
                <a:gd name="T8" fmla="*/ 10 w 64"/>
                <a:gd name="T9" fmla="*/ 73 h 88"/>
                <a:gd name="T10" fmla="*/ 24 w 64"/>
                <a:gd name="T11" fmla="*/ 47 h 88"/>
                <a:gd name="T12" fmla="*/ 52 w 64"/>
                <a:gd name="T13" fmla="*/ 88 h 88"/>
                <a:gd name="T14" fmla="*/ 64 w 64"/>
                <a:gd name="T15" fmla="*/ 8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8">
                  <a:moveTo>
                    <a:pt x="64" y="80"/>
                  </a:moveTo>
                  <a:lnTo>
                    <a:pt x="36" y="40"/>
                  </a:lnTo>
                  <a:lnTo>
                    <a:pt x="62" y="38"/>
                  </a:lnTo>
                  <a:lnTo>
                    <a:pt x="0" y="0"/>
                  </a:lnTo>
                  <a:lnTo>
                    <a:pt x="10" y="73"/>
                  </a:lnTo>
                  <a:lnTo>
                    <a:pt x="24" y="47"/>
                  </a:lnTo>
                  <a:lnTo>
                    <a:pt x="52" y="88"/>
                  </a:lnTo>
                  <a:lnTo>
                    <a:pt x="64" y="80"/>
                  </a:lnTo>
                  <a:close/>
                </a:path>
              </a:pathLst>
            </a:custGeom>
            <a:solidFill>
              <a:srgbClr val="FC7404"/>
            </a:solidFill>
            <a:ln w="3175">
              <a:noFill/>
              <a:miter lim="800000"/>
              <a:headEnd/>
              <a:tailEnd/>
            </a:ln>
          </p:spPr>
          <p:txBody>
            <a:bodyPr wrap="none" anchor="ct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sp>
          <p:nvSpPr>
            <p:cNvPr id="13" name="Freeform 301">
              <a:extLst>
                <a:ext uri="{FF2B5EF4-FFF2-40B4-BE49-F238E27FC236}">
                  <a16:creationId xmlns:a16="http://schemas.microsoft.com/office/drawing/2014/main" xmlns="" id="{AB865A00-4518-42CF-91F1-E05E2110DB87}"/>
                </a:ext>
              </a:extLst>
            </p:cNvPr>
            <p:cNvSpPr>
              <a:spLocks noEditPoints="1"/>
            </p:cNvSpPr>
            <p:nvPr/>
          </p:nvSpPr>
          <p:spPr bwMode="auto">
            <a:xfrm>
              <a:off x="6823075" y="3598863"/>
              <a:ext cx="247650" cy="192088"/>
            </a:xfrm>
            <a:custGeom>
              <a:avLst/>
              <a:gdLst>
                <a:gd name="T0" fmla="*/ 34 w 66"/>
                <a:gd name="T1" fmla="*/ 45 h 51"/>
                <a:gd name="T2" fmla="*/ 6 w 66"/>
                <a:gd name="T3" fmla="*/ 45 h 51"/>
                <a:gd name="T4" fmla="*/ 6 w 66"/>
                <a:gd name="T5" fmla="*/ 15 h 51"/>
                <a:gd name="T6" fmla="*/ 59 w 66"/>
                <a:gd name="T7" fmla="*/ 15 h 51"/>
                <a:gd name="T8" fmla="*/ 59 w 66"/>
                <a:gd name="T9" fmla="*/ 24 h 51"/>
                <a:gd name="T10" fmla="*/ 62 w 66"/>
                <a:gd name="T11" fmla="*/ 27 h 51"/>
                <a:gd name="T12" fmla="*/ 66 w 66"/>
                <a:gd name="T13" fmla="*/ 24 h 51"/>
                <a:gd name="T14" fmla="*/ 66 w 66"/>
                <a:gd name="T15" fmla="*/ 0 h 51"/>
                <a:gd name="T16" fmla="*/ 0 w 66"/>
                <a:gd name="T17" fmla="*/ 0 h 51"/>
                <a:gd name="T18" fmla="*/ 0 w 66"/>
                <a:gd name="T19" fmla="*/ 51 h 51"/>
                <a:gd name="T20" fmla="*/ 34 w 66"/>
                <a:gd name="T21" fmla="*/ 51 h 51"/>
                <a:gd name="T22" fmla="*/ 38 w 66"/>
                <a:gd name="T23" fmla="*/ 48 h 51"/>
                <a:gd name="T24" fmla="*/ 34 w 66"/>
                <a:gd name="T25" fmla="*/ 45 h 51"/>
                <a:gd name="T26" fmla="*/ 52 w 66"/>
                <a:gd name="T27" fmla="*/ 5 h 51"/>
                <a:gd name="T28" fmla="*/ 58 w 66"/>
                <a:gd name="T29" fmla="*/ 5 h 51"/>
                <a:gd name="T30" fmla="*/ 58 w 66"/>
                <a:gd name="T31" fmla="*/ 11 h 51"/>
                <a:gd name="T32" fmla="*/ 52 w 66"/>
                <a:gd name="T33" fmla="*/ 11 h 51"/>
                <a:gd name="T34" fmla="*/ 52 w 66"/>
                <a:gd name="T35" fmla="*/ 5 h 51"/>
                <a:gd name="T36" fmla="*/ 43 w 66"/>
                <a:gd name="T37" fmla="*/ 5 h 51"/>
                <a:gd name="T38" fmla="*/ 49 w 66"/>
                <a:gd name="T39" fmla="*/ 5 h 51"/>
                <a:gd name="T40" fmla="*/ 49 w 66"/>
                <a:gd name="T41" fmla="*/ 11 h 51"/>
                <a:gd name="T42" fmla="*/ 43 w 66"/>
                <a:gd name="T43" fmla="*/ 11 h 51"/>
                <a:gd name="T44" fmla="*/ 43 w 66"/>
                <a:gd name="T45" fmla="*/ 5 h 51"/>
                <a:gd name="T46" fmla="*/ 34 w 66"/>
                <a:gd name="T47" fmla="*/ 5 h 51"/>
                <a:gd name="T48" fmla="*/ 40 w 66"/>
                <a:gd name="T49" fmla="*/ 5 h 51"/>
                <a:gd name="T50" fmla="*/ 40 w 66"/>
                <a:gd name="T51" fmla="*/ 11 h 51"/>
                <a:gd name="T52" fmla="*/ 34 w 66"/>
                <a:gd name="T53" fmla="*/ 11 h 51"/>
                <a:gd name="T54" fmla="*/ 34 w 66"/>
                <a:gd name="T5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51">
                  <a:moveTo>
                    <a:pt x="34" y="45"/>
                  </a:moveTo>
                  <a:cubicBezTo>
                    <a:pt x="6" y="45"/>
                    <a:pt x="6" y="45"/>
                    <a:pt x="6" y="45"/>
                  </a:cubicBezTo>
                  <a:cubicBezTo>
                    <a:pt x="6" y="15"/>
                    <a:pt x="6" y="15"/>
                    <a:pt x="6" y="15"/>
                  </a:cubicBezTo>
                  <a:cubicBezTo>
                    <a:pt x="59" y="15"/>
                    <a:pt x="59" y="15"/>
                    <a:pt x="59" y="15"/>
                  </a:cubicBezTo>
                  <a:cubicBezTo>
                    <a:pt x="59" y="24"/>
                    <a:pt x="59" y="24"/>
                    <a:pt x="59" y="24"/>
                  </a:cubicBezTo>
                  <a:cubicBezTo>
                    <a:pt x="59" y="26"/>
                    <a:pt x="61" y="27"/>
                    <a:pt x="62" y="27"/>
                  </a:cubicBezTo>
                  <a:cubicBezTo>
                    <a:pt x="64" y="27"/>
                    <a:pt x="66" y="26"/>
                    <a:pt x="66" y="24"/>
                  </a:cubicBezTo>
                  <a:cubicBezTo>
                    <a:pt x="66" y="0"/>
                    <a:pt x="66" y="0"/>
                    <a:pt x="66" y="0"/>
                  </a:cubicBezTo>
                  <a:cubicBezTo>
                    <a:pt x="0" y="0"/>
                    <a:pt x="0" y="0"/>
                    <a:pt x="0" y="0"/>
                  </a:cubicBezTo>
                  <a:cubicBezTo>
                    <a:pt x="0" y="51"/>
                    <a:pt x="0" y="51"/>
                    <a:pt x="0" y="51"/>
                  </a:cubicBezTo>
                  <a:cubicBezTo>
                    <a:pt x="34" y="51"/>
                    <a:pt x="34" y="51"/>
                    <a:pt x="34" y="51"/>
                  </a:cubicBezTo>
                  <a:cubicBezTo>
                    <a:pt x="36" y="51"/>
                    <a:pt x="38" y="50"/>
                    <a:pt x="38" y="48"/>
                  </a:cubicBezTo>
                  <a:cubicBezTo>
                    <a:pt x="38" y="46"/>
                    <a:pt x="36" y="45"/>
                    <a:pt x="34" y="45"/>
                  </a:cubicBezTo>
                  <a:close/>
                  <a:moveTo>
                    <a:pt x="52" y="5"/>
                  </a:moveTo>
                  <a:cubicBezTo>
                    <a:pt x="58" y="5"/>
                    <a:pt x="58" y="5"/>
                    <a:pt x="58" y="5"/>
                  </a:cubicBezTo>
                  <a:cubicBezTo>
                    <a:pt x="58" y="11"/>
                    <a:pt x="58" y="11"/>
                    <a:pt x="58" y="11"/>
                  </a:cubicBezTo>
                  <a:cubicBezTo>
                    <a:pt x="52" y="11"/>
                    <a:pt x="52" y="11"/>
                    <a:pt x="52" y="11"/>
                  </a:cubicBezTo>
                  <a:lnTo>
                    <a:pt x="52" y="5"/>
                  </a:lnTo>
                  <a:close/>
                  <a:moveTo>
                    <a:pt x="43" y="5"/>
                  </a:moveTo>
                  <a:cubicBezTo>
                    <a:pt x="49" y="5"/>
                    <a:pt x="49" y="5"/>
                    <a:pt x="49" y="5"/>
                  </a:cubicBezTo>
                  <a:cubicBezTo>
                    <a:pt x="49" y="11"/>
                    <a:pt x="49" y="11"/>
                    <a:pt x="49" y="11"/>
                  </a:cubicBezTo>
                  <a:cubicBezTo>
                    <a:pt x="43" y="11"/>
                    <a:pt x="43" y="11"/>
                    <a:pt x="43" y="11"/>
                  </a:cubicBezTo>
                  <a:lnTo>
                    <a:pt x="43" y="5"/>
                  </a:lnTo>
                  <a:close/>
                  <a:moveTo>
                    <a:pt x="34" y="5"/>
                  </a:moveTo>
                  <a:cubicBezTo>
                    <a:pt x="40" y="5"/>
                    <a:pt x="40" y="5"/>
                    <a:pt x="40" y="5"/>
                  </a:cubicBezTo>
                  <a:cubicBezTo>
                    <a:pt x="40" y="11"/>
                    <a:pt x="40" y="11"/>
                    <a:pt x="40" y="11"/>
                  </a:cubicBezTo>
                  <a:cubicBezTo>
                    <a:pt x="34" y="11"/>
                    <a:pt x="34" y="11"/>
                    <a:pt x="34" y="11"/>
                  </a:cubicBezTo>
                  <a:lnTo>
                    <a:pt x="34" y="5"/>
                  </a:lnTo>
                  <a:close/>
                </a:path>
              </a:pathLst>
            </a:custGeom>
            <a:solidFill>
              <a:srgbClr val="9588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grpSp>
      <p:grpSp>
        <p:nvGrpSpPr>
          <p:cNvPr id="2" name="그룹 1"/>
          <p:cNvGrpSpPr/>
          <p:nvPr/>
        </p:nvGrpSpPr>
        <p:grpSpPr>
          <a:xfrm>
            <a:off x="675559" y="1347695"/>
            <a:ext cx="8814515" cy="5105494"/>
            <a:chOff x="675559" y="1347695"/>
            <a:chExt cx="8814515" cy="5105494"/>
          </a:xfrm>
        </p:grpSpPr>
        <p:pic>
          <p:nvPicPr>
            <p:cNvPr id="25" name="그림 24" descr="텍스트이(가) 표시된 사진&#10;&#10;자동 생성된 설명">
              <a:extLst>
                <a:ext uri="{FF2B5EF4-FFF2-40B4-BE49-F238E27FC236}">
                  <a16:creationId xmlns="" xmlns:a16="http://schemas.microsoft.com/office/drawing/2014/main" id="{F0CB4BAE-5508-41F1-B14F-584078518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1032" y="1557339"/>
              <a:ext cx="4247488" cy="2447924"/>
            </a:xfrm>
            <a:prstGeom prst="rect">
              <a:avLst/>
            </a:prstGeom>
          </p:spPr>
        </p:pic>
        <p:pic>
          <p:nvPicPr>
            <p:cNvPr id="26" name="그림 25" descr="텍스트이(가) 표시된 사진&#10;&#10;자동 생성된 설명">
              <a:extLst>
                <a:ext uri="{FF2B5EF4-FFF2-40B4-BE49-F238E27FC236}">
                  <a16:creationId xmlns="" xmlns:a16="http://schemas.microsoft.com/office/drawing/2014/main" id="{5BF1DB8B-5771-4EC9-81BA-B1EAC9B0FC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850" y="4292601"/>
              <a:ext cx="4319587" cy="2160588"/>
            </a:xfrm>
            <a:prstGeom prst="rect">
              <a:avLst/>
            </a:prstGeom>
          </p:spPr>
        </p:pic>
        <p:pic>
          <p:nvPicPr>
            <p:cNvPr id="27" name="그림 26" descr="텍스트이(가) 표시된 사진&#10;&#10;자동 생성된 설명">
              <a:extLst>
                <a:ext uri="{FF2B5EF4-FFF2-40B4-BE49-F238E27FC236}">
                  <a16:creationId xmlns="" xmlns:a16="http://schemas.microsoft.com/office/drawing/2014/main" id="{429BF2B1-90B1-4CA8-B6E1-916570700E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1031" y="4250596"/>
              <a:ext cx="4249043" cy="2202592"/>
            </a:xfrm>
            <a:prstGeom prst="rect">
              <a:avLst/>
            </a:prstGeom>
          </p:spPr>
        </p:pic>
        <p:sp>
          <p:nvSpPr>
            <p:cNvPr id="15" name="양쪽 모서리가 둥근 사각형 14"/>
            <p:cNvSpPr/>
            <p:nvPr/>
          </p:nvSpPr>
          <p:spPr>
            <a:xfrm>
              <a:off x="675559" y="1348471"/>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환전</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7" name="양쪽 모서리가 둥근 사각형 16"/>
            <p:cNvSpPr/>
            <p:nvPr/>
          </p:nvSpPr>
          <p:spPr>
            <a:xfrm>
              <a:off x="5241032" y="1347695"/>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수수료</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8" name="양쪽 모서리가 둥근 사각형 17"/>
            <p:cNvSpPr/>
            <p:nvPr/>
          </p:nvSpPr>
          <p:spPr>
            <a:xfrm>
              <a:off x="704528" y="4082658"/>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문서관리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9" name="양쪽 모서리가 둥근 사각형 18"/>
            <p:cNvSpPr/>
            <p:nvPr/>
          </p:nvSpPr>
          <p:spPr>
            <a:xfrm>
              <a:off x="5241032" y="4090926"/>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1200" smtClean="0">
                  <a:solidFill>
                    <a:prstClr val="white"/>
                  </a:solidFill>
                  <a:latin typeface="HY수평선M" panose="02030600000101010101" pitchFamily="18" charset="-127"/>
                  <a:ea typeface="HY수평선M" panose="02030600000101010101" pitchFamily="18" charset="-127"/>
                </a:rPr>
                <a:t>BATCH</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pic>
          <p:nvPicPr>
            <p:cNvPr id="24" name="그림 23" descr="텍스트이(가) 표시된 사진&#10;&#10;자동 생성된 설명">
              <a:extLst>
                <a:ext uri="{FF2B5EF4-FFF2-40B4-BE49-F238E27FC236}">
                  <a16:creationId xmlns="" xmlns:a16="http://schemas.microsoft.com/office/drawing/2014/main" id="{88BF66B3-A58A-44DE-BDAF-003AE77B0A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851" y="1557339"/>
              <a:ext cx="4319588" cy="2447924"/>
            </a:xfrm>
            <a:prstGeom prst="rect">
              <a:avLst/>
            </a:prstGeom>
          </p:spPr>
        </p:pic>
      </p:grpSp>
      <p:grpSp>
        <p:nvGrpSpPr>
          <p:cNvPr id="32" name="그룹 31"/>
          <p:cNvGrpSpPr/>
          <p:nvPr/>
        </p:nvGrpSpPr>
        <p:grpSpPr>
          <a:xfrm>
            <a:off x="8447109" y="1218254"/>
            <a:ext cx="1042395" cy="262932"/>
            <a:chOff x="3608388" y="5415915"/>
            <a:chExt cx="3287713" cy="892175"/>
          </a:xfrm>
        </p:grpSpPr>
        <p:sp>
          <p:nvSpPr>
            <p:cNvPr id="33" name="Freeform 14"/>
            <p:cNvSpPr>
              <a:spLocks noEditPoints="1"/>
            </p:cNvSpPr>
            <p:nvPr/>
          </p:nvSpPr>
          <p:spPr bwMode="auto">
            <a:xfrm>
              <a:off x="3608388" y="5415915"/>
              <a:ext cx="3287713" cy="892175"/>
            </a:xfrm>
            <a:custGeom>
              <a:avLst/>
              <a:gdLst>
                <a:gd name="T0" fmla="*/ 68 w 877"/>
                <a:gd name="T1" fmla="*/ 14 h 238"/>
                <a:gd name="T2" fmla="*/ 6 w 877"/>
                <a:gd name="T3" fmla="*/ 104 h 238"/>
                <a:gd name="T4" fmla="*/ 6 w 877"/>
                <a:gd name="T5" fmla="*/ 133 h 238"/>
                <a:gd name="T6" fmla="*/ 68 w 877"/>
                <a:gd name="T7" fmla="*/ 223 h 238"/>
                <a:gd name="T8" fmla="*/ 96 w 877"/>
                <a:gd name="T9" fmla="*/ 238 h 238"/>
                <a:gd name="T10" fmla="*/ 859 w 877"/>
                <a:gd name="T11" fmla="*/ 238 h 238"/>
                <a:gd name="T12" fmla="*/ 877 w 877"/>
                <a:gd name="T13" fmla="*/ 220 h 238"/>
                <a:gd name="T14" fmla="*/ 877 w 877"/>
                <a:gd name="T15" fmla="*/ 17 h 238"/>
                <a:gd name="T16" fmla="*/ 859 w 877"/>
                <a:gd name="T17" fmla="*/ 0 h 238"/>
                <a:gd name="T18" fmla="*/ 96 w 877"/>
                <a:gd name="T19" fmla="*/ 0 h 238"/>
                <a:gd name="T20" fmla="*/ 68 w 877"/>
                <a:gd name="T21" fmla="*/ 14 h 238"/>
                <a:gd name="T22" fmla="*/ 62 w 877"/>
                <a:gd name="T23" fmla="*/ 119 h 238"/>
                <a:gd name="T24" fmla="*/ 49 w 877"/>
                <a:gd name="T25" fmla="*/ 131 h 238"/>
                <a:gd name="T26" fmla="*/ 37 w 877"/>
                <a:gd name="T27" fmla="*/ 119 h 238"/>
                <a:gd name="T28" fmla="*/ 49 w 877"/>
                <a:gd name="T29" fmla="*/ 106 h 238"/>
                <a:gd name="T30" fmla="*/ 62 w 877"/>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7" h="238">
                  <a:moveTo>
                    <a:pt x="68" y="14"/>
                  </a:moveTo>
                  <a:cubicBezTo>
                    <a:pt x="6" y="104"/>
                    <a:pt x="6" y="104"/>
                    <a:pt x="6" y="104"/>
                  </a:cubicBezTo>
                  <a:cubicBezTo>
                    <a:pt x="0" y="112"/>
                    <a:pt x="0" y="125"/>
                    <a:pt x="6" y="133"/>
                  </a:cubicBezTo>
                  <a:cubicBezTo>
                    <a:pt x="68" y="223"/>
                    <a:pt x="68" y="223"/>
                    <a:pt x="68" y="223"/>
                  </a:cubicBezTo>
                  <a:cubicBezTo>
                    <a:pt x="74" y="231"/>
                    <a:pt x="86" y="238"/>
                    <a:pt x="96" y="238"/>
                  </a:cubicBezTo>
                  <a:cubicBezTo>
                    <a:pt x="859" y="238"/>
                    <a:pt x="859" y="238"/>
                    <a:pt x="859" y="238"/>
                  </a:cubicBezTo>
                  <a:cubicBezTo>
                    <a:pt x="869" y="238"/>
                    <a:pt x="877" y="230"/>
                    <a:pt x="877" y="220"/>
                  </a:cubicBezTo>
                  <a:cubicBezTo>
                    <a:pt x="877" y="17"/>
                    <a:pt x="877" y="17"/>
                    <a:pt x="877" y="17"/>
                  </a:cubicBezTo>
                  <a:cubicBezTo>
                    <a:pt x="877" y="8"/>
                    <a:pt x="869" y="0"/>
                    <a:pt x="859" y="0"/>
                  </a:cubicBezTo>
                  <a:cubicBezTo>
                    <a:pt x="96" y="0"/>
                    <a:pt x="96" y="0"/>
                    <a:pt x="96" y="0"/>
                  </a:cubicBezTo>
                  <a:cubicBezTo>
                    <a:pt x="86" y="0"/>
                    <a:pt x="74" y="6"/>
                    <a:pt x="68" y="14"/>
                  </a:cubicBezTo>
                  <a:close/>
                  <a:moveTo>
                    <a:pt x="62" y="119"/>
                  </a:moveTo>
                  <a:cubicBezTo>
                    <a:pt x="62" y="126"/>
                    <a:pt x="56" y="131"/>
                    <a:pt x="49" y="131"/>
                  </a:cubicBezTo>
                  <a:cubicBezTo>
                    <a:pt x="42" y="131"/>
                    <a:pt x="37" y="126"/>
                    <a:pt x="37" y="119"/>
                  </a:cubicBezTo>
                  <a:cubicBezTo>
                    <a:pt x="37" y="112"/>
                    <a:pt x="42" y="106"/>
                    <a:pt x="49" y="106"/>
                  </a:cubicBezTo>
                  <a:cubicBezTo>
                    <a:pt x="56" y="106"/>
                    <a:pt x="62" y="112"/>
                    <a:pt x="62" y="119"/>
                  </a:cubicBezTo>
                  <a:close/>
                </a:path>
              </a:pathLst>
            </a:custGeom>
            <a:solidFill>
              <a:schemeClr val="bg1">
                <a:lumMod val="50000"/>
              </a:schemeClr>
            </a:solidFill>
            <a:ln>
              <a:noFill/>
            </a:ln>
            <a:effectLst>
              <a:outerShdw dist="25400" dir="2700000" algn="tl" rotWithShape="0">
                <a:schemeClr val="bg1">
                  <a:lumMod val="50000"/>
                  <a:alpha val="54000"/>
                </a:schemeClr>
              </a:outerShdw>
            </a:effec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KB금융 본문체 Light" panose="020B0303000000000000" pitchFamily="50" charset="-127"/>
                <a:ea typeface="KB금융 본문체 Light" panose="020B0303000000000000" pitchFamily="50" charset="-127"/>
              </a:endParaRPr>
            </a:p>
          </p:txBody>
        </p:sp>
        <p:sp>
          <p:nvSpPr>
            <p:cNvPr id="34" name="Freeform 17"/>
            <p:cNvSpPr>
              <a:spLocks/>
            </p:cNvSpPr>
            <p:nvPr/>
          </p:nvSpPr>
          <p:spPr bwMode="auto">
            <a:xfrm>
              <a:off x="4010228" y="5488894"/>
              <a:ext cx="2785564" cy="746214"/>
            </a:xfrm>
            <a:custGeom>
              <a:avLst/>
              <a:gdLst>
                <a:gd name="T0" fmla="*/ 758 w 758"/>
                <a:gd name="T1" fmla="*/ 197 h 208"/>
                <a:gd name="T2" fmla="*/ 748 w 758"/>
                <a:gd name="T3" fmla="*/ 208 h 208"/>
                <a:gd name="T4" fmla="*/ 10 w 758"/>
                <a:gd name="T5" fmla="*/ 208 h 208"/>
                <a:gd name="T6" fmla="*/ 0 w 758"/>
                <a:gd name="T7" fmla="*/ 197 h 208"/>
                <a:gd name="T8" fmla="*/ 0 w 758"/>
                <a:gd name="T9" fmla="*/ 10 h 208"/>
                <a:gd name="T10" fmla="*/ 10 w 758"/>
                <a:gd name="T11" fmla="*/ 0 h 208"/>
                <a:gd name="T12" fmla="*/ 748 w 758"/>
                <a:gd name="T13" fmla="*/ 0 h 208"/>
                <a:gd name="T14" fmla="*/ 758 w 758"/>
                <a:gd name="T15" fmla="*/ 10 h 208"/>
                <a:gd name="T16" fmla="*/ 758 w 758"/>
                <a:gd name="T17" fmla="*/ 19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208">
                  <a:moveTo>
                    <a:pt x="758" y="197"/>
                  </a:moveTo>
                  <a:cubicBezTo>
                    <a:pt x="758" y="203"/>
                    <a:pt x="754" y="208"/>
                    <a:pt x="748" y="208"/>
                  </a:cubicBezTo>
                  <a:cubicBezTo>
                    <a:pt x="10" y="208"/>
                    <a:pt x="10" y="208"/>
                    <a:pt x="10" y="208"/>
                  </a:cubicBezTo>
                  <a:cubicBezTo>
                    <a:pt x="4" y="208"/>
                    <a:pt x="0" y="203"/>
                    <a:pt x="0" y="197"/>
                  </a:cubicBezTo>
                  <a:cubicBezTo>
                    <a:pt x="0" y="10"/>
                    <a:pt x="0" y="10"/>
                    <a:pt x="0" y="10"/>
                  </a:cubicBezTo>
                  <a:cubicBezTo>
                    <a:pt x="0" y="4"/>
                    <a:pt x="4" y="0"/>
                    <a:pt x="10" y="0"/>
                  </a:cubicBezTo>
                  <a:cubicBezTo>
                    <a:pt x="748" y="0"/>
                    <a:pt x="748" y="0"/>
                    <a:pt x="748" y="0"/>
                  </a:cubicBezTo>
                  <a:cubicBezTo>
                    <a:pt x="754" y="0"/>
                    <a:pt x="758" y="4"/>
                    <a:pt x="758" y="10"/>
                  </a:cubicBezTo>
                  <a:lnTo>
                    <a:pt x="75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0" bIns="45720" numCol="1" anchor="ctr" anchorCtr="0" compatLnSpc="1">
              <a:prstTxWarp prst="textNoShape">
                <a:avLst/>
              </a:prstTxWarp>
            </a:bodyPr>
            <a:lstStyle/>
            <a:p>
              <a:pPr algn="ctr"/>
              <a:r>
                <a:rPr lang="ko-KR" altLang="en-US" sz="1100" dirty="0">
                  <a:solidFill>
                    <a:srgbClr val="C00000"/>
                  </a:solidFill>
                  <a:latin typeface="HY수평선M" panose="02030600000101010101" pitchFamily="18" charset="-127"/>
                  <a:ea typeface="HY수평선M" panose="02030600000101010101" pitchFamily="18" charset="-127"/>
                </a:rPr>
                <a:t>예시화면</a:t>
              </a:r>
            </a:p>
          </p:txBody>
        </p:sp>
      </p:grpSp>
    </p:spTree>
    <p:extLst>
      <p:ext uri="{BB962C8B-B14F-4D97-AF65-F5344CB8AC3E}">
        <p14:creationId xmlns:p14="http://schemas.microsoft.com/office/powerpoint/2010/main" val="412997937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dirty="0">
                <a:solidFill>
                  <a:prstClr val="white"/>
                </a:solidFill>
                <a:latin typeface="HY수평선B" panose="02030600000101010101" pitchFamily="18" charset="-127"/>
                <a:ea typeface="HY수평선B" panose="02030600000101010101" pitchFamily="18" charset="-127"/>
              </a:rPr>
              <a:t>시스템 구축</a:t>
            </a:r>
            <a:r>
              <a:rPr lang="ko-KR" altLang="en-US" dirty="0">
                <a:solidFill>
                  <a:prstClr val="white"/>
                </a:solidFill>
                <a:latin typeface="HY수평선B" panose="02030600000101010101" pitchFamily="18" charset="-127"/>
                <a:ea typeface="HY수평선B" panose="02030600000101010101" pitchFamily="18" charset="-127"/>
              </a:rPr>
              <a:t>업무 </a:t>
            </a:r>
            <a:r>
              <a:rPr lang="en-US" altLang="ko-KR" sz="2000" dirty="0">
                <a:solidFill>
                  <a:prstClr val="white"/>
                </a:solidFill>
                <a:latin typeface="HY수평선B" panose="02030600000101010101" pitchFamily="18" charset="-127"/>
                <a:ea typeface="HY수평선B" panose="02030600000101010101" pitchFamily="18" charset="-127"/>
              </a:rPr>
              <a:t>– </a:t>
            </a:r>
            <a:r>
              <a:rPr lang="ko-KR" altLang="en-US" sz="2000" dirty="0">
                <a:solidFill>
                  <a:prstClr val="white"/>
                </a:solidFill>
                <a:latin typeface="HY수평선B" panose="02030600000101010101" pitchFamily="18" charset="-127"/>
                <a:ea typeface="HY수평선B" panose="02030600000101010101" pitchFamily="18" charset="-127"/>
              </a:rPr>
              <a:t>주요 업무 화면</a:t>
            </a:r>
            <a:r>
              <a:rPr lang="en-US" altLang="ko-KR" sz="2000" dirty="0">
                <a:solidFill>
                  <a:prstClr val="white"/>
                </a:solidFill>
                <a:latin typeface="HY수평선B" panose="02030600000101010101" pitchFamily="18" charset="-127"/>
                <a:ea typeface="HY수평선B" panose="02030600000101010101" pitchFamily="18" charset="-127"/>
              </a:rPr>
              <a:t>(</a:t>
            </a:r>
            <a:r>
              <a:rPr lang="ko-KR" altLang="en-US" sz="2000" dirty="0">
                <a:solidFill>
                  <a:prstClr val="white"/>
                </a:solidFill>
                <a:latin typeface="HY수평선B" panose="02030600000101010101" pitchFamily="18" charset="-127"/>
                <a:ea typeface="HY수평선B" panose="02030600000101010101" pitchFamily="18" charset="-127"/>
              </a:rPr>
              <a:t>예시</a:t>
            </a:r>
            <a:r>
              <a:rPr lang="en-US" altLang="ko-KR" sz="2000" dirty="0">
                <a:solidFill>
                  <a:prstClr val="white"/>
                </a:solidFill>
                <a:latin typeface="HY수평선B" panose="02030600000101010101" pitchFamily="18" charset="-127"/>
                <a:ea typeface="HY수평선B" panose="02030600000101010101" pitchFamily="18" charset="-127"/>
              </a:rPr>
              <a:t>)</a:t>
            </a:r>
            <a:endParaRPr sz="2000" dirty="0">
              <a:solidFill>
                <a:prstClr val="white"/>
              </a:solidFill>
              <a:latin typeface="HY수평선B" panose="02030600000101010101" pitchFamily="18" charset="-127"/>
              <a:ea typeface="HY수평선B" panose="02030600000101010101" pitchFamily="18" charset="-127"/>
            </a:endParaRPr>
          </a:p>
        </p:txBody>
      </p:sp>
      <p:sp>
        <p:nvSpPr>
          <p:cNvPr id="22" name="텍스트 개체 틀 2">
            <a:extLst>
              <a:ext uri="{FF2B5EF4-FFF2-40B4-BE49-F238E27FC236}">
                <a16:creationId xmlns="" xmlns:a16="http://schemas.microsoft.com/office/drawing/2014/main" id="{74D66CD5-545A-4D22-883E-23F66C5B1C73}"/>
              </a:ext>
            </a:extLst>
          </p:cNvPr>
          <p:cNvSpPr txBox="1">
            <a:spLocks/>
          </p:cNvSpPr>
          <p:nvPr/>
        </p:nvSpPr>
        <p:spPr bwMode="auto">
          <a:xfrm>
            <a:off x="632520" y="836712"/>
            <a:ext cx="8856000" cy="332757"/>
          </a:xfrm>
          <a:prstGeom prst="rect">
            <a:avLst/>
          </a:prstGeom>
          <a:noFill/>
          <a:ln w="19050">
            <a:solidFill>
              <a:schemeClr val="bg1">
                <a:lumMod val="75000"/>
              </a:schemeClr>
            </a:solidFill>
          </a:ln>
        </p:spPr>
        <p:txBody>
          <a:bodyPr lIns="415347" tIns="34612"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a:lnSpc>
                <a:spcPts val="1442"/>
              </a:lnSpc>
            </a:pPr>
            <a:r>
              <a:rPr lang="en-US" altLang="ko-KR" sz="1400" b="1" kern="0">
                <a:solidFill>
                  <a:srgbClr val="EEECE1">
                    <a:lumMod val="25000"/>
                  </a:srgbClr>
                </a:solidFill>
                <a:latin typeface="KB금융 본문체 Medium" panose="020B0603000000000000" pitchFamily="50" charset="-127"/>
                <a:ea typeface="HY수평선B" panose="02030600000101010101"/>
                <a:sym typeface="Wingdings" panose="05000000000000000000" pitchFamily="2" charset="2"/>
              </a:rPr>
              <a:t> </a:t>
            </a: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6. AML</a:t>
            </a:r>
            <a:endParaRPr lang="ko-KR" altLang="en-US"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grpSp>
        <p:nvGrpSpPr>
          <p:cNvPr id="10" name="그룹 9">
            <a:extLst>
              <a:ext uri="{FF2B5EF4-FFF2-40B4-BE49-F238E27FC236}">
                <a16:creationId xmlns:a16="http://schemas.microsoft.com/office/drawing/2014/main" xmlns="" id="{E26F05A8-A5EF-4383-80B9-692E8AE2B54E}"/>
              </a:ext>
            </a:extLst>
          </p:cNvPr>
          <p:cNvGrpSpPr/>
          <p:nvPr/>
        </p:nvGrpSpPr>
        <p:grpSpPr>
          <a:xfrm>
            <a:off x="704528" y="895387"/>
            <a:ext cx="314943" cy="280584"/>
            <a:chOff x="6823075" y="3598863"/>
            <a:chExt cx="261938" cy="233362"/>
          </a:xfrm>
        </p:grpSpPr>
        <p:sp>
          <p:nvSpPr>
            <p:cNvPr id="11" name="Freeform 300">
              <a:extLst>
                <a:ext uri="{FF2B5EF4-FFF2-40B4-BE49-F238E27FC236}">
                  <a16:creationId xmlns:a16="http://schemas.microsoft.com/office/drawing/2014/main" xmlns="" id="{527D1C0B-A483-44C7-B8B0-67D3B097A4D9}"/>
                </a:ext>
              </a:extLst>
            </p:cNvPr>
            <p:cNvSpPr>
              <a:spLocks/>
            </p:cNvSpPr>
            <p:nvPr/>
          </p:nvSpPr>
          <p:spPr bwMode="auto">
            <a:xfrm>
              <a:off x="6983413" y="3692525"/>
              <a:ext cx="101600" cy="139700"/>
            </a:xfrm>
            <a:custGeom>
              <a:avLst/>
              <a:gdLst>
                <a:gd name="T0" fmla="*/ 64 w 64"/>
                <a:gd name="T1" fmla="*/ 80 h 88"/>
                <a:gd name="T2" fmla="*/ 36 w 64"/>
                <a:gd name="T3" fmla="*/ 40 h 88"/>
                <a:gd name="T4" fmla="*/ 62 w 64"/>
                <a:gd name="T5" fmla="*/ 38 h 88"/>
                <a:gd name="T6" fmla="*/ 0 w 64"/>
                <a:gd name="T7" fmla="*/ 0 h 88"/>
                <a:gd name="T8" fmla="*/ 10 w 64"/>
                <a:gd name="T9" fmla="*/ 73 h 88"/>
                <a:gd name="T10" fmla="*/ 24 w 64"/>
                <a:gd name="T11" fmla="*/ 47 h 88"/>
                <a:gd name="T12" fmla="*/ 52 w 64"/>
                <a:gd name="T13" fmla="*/ 88 h 88"/>
                <a:gd name="T14" fmla="*/ 64 w 64"/>
                <a:gd name="T15" fmla="*/ 8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8">
                  <a:moveTo>
                    <a:pt x="64" y="80"/>
                  </a:moveTo>
                  <a:lnTo>
                    <a:pt x="36" y="40"/>
                  </a:lnTo>
                  <a:lnTo>
                    <a:pt x="62" y="38"/>
                  </a:lnTo>
                  <a:lnTo>
                    <a:pt x="0" y="0"/>
                  </a:lnTo>
                  <a:lnTo>
                    <a:pt x="10" y="73"/>
                  </a:lnTo>
                  <a:lnTo>
                    <a:pt x="24" y="47"/>
                  </a:lnTo>
                  <a:lnTo>
                    <a:pt x="52" y="88"/>
                  </a:lnTo>
                  <a:lnTo>
                    <a:pt x="64" y="80"/>
                  </a:lnTo>
                  <a:close/>
                </a:path>
              </a:pathLst>
            </a:custGeom>
            <a:solidFill>
              <a:srgbClr val="FC7404"/>
            </a:solidFill>
            <a:ln w="3175">
              <a:noFill/>
              <a:miter lim="800000"/>
              <a:headEnd/>
              <a:tailEnd/>
            </a:ln>
          </p:spPr>
          <p:txBody>
            <a:bodyPr wrap="none" anchor="ct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sp>
          <p:nvSpPr>
            <p:cNvPr id="13" name="Freeform 301">
              <a:extLst>
                <a:ext uri="{FF2B5EF4-FFF2-40B4-BE49-F238E27FC236}">
                  <a16:creationId xmlns:a16="http://schemas.microsoft.com/office/drawing/2014/main" xmlns="" id="{AB865A00-4518-42CF-91F1-E05E2110DB87}"/>
                </a:ext>
              </a:extLst>
            </p:cNvPr>
            <p:cNvSpPr>
              <a:spLocks noEditPoints="1"/>
            </p:cNvSpPr>
            <p:nvPr/>
          </p:nvSpPr>
          <p:spPr bwMode="auto">
            <a:xfrm>
              <a:off x="6823075" y="3598863"/>
              <a:ext cx="247650" cy="192088"/>
            </a:xfrm>
            <a:custGeom>
              <a:avLst/>
              <a:gdLst>
                <a:gd name="T0" fmla="*/ 34 w 66"/>
                <a:gd name="T1" fmla="*/ 45 h 51"/>
                <a:gd name="T2" fmla="*/ 6 w 66"/>
                <a:gd name="T3" fmla="*/ 45 h 51"/>
                <a:gd name="T4" fmla="*/ 6 w 66"/>
                <a:gd name="T5" fmla="*/ 15 h 51"/>
                <a:gd name="T6" fmla="*/ 59 w 66"/>
                <a:gd name="T7" fmla="*/ 15 h 51"/>
                <a:gd name="T8" fmla="*/ 59 w 66"/>
                <a:gd name="T9" fmla="*/ 24 h 51"/>
                <a:gd name="T10" fmla="*/ 62 w 66"/>
                <a:gd name="T11" fmla="*/ 27 h 51"/>
                <a:gd name="T12" fmla="*/ 66 w 66"/>
                <a:gd name="T13" fmla="*/ 24 h 51"/>
                <a:gd name="T14" fmla="*/ 66 w 66"/>
                <a:gd name="T15" fmla="*/ 0 h 51"/>
                <a:gd name="T16" fmla="*/ 0 w 66"/>
                <a:gd name="T17" fmla="*/ 0 h 51"/>
                <a:gd name="T18" fmla="*/ 0 w 66"/>
                <a:gd name="T19" fmla="*/ 51 h 51"/>
                <a:gd name="T20" fmla="*/ 34 w 66"/>
                <a:gd name="T21" fmla="*/ 51 h 51"/>
                <a:gd name="T22" fmla="*/ 38 w 66"/>
                <a:gd name="T23" fmla="*/ 48 h 51"/>
                <a:gd name="T24" fmla="*/ 34 w 66"/>
                <a:gd name="T25" fmla="*/ 45 h 51"/>
                <a:gd name="T26" fmla="*/ 52 w 66"/>
                <a:gd name="T27" fmla="*/ 5 h 51"/>
                <a:gd name="T28" fmla="*/ 58 w 66"/>
                <a:gd name="T29" fmla="*/ 5 h 51"/>
                <a:gd name="T30" fmla="*/ 58 w 66"/>
                <a:gd name="T31" fmla="*/ 11 h 51"/>
                <a:gd name="T32" fmla="*/ 52 w 66"/>
                <a:gd name="T33" fmla="*/ 11 h 51"/>
                <a:gd name="T34" fmla="*/ 52 w 66"/>
                <a:gd name="T35" fmla="*/ 5 h 51"/>
                <a:gd name="T36" fmla="*/ 43 w 66"/>
                <a:gd name="T37" fmla="*/ 5 h 51"/>
                <a:gd name="T38" fmla="*/ 49 w 66"/>
                <a:gd name="T39" fmla="*/ 5 h 51"/>
                <a:gd name="T40" fmla="*/ 49 w 66"/>
                <a:gd name="T41" fmla="*/ 11 h 51"/>
                <a:gd name="T42" fmla="*/ 43 w 66"/>
                <a:gd name="T43" fmla="*/ 11 h 51"/>
                <a:gd name="T44" fmla="*/ 43 w 66"/>
                <a:gd name="T45" fmla="*/ 5 h 51"/>
                <a:gd name="T46" fmla="*/ 34 w 66"/>
                <a:gd name="T47" fmla="*/ 5 h 51"/>
                <a:gd name="T48" fmla="*/ 40 w 66"/>
                <a:gd name="T49" fmla="*/ 5 h 51"/>
                <a:gd name="T50" fmla="*/ 40 w 66"/>
                <a:gd name="T51" fmla="*/ 11 h 51"/>
                <a:gd name="T52" fmla="*/ 34 w 66"/>
                <a:gd name="T53" fmla="*/ 11 h 51"/>
                <a:gd name="T54" fmla="*/ 34 w 66"/>
                <a:gd name="T5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51">
                  <a:moveTo>
                    <a:pt x="34" y="45"/>
                  </a:moveTo>
                  <a:cubicBezTo>
                    <a:pt x="6" y="45"/>
                    <a:pt x="6" y="45"/>
                    <a:pt x="6" y="45"/>
                  </a:cubicBezTo>
                  <a:cubicBezTo>
                    <a:pt x="6" y="15"/>
                    <a:pt x="6" y="15"/>
                    <a:pt x="6" y="15"/>
                  </a:cubicBezTo>
                  <a:cubicBezTo>
                    <a:pt x="59" y="15"/>
                    <a:pt x="59" y="15"/>
                    <a:pt x="59" y="15"/>
                  </a:cubicBezTo>
                  <a:cubicBezTo>
                    <a:pt x="59" y="24"/>
                    <a:pt x="59" y="24"/>
                    <a:pt x="59" y="24"/>
                  </a:cubicBezTo>
                  <a:cubicBezTo>
                    <a:pt x="59" y="26"/>
                    <a:pt x="61" y="27"/>
                    <a:pt x="62" y="27"/>
                  </a:cubicBezTo>
                  <a:cubicBezTo>
                    <a:pt x="64" y="27"/>
                    <a:pt x="66" y="26"/>
                    <a:pt x="66" y="24"/>
                  </a:cubicBezTo>
                  <a:cubicBezTo>
                    <a:pt x="66" y="0"/>
                    <a:pt x="66" y="0"/>
                    <a:pt x="66" y="0"/>
                  </a:cubicBezTo>
                  <a:cubicBezTo>
                    <a:pt x="0" y="0"/>
                    <a:pt x="0" y="0"/>
                    <a:pt x="0" y="0"/>
                  </a:cubicBezTo>
                  <a:cubicBezTo>
                    <a:pt x="0" y="51"/>
                    <a:pt x="0" y="51"/>
                    <a:pt x="0" y="51"/>
                  </a:cubicBezTo>
                  <a:cubicBezTo>
                    <a:pt x="34" y="51"/>
                    <a:pt x="34" y="51"/>
                    <a:pt x="34" y="51"/>
                  </a:cubicBezTo>
                  <a:cubicBezTo>
                    <a:pt x="36" y="51"/>
                    <a:pt x="38" y="50"/>
                    <a:pt x="38" y="48"/>
                  </a:cubicBezTo>
                  <a:cubicBezTo>
                    <a:pt x="38" y="46"/>
                    <a:pt x="36" y="45"/>
                    <a:pt x="34" y="45"/>
                  </a:cubicBezTo>
                  <a:close/>
                  <a:moveTo>
                    <a:pt x="52" y="5"/>
                  </a:moveTo>
                  <a:cubicBezTo>
                    <a:pt x="58" y="5"/>
                    <a:pt x="58" y="5"/>
                    <a:pt x="58" y="5"/>
                  </a:cubicBezTo>
                  <a:cubicBezTo>
                    <a:pt x="58" y="11"/>
                    <a:pt x="58" y="11"/>
                    <a:pt x="58" y="11"/>
                  </a:cubicBezTo>
                  <a:cubicBezTo>
                    <a:pt x="52" y="11"/>
                    <a:pt x="52" y="11"/>
                    <a:pt x="52" y="11"/>
                  </a:cubicBezTo>
                  <a:lnTo>
                    <a:pt x="52" y="5"/>
                  </a:lnTo>
                  <a:close/>
                  <a:moveTo>
                    <a:pt x="43" y="5"/>
                  </a:moveTo>
                  <a:cubicBezTo>
                    <a:pt x="49" y="5"/>
                    <a:pt x="49" y="5"/>
                    <a:pt x="49" y="5"/>
                  </a:cubicBezTo>
                  <a:cubicBezTo>
                    <a:pt x="49" y="11"/>
                    <a:pt x="49" y="11"/>
                    <a:pt x="49" y="11"/>
                  </a:cubicBezTo>
                  <a:cubicBezTo>
                    <a:pt x="43" y="11"/>
                    <a:pt x="43" y="11"/>
                    <a:pt x="43" y="11"/>
                  </a:cubicBezTo>
                  <a:lnTo>
                    <a:pt x="43" y="5"/>
                  </a:lnTo>
                  <a:close/>
                  <a:moveTo>
                    <a:pt x="34" y="5"/>
                  </a:moveTo>
                  <a:cubicBezTo>
                    <a:pt x="40" y="5"/>
                    <a:pt x="40" y="5"/>
                    <a:pt x="40" y="5"/>
                  </a:cubicBezTo>
                  <a:cubicBezTo>
                    <a:pt x="40" y="11"/>
                    <a:pt x="40" y="11"/>
                    <a:pt x="40" y="11"/>
                  </a:cubicBezTo>
                  <a:cubicBezTo>
                    <a:pt x="34" y="11"/>
                    <a:pt x="34" y="11"/>
                    <a:pt x="34" y="11"/>
                  </a:cubicBezTo>
                  <a:lnTo>
                    <a:pt x="34" y="5"/>
                  </a:lnTo>
                  <a:close/>
                </a:path>
              </a:pathLst>
            </a:custGeom>
            <a:solidFill>
              <a:srgbClr val="9588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grpSp>
      <p:grpSp>
        <p:nvGrpSpPr>
          <p:cNvPr id="2" name="그룹 1"/>
          <p:cNvGrpSpPr/>
          <p:nvPr/>
        </p:nvGrpSpPr>
        <p:grpSpPr>
          <a:xfrm>
            <a:off x="675559" y="1347695"/>
            <a:ext cx="8812961" cy="5105494"/>
            <a:chOff x="675559" y="1347695"/>
            <a:chExt cx="8812961" cy="5105494"/>
          </a:xfrm>
        </p:grpSpPr>
        <p:pic>
          <p:nvPicPr>
            <p:cNvPr id="25" name="그림 24" descr="텍스트이(가) 표시된 사진&#10;&#10;자동 생성된 설명">
              <a:extLst>
                <a:ext uri="{FF2B5EF4-FFF2-40B4-BE49-F238E27FC236}">
                  <a16:creationId xmlns="" xmlns:a16="http://schemas.microsoft.com/office/drawing/2014/main" id="{F0CB4BAE-5508-41F1-B14F-584078518C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1032" y="1557339"/>
              <a:ext cx="4247488" cy="2447924"/>
            </a:xfrm>
            <a:prstGeom prst="rect">
              <a:avLst/>
            </a:prstGeom>
          </p:spPr>
        </p:pic>
        <p:pic>
          <p:nvPicPr>
            <p:cNvPr id="26" name="그림 25" descr="텍스트이(가) 표시된 사진&#10;&#10;자동 생성된 설명">
              <a:extLst>
                <a:ext uri="{FF2B5EF4-FFF2-40B4-BE49-F238E27FC236}">
                  <a16:creationId xmlns="" xmlns:a16="http://schemas.microsoft.com/office/drawing/2014/main" id="{5BF1DB8B-5771-4EC9-81BA-B1EAC9B0FC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850" y="4292601"/>
              <a:ext cx="4319587" cy="2160588"/>
            </a:xfrm>
            <a:prstGeom prst="rect">
              <a:avLst/>
            </a:prstGeom>
          </p:spPr>
        </p:pic>
        <p:pic>
          <p:nvPicPr>
            <p:cNvPr id="24" name="그림 23" descr="텍스트이(가) 표시된 사진&#10;&#10;자동 생성된 설명">
              <a:extLst>
                <a:ext uri="{FF2B5EF4-FFF2-40B4-BE49-F238E27FC236}">
                  <a16:creationId xmlns="" xmlns:a16="http://schemas.microsoft.com/office/drawing/2014/main" id="{88BF66B3-A58A-44DE-BDAF-003AE77B0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851" y="1557339"/>
              <a:ext cx="4319588" cy="2447924"/>
            </a:xfrm>
            <a:prstGeom prst="rect">
              <a:avLst/>
            </a:prstGeom>
          </p:spPr>
        </p:pic>
        <p:pic>
          <p:nvPicPr>
            <p:cNvPr id="23" name="Picture 2"/>
            <p:cNvPicPr>
              <a:picLocks noChangeAspect="1" noChangeArrowheads="1"/>
            </p:cNvPicPr>
            <p:nvPr/>
          </p:nvPicPr>
          <p:blipFill>
            <a:blip r:embed="rId6"/>
            <a:srcRect/>
            <a:stretch>
              <a:fillRect/>
            </a:stretch>
          </p:blipFill>
          <p:spPr bwMode="auto">
            <a:xfrm>
              <a:off x="5240338" y="4289476"/>
              <a:ext cx="4248182" cy="2163712"/>
            </a:xfrm>
            <a:prstGeom prst="rect">
              <a:avLst/>
            </a:prstGeom>
            <a:noFill/>
            <a:ln w="9525">
              <a:noFill/>
              <a:miter lim="800000"/>
              <a:headEnd/>
              <a:tailEnd/>
            </a:ln>
            <a:effectLst/>
          </p:spPr>
        </p:pic>
        <p:sp>
          <p:nvSpPr>
            <p:cNvPr id="15" name="양쪽 모서리가 둥근 사각형 14"/>
            <p:cNvSpPr/>
            <p:nvPr/>
          </p:nvSpPr>
          <p:spPr>
            <a:xfrm>
              <a:off x="675559" y="1348471"/>
              <a:ext cx="1181098"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혐의거래조회</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7" name="양쪽 모서리가 둥근 사각형 16"/>
            <p:cNvSpPr/>
            <p:nvPr/>
          </p:nvSpPr>
          <p:spPr>
            <a:xfrm>
              <a:off x="5241032" y="1347695"/>
              <a:ext cx="1368152"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혐의리스트관리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8" name="양쪽 모서리가 둥근 사각형 17"/>
            <p:cNvSpPr/>
            <p:nvPr/>
          </p:nvSpPr>
          <p:spPr>
            <a:xfrm>
              <a:off x="704528" y="4082658"/>
              <a:ext cx="1296144"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1200">
                  <a:solidFill>
                    <a:prstClr val="white"/>
                  </a:solidFill>
                  <a:latin typeface="HY수평선M" panose="02030600000101010101" pitchFamily="18" charset="-127"/>
                  <a:ea typeface="HY수평선M" panose="02030600000101010101" pitchFamily="18" charset="-127"/>
                </a:rPr>
                <a:t>CDD/EDD</a:t>
              </a:r>
              <a:r>
                <a:rPr lang="ko-KR" altLang="en-US" sz="1200">
                  <a:solidFill>
                    <a:prstClr val="white"/>
                  </a:solidFill>
                  <a:latin typeface="HY수평선M" panose="02030600000101010101" pitchFamily="18" charset="-127"/>
                  <a:ea typeface="HY수평선M" panose="02030600000101010101" pitchFamily="18" charset="-127"/>
                </a:rPr>
                <a:t>관리</a:t>
              </a:r>
            </a:p>
          </p:txBody>
        </p:sp>
        <p:sp>
          <p:nvSpPr>
            <p:cNvPr id="19" name="양쪽 모서리가 둥근 사각형 18"/>
            <p:cNvSpPr/>
            <p:nvPr/>
          </p:nvSpPr>
          <p:spPr>
            <a:xfrm>
              <a:off x="5241032" y="4090926"/>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보고서</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grpSp>
      <p:grpSp>
        <p:nvGrpSpPr>
          <p:cNvPr id="28" name="그룹 27"/>
          <p:cNvGrpSpPr/>
          <p:nvPr/>
        </p:nvGrpSpPr>
        <p:grpSpPr>
          <a:xfrm>
            <a:off x="8447109" y="1218254"/>
            <a:ext cx="1042395" cy="262932"/>
            <a:chOff x="3608388" y="5415915"/>
            <a:chExt cx="3287713" cy="892175"/>
          </a:xfrm>
        </p:grpSpPr>
        <p:sp>
          <p:nvSpPr>
            <p:cNvPr id="29" name="Freeform 14"/>
            <p:cNvSpPr>
              <a:spLocks noEditPoints="1"/>
            </p:cNvSpPr>
            <p:nvPr/>
          </p:nvSpPr>
          <p:spPr bwMode="auto">
            <a:xfrm>
              <a:off x="3608388" y="5415915"/>
              <a:ext cx="3287713" cy="892175"/>
            </a:xfrm>
            <a:custGeom>
              <a:avLst/>
              <a:gdLst>
                <a:gd name="T0" fmla="*/ 68 w 877"/>
                <a:gd name="T1" fmla="*/ 14 h 238"/>
                <a:gd name="T2" fmla="*/ 6 w 877"/>
                <a:gd name="T3" fmla="*/ 104 h 238"/>
                <a:gd name="T4" fmla="*/ 6 w 877"/>
                <a:gd name="T5" fmla="*/ 133 h 238"/>
                <a:gd name="T6" fmla="*/ 68 w 877"/>
                <a:gd name="T7" fmla="*/ 223 h 238"/>
                <a:gd name="T8" fmla="*/ 96 w 877"/>
                <a:gd name="T9" fmla="*/ 238 h 238"/>
                <a:gd name="T10" fmla="*/ 859 w 877"/>
                <a:gd name="T11" fmla="*/ 238 h 238"/>
                <a:gd name="T12" fmla="*/ 877 w 877"/>
                <a:gd name="T13" fmla="*/ 220 h 238"/>
                <a:gd name="T14" fmla="*/ 877 w 877"/>
                <a:gd name="T15" fmla="*/ 17 h 238"/>
                <a:gd name="T16" fmla="*/ 859 w 877"/>
                <a:gd name="T17" fmla="*/ 0 h 238"/>
                <a:gd name="T18" fmla="*/ 96 w 877"/>
                <a:gd name="T19" fmla="*/ 0 h 238"/>
                <a:gd name="T20" fmla="*/ 68 w 877"/>
                <a:gd name="T21" fmla="*/ 14 h 238"/>
                <a:gd name="T22" fmla="*/ 62 w 877"/>
                <a:gd name="T23" fmla="*/ 119 h 238"/>
                <a:gd name="T24" fmla="*/ 49 w 877"/>
                <a:gd name="T25" fmla="*/ 131 h 238"/>
                <a:gd name="T26" fmla="*/ 37 w 877"/>
                <a:gd name="T27" fmla="*/ 119 h 238"/>
                <a:gd name="T28" fmla="*/ 49 w 877"/>
                <a:gd name="T29" fmla="*/ 106 h 238"/>
                <a:gd name="T30" fmla="*/ 62 w 877"/>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7" h="238">
                  <a:moveTo>
                    <a:pt x="68" y="14"/>
                  </a:moveTo>
                  <a:cubicBezTo>
                    <a:pt x="6" y="104"/>
                    <a:pt x="6" y="104"/>
                    <a:pt x="6" y="104"/>
                  </a:cubicBezTo>
                  <a:cubicBezTo>
                    <a:pt x="0" y="112"/>
                    <a:pt x="0" y="125"/>
                    <a:pt x="6" y="133"/>
                  </a:cubicBezTo>
                  <a:cubicBezTo>
                    <a:pt x="68" y="223"/>
                    <a:pt x="68" y="223"/>
                    <a:pt x="68" y="223"/>
                  </a:cubicBezTo>
                  <a:cubicBezTo>
                    <a:pt x="74" y="231"/>
                    <a:pt x="86" y="238"/>
                    <a:pt x="96" y="238"/>
                  </a:cubicBezTo>
                  <a:cubicBezTo>
                    <a:pt x="859" y="238"/>
                    <a:pt x="859" y="238"/>
                    <a:pt x="859" y="238"/>
                  </a:cubicBezTo>
                  <a:cubicBezTo>
                    <a:pt x="869" y="238"/>
                    <a:pt x="877" y="230"/>
                    <a:pt x="877" y="220"/>
                  </a:cubicBezTo>
                  <a:cubicBezTo>
                    <a:pt x="877" y="17"/>
                    <a:pt x="877" y="17"/>
                    <a:pt x="877" y="17"/>
                  </a:cubicBezTo>
                  <a:cubicBezTo>
                    <a:pt x="877" y="8"/>
                    <a:pt x="869" y="0"/>
                    <a:pt x="859" y="0"/>
                  </a:cubicBezTo>
                  <a:cubicBezTo>
                    <a:pt x="96" y="0"/>
                    <a:pt x="96" y="0"/>
                    <a:pt x="96" y="0"/>
                  </a:cubicBezTo>
                  <a:cubicBezTo>
                    <a:pt x="86" y="0"/>
                    <a:pt x="74" y="6"/>
                    <a:pt x="68" y="14"/>
                  </a:cubicBezTo>
                  <a:close/>
                  <a:moveTo>
                    <a:pt x="62" y="119"/>
                  </a:moveTo>
                  <a:cubicBezTo>
                    <a:pt x="62" y="126"/>
                    <a:pt x="56" y="131"/>
                    <a:pt x="49" y="131"/>
                  </a:cubicBezTo>
                  <a:cubicBezTo>
                    <a:pt x="42" y="131"/>
                    <a:pt x="37" y="126"/>
                    <a:pt x="37" y="119"/>
                  </a:cubicBezTo>
                  <a:cubicBezTo>
                    <a:pt x="37" y="112"/>
                    <a:pt x="42" y="106"/>
                    <a:pt x="49" y="106"/>
                  </a:cubicBezTo>
                  <a:cubicBezTo>
                    <a:pt x="56" y="106"/>
                    <a:pt x="62" y="112"/>
                    <a:pt x="62" y="119"/>
                  </a:cubicBezTo>
                  <a:close/>
                </a:path>
              </a:pathLst>
            </a:custGeom>
            <a:solidFill>
              <a:schemeClr val="bg1">
                <a:lumMod val="50000"/>
              </a:schemeClr>
            </a:solidFill>
            <a:ln>
              <a:noFill/>
            </a:ln>
            <a:effectLst>
              <a:outerShdw dist="25400" dir="2700000" algn="tl" rotWithShape="0">
                <a:schemeClr val="bg1">
                  <a:lumMod val="50000"/>
                  <a:alpha val="54000"/>
                </a:schemeClr>
              </a:outerShdw>
            </a:effec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KB금융 본문체 Light" panose="020B0303000000000000" pitchFamily="50" charset="-127"/>
                <a:ea typeface="KB금융 본문체 Light" panose="020B0303000000000000" pitchFamily="50" charset="-127"/>
              </a:endParaRPr>
            </a:p>
          </p:txBody>
        </p:sp>
        <p:sp>
          <p:nvSpPr>
            <p:cNvPr id="30" name="Freeform 17"/>
            <p:cNvSpPr>
              <a:spLocks/>
            </p:cNvSpPr>
            <p:nvPr/>
          </p:nvSpPr>
          <p:spPr bwMode="auto">
            <a:xfrm>
              <a:off x="4010228" y="5488894"/>
              <a:ext cx="2785564" cy="746214"/>
            </a:xfrm>
            <a:custGeom>
              <a:avLst/>
              <a:gdLst>
                <a:gd name="T0" fmla="*/ 758 w 758"/>
                <a:gd name="T1" fmla="*/ 197 h 208"/>
                <a:gd name="T2" fmla="*/ 748 w 758"/>
                <a:gd name="T3" fmla="*/ 208 h 208"/>
                <a:gd name="T4" fmla="*/ 10 w 758"/>
                <a:gd name="T5" fmla="*/ 208 h 208"/>
                <a:gd name="T6" fmla="*/ 0 w 758"/>
                <a:gd name="T7" fmla="*/ 197 h 208"/>
                <a:gd name="T8" fmla="*/ 0 w 758"/>
                <a:gd name="T9" fmla="*/ 10 h 208"/>
                <a:gd name="T10" fmla="*/ 10 w 758"/>
                <a:gd name="T11" fmla="*/ 0 h 208"/>
                <a:gd name="T12" fmla="*/ 748 w 758"/>
                <a:gd name="T13" fmla="*/ 0 h 208"/>
                <a:gd name="T14" fmla="*/ 758 w 758"/>
                <a:gd name="T15" fmla="*/ 10 h 208"/>
                <a:gd name="T16" fmla="*/ 758 w 758"/>
                <a:gd name="T17" fmla="*/ 19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208">
                  <a:moveTo>
                    <a:pt x="758" y="197"/>
                  </a:moveTo>
                  <a:cubicBezTo>
                    <a:pt x="758" y="203"/>
                    <a:pt x="754" y="208"/>
                    <a:pt x="748" y="208"/>
                  </a:cubicBezTo>
                  <a:cubicBezTo>
                    <a:pt x="10" y="208"/>
                    <a:pt x="10" y="208"/>
                    <a:pt x="10" y="208"/>
                  </a:cubicBezTo>
                  <a:cubicBezTo>
                    <a:pt x="4" y="208"/>
                    <a:pt x="0" y="203"/>
                    <a:pt x="0" y="197"/>
                  </a:cubicBezTo>
                  <a:cubicBezTo>
                    <a:pt x="0" y="10"/>
                    <a:pt x="0" y="10"/>
                    <a:pt x="0" y="10"/>
                  </a:cubicBezTo>
                  <a:cubicBezTo>
                    <a:pt x="0" y="4"/>
                    <a:pt x="4" y="0"/>
                    <a:pt x="10" y="0"/>
                  </a:cubicBezTo>
                  <a:cubicBezTo>
                    <a:pt x="748" y="0"/>
                    <a:pt x="748" y="0"/>
                    <a:pt x="748" y="0"/>
                  </a:cubicBezTo>
                  <a:cubicBezTo>
                    <a:pt x="754" y="0"/>
                    <a:pt x="758" y="4"/>
                    <a:pt x="758" y="10"/>
                  </a:cubicBezTo>
                  <a:lnTo>
                    <a:pt x="75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0" bIns="45720" numCol="1" anchor="ctr" anchorCtr="0" compatLnSpc="1">
              <a:prstTxWarp prst="textNoShape">
                <a:avLst/>
              </a:prstTxWarp>
            </a:bodyPr>
            <a:lstStyle/>
            <a:p>
              <a:pPr algn="ctr"/>
              <a:r>
                <a:rPr lang="ko-KR" altLang="en-US" sz="1100" dirty="0">
                  <a:solidFill>
                    <a:srgbClr val="C00000"/>
                  </a:solidFill>
                  <a:latin typeface="HY수평선M" panose="02030600000101010101" pitchFamily="18" charset="-127"/>
                  <a:ea typeface="HY수평선M" panose="02030600000101010101" pitchFamily="18" charset="-127"/>
                </a:rPr>
                <a:t>예시화면</a:t>
              </a:r>
            </a:p>
          </p:txBody>
        </p:sp>
      </p:grpSp>
    </p:spTree>
    <p:extLst>
      <p:ext uri="{BB962C8B-B14F-4D97-AF65-F5344CB8AC3E}">
        <p14:creationId xmlns:p14="http://schemas.microsoft.com/office/powerpoint/2010/main" val="10025323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그룹 58">
            <a:extLst>
              <a:ext uri="{FF2B5EF4-FFF2-40B4-BE49-F238E27FC236}">
                <a16:creationId xmlns="" xmlns:a16="http://schemas.microsoft.com/office/drawing/2014/main" id="{3194039E-8738-4302-91D3-937C409CCE54}"/>
              </a:ext>
            </a:extLst>
          </p:cNvPr>
          <p:cNvGrpSpPr/>
          <p:nvPr/>
        </p:nvGrpSpPr>
        <p:grpSpPr>
          <a:xfrm>
            <a:off x="776536" y="1043497"/>
            <a:ext cx="314943" cy="280584"/>
            <a:chOff x="6823075" y="3598863"/>
            <a:chExt cx="261938" cy="233362"/>
          </a:xfrm>
        </p:grpSpPr>
        <p:sp>
          <p:nvSpPr>
            <p:cNvPr id="60" name="Freeform 300">
              <a:extLst>
                <a:ext uri="{FF2B5EF4-FFF2-40B4-BE49-F238E27FC236}">
                  <a16:creationId xmlns="" xmlns:a16="http://schemas.microsoft.com/office/drawing/2014/main" id="{C870AFBF-C097-4B1E-8A0B-96CF6ED92FEE}"/>
                </a:ext>
              </a:extLst>
            </p:cNvPr>
            <p:cNvSpPr>
              <a:spLocks/>
            </p:cNvSpPr>
            <p:nvPr/>
          </p:nvSpPr>
          <p:spPr bwMode="auto">
            <a:xfrm>
              <a:off x="6983413" y="3692525"/>
              <a:ext cx="101600" cy="139700"/>
            </a:xfrm>
            <a:custGeom>
              <a:avLst/>
              <a:gdLst>
                <a:gd name="T0" fmla="*/ 64 w 64"/>
                <a:gd name="T1" fmla="*/ 80 h 88"/>
                <a:gd name="T2" fmla="*/ 36 w 64"/>
                <a:gd name="T3" fmla="*/ 40 h 88"/>
                <a:gd name="T4" fmla="*/ 62 w 64"/>
                <a:gd name="T5" fmla="*/ 38 h 88"/>
                <a:gd name="T6" fmla="*/ 0 w 64"/>
                <a:gd name="T7" fmla="*/ 0 h 88"/>
                <a:gd name="T8" fmla="*/ 10 w 64"/>
                <a:gd name="T9" fmla="*/ 73 h 88"/>
                <a:gd name="T10" fmla="*/ 24 w 64"/>
                <a:gd name="T11" fmla="*/ 47 h 88"/>
                <a:gd name="T12" fmla="*/ 52 w 64"/>
                <a:gd name="T13" fmla="*/ 88 h 88"/>
                <a:gd name="T14" fmla="*/ 64 w 64"/>
                <a:gd name="T15" fmla="*/ 8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8">
                  <a:moveTo>
                    <a:pt x="64" y="80"/>
                  </a:moveTo>
                  <a:lnTo>
                    <a:pt x="36" y="40"/>
                  </a:lnTo>
                  <a:lnTo>
                    <a:pt x="62" y="38"/>
                  </a:lnTo>
                  <a:lnTo>
                    <a:pt x="0" y="0"/>
                  </a:lnTo>
                  <a:lnTo>
                    <a:pt x="10" y="73"/>
                  </a:lnTo>
                  <a:lnTo>
                    <a:pt x="24" y="47"/>
                  </a:lnTo>
                  <a:lnTo>
                    <a:pt x="52" y="88"/>
                  </a:lnTo>
                  <a:lnTo>
                    <a:pt x="64" y="80"/>
                  </a:lnTo>
                  <a:close/>
                </a:path>
              </a:pathLst>
            </a:custGeom>
            <a:solidFill>
              <a:srgbClr val="FC7404"/>
            </a:solidFill>
            <a:ln w="3175">
              <a:noFill/>
              <a:miter lim="800000"/>
              <a:headEnd/>
              <a:tailEnd/>
            </a:ln>
          </p:spPr>
          <p:txBody>
            <a:bodyPr wrap="none" anchor="ctr"/>
            <a:lstStyle/>
            <a:p>
              <a:pPr algn="ctr" eaLnBrk="0" fontAlgn="base" latinLnBrk="0" hangingPunct="0">
                <a:spcBef>
                  <a:spcPct val="0"/>
                </a:spcBef>
                <a:spcAft>
                  <a:spcPct val="0"/>
                </a:spcAft>
              </a:pPr>
              <a:endParaRPr lang="ko-KR" altLang="en-US" sz="900" dirty="0">
                <a:solidFill>
                  <a:prstClr val="white"/>
                </a:solidFill>
                <a:latin typeface="HY울릉도B" panose="02030600000101010101" pitchFamily="18" charset="-127"/>
                <a:ea typeface="HY울릉도B" panose="02030600000101010101" pitchFamily="18" charset="-127"/>
              </a:endParaRPr>
            </a:p>
          </p:txBody>
        </p:sp>
        <p:sp>
          <p:nvSpPr>
            <p:cNvPr id="61" name="Freeform 301">
              <a:extLst>
                <a:ext uri="{FF2B5EF4-FFF2-40B4-BE49-F238E27FC236}">
                  <a16:creationId xmlns="" xmlns:a16="http://schemas.microsoft.com/office/drawing/2014/main" id="{E78F191A-9500-4F0C-8908-7E04A6DDBE67}"/>
                </a:ext>
              </a:extLst>
            </p:cNvPr>
            <p:cNvSpPr>
              <a:spLocks noEditPoints="1"/>
            </p:cNvSpPr>
            <p:nvPr/>
          </p:nvSpPr>
          <p:spPr bwMode="auto">
            <a:xfrm>
              <a:off x="6823075" y="3598863"/>
              <a:ext cx="247650" cy="192088"/>
            </a:xfrm>
            <a:custGeom>
              <a:avLst/>
              <a:gdLst>
                <a:gd name="T0" fmla="*/ 34 w 66"/>
                <a:gd name="T1" fmla="*/ 45 h 51"/>
                <a:gd name="T2" fmla="*/ 6 w 66"/>
                <a:gd name="T3" fmla="*/ 45 h 51"/>
                <a:gd name="T4" fmla="*/ 6 w 66"/>
                <a:gd name="T5" fmla="*/ 15 h 51"/>
                <a:gd name="T6" fmla="*/ 59 w 66"/>
                <a:gd name="T7" fmla="*/ 15 h 51"/>
                <a:gd name="T8" fmla="*/ 59 w 66"/>
                <a:gd name="T9" fmla="*/ 24 h 51"/>
                <a:gd name="T10" fmla="*/ 62 w 66"/>
                <a:gd name="T11" fmla="*/ 27 h 51"/>
                <a:gd name="T12" fmla="*/ 66 w 66"/>
                <a:gd name="T13" fmla="*/ 24 h 51"/>
                <a:gd name="T14" fmla="*/ 66 w 66"/>
                <a:gd name="T15" fmla="*/ 0 h 51"/>
                <a:gd name="T16" fmla="*/ 0 w 66"/>
                <a:gd name="T17" fmla="*/ 0 h 51"/>
                <a:gd name="T18" fmla="*/ 0 w 66"/>
                <a:gd name="T19" fmla="*/ 51 h 51"/>
                <a:gd name="T20" fmla="*/ 34 w 66"/>
                <a:gd name="T21" fmla="*/ 51 h 51"/>
                <a:gd name="T22" fmla="*/ 38 w 66"/>
                <a:gd name="T23" fmla="*/ 48 h 51"/>
                <a:gd name="T24" fmla="*/ 34 w 66"/>
                <a:gd name="T25" fmla="*/ 45 h 51"/>
                <a:gd name="T26" fmla="*/ 52 w 66"/>
                <a:gd name="T27" fmla="*/ 5 h 51"/>
                <a:gd name="T28" fmla="*/ 58 w 66"/>
                <a:gd name="T29" fmla="*/ 5 h 51"/>
                <a:gd name="T30" fmla="*/ 58 w 66"/>
                <a:gd name="T31" fmla="*/ 11 h 51"/>
                <a:gd name="T32" fmla="*/ 52 w 66"/>
                <a:gd name="T33" fmla="*/ 11 h 51"/>
                <a:gd name="T34" fmla="*/ 52 w 66"/>
                <a:gd name="T35" fmla="*/ 5 h 51"/>
                <a:gd name="T36" fmla="*/ 43 w 66"/>
                <a:gd name="T37" fmla="*/ 5 h 51"/>
                <a:gd name="T38" fmla="*/ 49 w 66"/>
                <a:gd name="T39" fmla="*/ 5 h 51"/>
                <a:gd name="T40" fmla="*/ 49 w 66"/>
                <a:gd name="T41" fmla="*/ 11 h 51"/>
                <a:gd name="T42" fmla="*/ 43 w 66"/>
                <a:gd name="T43" fmla="*/ 11 h 51"/>
                <a:gd name="T44" fmla="*/ 43 w 66"/>
                <a:gd name="T45" fmla="*/ 5 h 51"/>
                <a:gd name="T46" fmla="*/ 34 w 66"/>
                <a:gd name="T47" fmla="*/ 5 h 51"/>
                <a:gd name="T48" fmla="*/ 40 w 66"/>
                <a:gd name="T49" fmla="*/ 5 h 51"/>
                <a:gd name="T50" fmla="*/ 40 w 66"/>
                <a:gd name="T51" fmla="*/ 11 h 51"/>
                <a:gd name="T52" fmla="*/ 34 w 66"/>
                <a:gd name="T53" fmla="*/ 11 h 51"/>
                <a:gd name="T54" fmla="*/ 34 w 66"/>
                <a:gd name="T5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51">
                  <a:moveTo>
                    <a:pt x="34" y="45"/>
                  </a:moveTo>
                  <a:cubicBezTo>
                    <a:pt x="6" y="45"/>
                    <a:pt x="6" y="45"/>
                    <a:pt x="6" y="45"/>
                  </a:cubicBezTo>
                  <a:cubicBezTo>
                    <a:pt x="6" y="15"/>
                    <a:pt x="6" y="15"/>
                    <a:pt x="6" y="15"/>
                  </a:cubicBezTo>
                  <a:cubicBezTo>
                    <a:pt x="59" y="15"/>
                    <a:pt x="59" y="15"/>
                    <a:pt x="59" y="15"/>
                  </a:cubicBezTo>
                  <a:cubicBezTo>
                    <a:pt x="59" y="24"/>
                    <a:pt x="59" y="24"/>
                    <a:pt x="59" y="24"/>
                  </a:cubicBezTo>
                  <a:cubicBezTo>
                    <a:pt x="59" y="26"/>
                    <a:pt x="61" y="27"/>
                    <a:pt x="62" y="27"/>
                  </a:cubicBezTo>
                  <a:cubicBezTo>
                    <a:pt x="64" y="27"/>
                    <a:pt x="66" y="26"/>
                    <a:pt x="66" y="24"/>
                  </a:cubicBezTo>
                  <a:cubicBezTo>
                    <a:pt x="66" y="0"/>
                    <a:pt x="66" y="0"/>
                    <a:pt x="66" y="0"/>
                  </a:cubicBezTo>
                  <a:cubicBezTo>
                    <a:pt x="0" y="0"/>
                    <a:pt x="0" y="0"/>
                    <a:pt x="0" y="0"/>
                  </a:cubicBezTo>
                  <a:cubicBezTo>
                    <a:pt x="0" y="51"/>
                    <a:pt x="0" y="51"/>
                    <a:pt x="0" y="51"/>
                  </a:cubicBezTo>
                  <a:cubicBezTo>
                    <a:pt x="34" y="51"/>
                    <a:pt x="34" y="51"/>
                    <a:pt x="34" y="51"/>
                  </a:cubicBezTo>
                  <a:cubicBezTo>
                    <a:pt x="36" y="51"/>
                    <a:pt x="38" y="50"/>
                    <a:pt x="38" y="48"/>
                  </a:cubicBezTo>
                  <a:cubicBezTo>
                    <a:pt x="38" y="46"/>
                    <a:pt x="36" y="45"/>
                    <a:pt x="34" y="45"/>
                  </a:cubicBezTo>
                  <a:close/>
                  <a:moveTo>
                    <a:pt x="52" y="5"/>
                  </a:moveTo>
                  <a:cubicBezTo>
                    <a:pt x="58" y="5"/>
                    <a:pt x="58" y="5"/>
                    <a:pt x="58" y="5"/>
                  </a:cubicBezTo>
                  <a:cubicBezTo>
                    <a:pt x="58" y="11"/>
                    <a:pt x="58" y="11"/>
                    <a:pt x="58" y="11"/>
                  </a:cubicBezTo>
                  <a:cubicBezTo>
                    <a:pt x="52" y="11"/>
                    <a:pt x="52" y="11"/>
                    <a:pt x="52" y="11"/>
                  </a:cubicBezTo>
                  <a:lnTo>
                    <a:pt x="52" y="5"/>
                  </a:lnTo>
                  <a:close/>
                  <a:moveTo>
                    <a:pt x="43" y="5"/>
                  </a:moveTo>
                  <a:cubicBezTo>
                    <a:pt x="49" y="5"/>
                    <a:pt x="49" y="5"/>
                    <a:pt x="49" y="5"/>
                  </a:cubicBezTo>
                  <a:cubicBezTo>
                    <a:pt x="49" y="11"/>
                    <a:pt x="49" y="11"/>
                    <a:pt x="49" y="11"/>
                  </a:cubicBezTo>
                  <a:cubicBezTo>
                    <a:pt x="43" y="11"/>
                    <a:pt x="43" y="11"/>
                    <a:pt x="43" y="11"/>
                  </a:cubicBezTo>
                  <a:lnTo>
                    <a:pt x="43" y="5"/>
                  </a:lnTo>
                  <a:close/>
                  <a:moveTo>
                    <a:pt x="34" y="5"/>
                  </a:moveTo>
                  <a:cubicBezTo>
                    <a:pt x="40" y="5"/>
                    <a:pt x="40" y="5"/>
                    <a:pt x="40" y="5"/>
                  </a:cubicBezTo>
                  <a:cubicBezTo>
                    <a:pt x="40" y="11"/>
                    <a:pt x="40" y="11"/>
                    <a:pt x="40" y="11"/>
                  </a:cubicBezTo>
                  <a:cubicBezTo>
                    <a:pt x="34" y="11"/>
                    <a:pt x="34" y="11"/>
                    <a:pt x="34" y="11"/>
                  </a:cubicBezTo>
                  <a:lnTo>
                    <a:pt x="34" y="5"/>
                  </a:lnTo>
                  <a:close/>
                </a:path>
              </a:pathLst>
            </a:custGeom>
            <a:solidFill>
              <a:srgbClr val="9588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latinLnBrk="0" hangingPunct="0">
                <a:spcBef>
                  <a:spcPct val="0"/>
                </a:spcBef>
                <a:spcAft>
                  <a:spcPct val="0"/>
                </a:spcAft>
              </a:pPr>
              <a:endParaRPr lang="ko-KR" altLang="en-US" sz="900" dirty="0">
                <a:solidFill>
                  <a:prstClr val="white"/>
                </a:solidFill>
                <a:latin typeface="HY울릉도B" panose="02030600000101010101" pitchFamily="18" charset="-127"/>
                <a:ea typeface="HY울릉도B" panose="02030600000101010101" pitchFamily="18" charset="-127"/>
              </a:endParaRPr>
            </a:p>
          </p:txBody>
        </p:sp>
      </p:grpSp>
      <p:cxnSp>
        <p:nvCxnSpPr>
          <p:cNvPr id="83" name="직선 연결선 82">
            <a:extLst>
              <a:ext uri="{FF2B5EF4-FFF2-40B4-BE49-F238E27FC236}">
                <a16:creationId xmlns="" xmlns:a16="http://schemas.microsoft.com/office/drawing/2014/main" id="{2D59391D-BC26-48E3-AE17-7F52EDCA0AC6}"/>
              </a:ext>
            </a:extLst>
          </p:cNvPr>
          <p:cNvCxnSpPr/>
          <p:nvPr/>
        </p:nvCxnSpPr>
        <p:spPr>
          <a:xfrm>
            <a:off x="5257348" y="4212041"/>
            <a:ext cx="0" cy="3522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5">
            <a:extLst>
              <a:ext uri="{FF2B5EF4-FFF2-40B4-BE49-F238E27FC236}">
                <a16:creationId xmlns="" xmlns:a16="http://schemas.microsoft.com/office/drawing/2014/main" id="{1847E399-F21B-E446-ADAF-B7E22F894816}"/>
              </a:ext>
            </a:extLst>
          </p:cNvPr>
          <p:cNvSpPr>
            <a:spLocks noChangeArrowheads="1"/>
          </p:cNvSpPr>
          <p:nvPr/>
        </p:nvSpPr>
        <p:spPr bwMode="gray">
          <a:xfrm>
            <a:off x="6679158" y="4742521"/>
            <a:ext cx="2824475" cy="1547294"/>
          </a:xfrm>
          <a:prstGeom prst="rect">
            <a:avLst/>
          </a:prstGeom>
          <a:solidFill>
            <a:schemeClr val="bg1"/>
          </a:solidFill>
          <a:ln w="9525" algn="ctr">
            <a:solidFill>
              <a:srgbClr val="0060A2"/>
            </a:solidFill>
            <a:miter lim="800000"/>
            <a:headEnd/>
            <a:tailEnd/>
          </a:ln>
          <a:effectLst/>
        </p:spPr>
        <p:txBody>
          <a:bodyPr wrap="square" lIns="0" tIns="0" rIns="0" bIns="0" anchor="ctr">
            <a:noAutofit/>
          </a:bodyPr>
          <a:lstStyle/>
          <a:p>
            <a:pPr marL="98425" indent="-98425" algn="ctr" fontAlgn="ctr" latinLnBrk="0">
              <a:spcBef>
                <a:spcPct val="50000"/>
              </a:spcBef>
              <a:spcAft>
                <a:spcPct val="0"/>
              </a:spcAft>
              <a:buClr>
                <a:srgbClr val="000000"/>
              </a:buClr>
              <a:tabLst>
                <a:tab pos="187325" algn="l"/>
              </a:tabLst>
              <a:defRPr/>
            </a:pPr>
            <a:endParaRPr kumimoji="1" lang="ko-KR" altLang="en-US" sz="900" b="1" spc="-150" dirty="0">
              <a:solidFill>
                <a:schemeClr val="bg1"/>
              </a:solidFill>
              <a:latin typeface="HY수평선M" panose="02030600000101010101" pitchFamily="18" charset="-127"/>
              <a:ea typeface="HY수평선M" panose="02030600000101010101" pitchFamily="18" charset="-127"/>
              <a:cs typeface="KOPUBWORLDDOTUM_PRO MEDIUM" pitchFamily="2" charset="-127"/>
            </a:endParaRPr>
          </a:p>
        </p:txBody>
      </p:sp>
      <p:sp>
        <p:nvSpPr>
          <p:cNvPr id="13" name="Rectangle 5">
            <a:extLst>
              <a:ext uri="{FF2B5EF4-FFF2-40B4-BE49-F238E27FC236}">
                <a16:creationId xmlns="" xmlns:a16="http://schemas.microsoft.com/office/drawing/2014/main" id="{9D223AB2-C5AD-0249-A721-88806782950F}"/>
              </a:ext>
            </a:extLst>
          </p:cNvPr>
          <p:cNvSpPr>
            <a:spLocks noChangeArrowheads="1"/>
          </p:cNvSpPr>
          <p:nvPr/>
        </p:nvSpPr>
        <p:spPr bwMode="gray">
          <a:xfrm>
            <a:off x="6679159" y="4437114"/>
            <a:ext cx="2824475" cy="305405"/>
          </a:xfrm>
          <a:prstGeom prst="rect">
            <a:avLst/>
          </a:prstGeom>
          <a:solidFill>
            <a:srgbClr val="006666"/>
          </a:solidFill>
          <a:ln w="9525" algn="ctr">
            <a:solidFill>
              <a:srgbClr val="0078B9"/>
            </a:solidFill>
            <a:miter lim="800000"/>
            <a:headEnd/>
            <a:tailEnd/>
          </a:ln>
          <a:effectLst/>
        </p:spPr>
        <p:txBody>
          <a:bodyPr wrap="square" lIns="0" tIns="0" rIns="0" bIns="0" anchor="ctr">
            <a:noAutofit/>
          </a:bodyPr>
          <a:lstStyle/>
          <a:p>
            <a:pPr marL="98425" indent="-98425" algn="ctr" fontAlgn="ctr" latinLnBrk="0">
              <a:spcBef>
                <a:spcPct val="50000"/>
              </a:spcBef>
              <a:spcAft>
                <a:spcPct val="0"/>
              </a:spcAft>
              <a:buClr>
                <a:srgbClr val="000000"/>
              </a:buClr>
              <a:tabLst>
                <a:tab pos="187325" algn="l"/>
              </a:tabLst>
              <a:defRPr/>
            </a:pPr>
            <a:r>
              <a:rPr kumimoji="1" lang="en-US" altLang="ko-KR" sz="1400" b="1" dirty="0">
                <a:solidFill>
                  <a:schemeClr val="bg1"/>
                </a:solidFill>
                <a:latin typeface="HY수평선M" panose="02030600000101010101" pitchFamily="18" charset="-127"/>
                <a:ea typeface="HY수평선M" panose="02030600000101010101" pitchFamily="18" charset="-127"/>
                <a:cs typeface="KOPUBWORLDDOTUM_PRO MEDIUM" pitchFamily="2" charset="-127"/>
              </a:rPr>
              <a:t>Function</a:t>
            </a:r>
            <a:endParaRPr kumimoji="1" lang="ko-KR" altLang="en-US" sz="1400" b="1" dirty="0">
              <a:solidFill>
                <a:schemeClr val="bg1"/>
              </a:solidFill>
              <a:latin typeface="HY수평선M" panose="02030600000101010101" pitchFamily="18" charset="-127"/>
              <a:ea typeface="HY수평선M" panose="02030600000101010101" pitchFamily="18" charset="-127"/>
              <a:cs typeface="KOPUBWORLDDOTUM_PRO MEDIUM" pitchFamily="2" charset="-127"/>
            </a:endParaRPr>
          </a:p>
        </p:txBody>
      </p:sp>
      <p:sp>
        <p:nvSpPr>
          <p:cNvPr id="14" name="직사각형 13">
            <a:extLst>
              <a:ext uri="{FF2B5EF4-FFF2-40B4-BE49-F238E27FC236}">
                <a16:creationId xmlns="" xmlns:a16="http://schemas.microsoft.com/office/drawing/2014/main" id="{72AB806D-0975-2747-B432-9625223C5732}"/>
              </a:ext>
            </a:extLst>
          </p:cNvPr>
          <p:cNvSpPr/>
          <p:nvPr/>
        </p:nvSpPr>
        <p:spPr>
          <a:xfrm>
            <a:off x="6686652" y="4841284"/>
            <a:ext cx="2710942" cy="1107996"/>
          </a:xfrm>
          <a:prstGeom prst="rect">
            <a:avLst/>
          </a:prstGeom>
        </p:spPr>
        <p:txBody>
          <a:bodyPr wrap="square">
            <a:spAutoFit/>
          </a:bodyPr>
          <a:lstStyle/>
          <a:p>
            <a:pPr marL="184150" indent="-184150">
              <a:lnSpc>
                <a:spcPct val="150000"/>
              </a:lnSpc>
              <a:buClr>
                <a:schemeClr val="tx1"/>
              </a:buClr>
              <a:buFont typeface="Arial" panose="020B0604020202020204" pitchFamily="34" charset="0"/>
              <a:buChar char="•"/>
            </a:pPr>
            <a:r>
              <a:rPr lang="ko-KR" altLang="en-US" sz="1100" dirty="0">
                <a:solidFill>
                  <a:srgbClr val="000000"/>
                </a:solidFill>
                <a:latin typeface="HY수평선M" panose="02030600000101010101" pitchFamily="18" charset="-127"/>
                <a:ea typeface="HY수평선M" panose="02030600000101010101" pitchFamily="18" charset="-127"/>
              </a:rPr>
              <a:t>외부 연계 </a:t>
            </a:r>
            <a:r>
              <a:rPr lang="en" altLang="ko-KR" sz="1100" dirty="0">
                <a:solidFill>
                  <a:srgbClr val="000000"/>
                </a:solidFill>
                <a:latin typeface="HY수평선M" panose="02030600000101010101" pitchFamily="18" charset="-127"/>
                <a:ea typeface="HY수평선M" panose="02030600000101010101" pitchFamily="18" charset="-127"/>
              </a:rPr>
              <a:t>API</a:t>
            </a:r>
            <a:r>
              <a:rPr lang="ko-KR" altLang="en-US" sz="1100" dirty="0" err="1">
                <a:solidFill>
                  <a:srgbClr val="000000"/>
                </a:solidFill>
                <a:latin typeface="HY수평선M" panose="02030600000101010101" pitchFamily="18" charset="-127"/>
                <a:ea typeface="HY수평선M" panose="02030600000101010101" pitchFamily="18" charset="-127"/>
              </a:rPr>
              <a:t>를</a:t>
            </a:r>
            <a:r>
              <a:rPr lang="ko-KR" altLang="en-US" sz="1100" dirty="0">
                <a:solidFill>
                  <a:srgbClr val="000000"/>
                </a:solidFill>
                <a:latin typeface="HY수평선M" panose="02030600000101010101" pitchFamily="18" charset="-127"/>
                <a:ea typeface="HY수평선M" panose="02030600000101010101" pitchFamily="18" charset="-127"/>
              </a:rPr>
              <a:t> 위한 </a:t>
            </a:r>
            <a:r>
              <a:rPr lang="ko-KR" altLang="en-US" sz="1100">
                <a:solidFill>
                  <a:srgbClr val="000000"/>
                </a:solidFill>
                <a:latin typeface="HY수평선M" panose="02030600000101010101" pitchFamily="18" charset="-127"/>
                <a:ea typeface="HY수평선M" panose="02030600000101010101" pitchFamily="18" charset="-127"/>
              </a:rPr>
              <a:t>표준 </a:t>
            </a:r>
            <a:r>
              <a:rPr lang="ko-KR" altLang="en-US" sz="1100" smtClean="0">
                <a:solidFill>
                  <a:srgbClr val="000000"/>
                </a:solidFill>
                <a:latin typeface="HY수평선M" panose="02030600000101010101" pitchFamily="18" charset="-127"/>
                <a:ea typeface="HY수평선M" panose="02030600000101010101" pitchFamily="18" charset="-127"/>
              </a:rPr>
              <a:t>모델을</a:t>
            </a:r>
            <a:r>
              <a:rPr lang="en-US" altLang="ko-KR" sz="1100" smtClean="0">
                <a:solidFill>
                  <a:srgbClr val="000000"/>
                </a:solidFill>
                <a:latin typeface="HY수평선M" panose="02030600000101010101" pitchFamily="18" charset="-127"/>
                <a:ea typeface="HY수평선M" panose="02030600000101010101" pitchFamily="18" charset="-127"/>
              </a:rPr>
              <a:t/>
            </a:r>
            <a:br>
              <a:rPr lang="en-US" altLang="ko-KR" sz="1100" smtClean="0">
                <a:solidFill>
                  <a:srgbClr val="000000"/>
                </a:solidFill>
                <a:latin typeface="HY수평선M" panose="02030600000101010101" pitchFamily="18" charset="-127"/>
                <a:ea typeface="HY수평선M" panose="02030600000101010101" pitchFamily="18" charset="-127"/>
              </a:rPr>
            </a:br>
            <a:r>
              <a:rPr lang="ko-KR" altLang="en-US" sz="1100" smtClean="0">
                <a:solidFill>
                  <a:srgbClr val="000000"/>
                </a:solidFill>
                <a:latin typeface="HY수평선M" panose="02030600000101010101" pitchFamily="18" charset="-127"/>
                <a:ea typeface="HY수평선M" panose="02030600000101010101" pitchFamily="18" charset="-127"/>
              </a:rPr>
              <a:t>제공하여 </a:t>
            </a:r>
            <a:r>
              <a:rPr lang="ko-KR" altLang="en-US" sz="1100" dirty="0">
                <a:solidFill>
                  <a:srgbClr val="000000"/>
                </a:solidFill>
                <a:latin typeface="HY수평선M" panose="02030600000101010101" pitchFamily="18" charset="-127"/>
                <a:ea typeface="HY수평선M" panose="02030600000101010101" pitchFamily="18" charset="-127"/>
              </a:rPr>
              <a:t>향후 관리자가 해당 모델을 이용한 추가 개발을 통해서 간편하게 기능 확장 </a:t>
            </a:r>
            <a:r>
              <a:rPr lang="ko-KR" altLang="en-US" sz="1100" dirty="0" smtClean="0">
                <a:solidFill>
                  <a:srgbClr val="000000"/>
                </a:solidFill>
                <a:latin typeface="HY수평선M" panose="02030600000101010101" pitchFamily="18" charset="-127"/>
                <a:ea typeface="HY수평선M" panose="02030600000101010101" pitchFamily="18" charset="-127"/>
              </a:rPr>
              <a:t>가능</a:t>
            </a:r>
            <a:endParaRPr lang="ko-KR" altLang="en-US" sz="1100" dirty="0">
              <a:solidFill>
                <a:srgbClr val="000000"/>
              </a:solidFill>
              <a:latin typeface="HY수평선M" panose="02030600000101010101" pitchFamily="18" charset="-127"/>
              <a:ea typeface="HY수평선M" panose="02030600000101010101" pitchFamily="18" charset="-127"/>
            </a:endParaRPr>
          </a:p>
        </p:txBody>
      </p:sp>
      <p:sp>
        <p:nvSpPr>
          <p:cNvPr id="15" name="Rectangle 5">
            <a:extLst>
              <a:ext uri="{FF2B5EF4-FFF2-40B4-BE49-F238E27FC236}">
                <a16:creationId xmlns="" xmlns:a16="http://schemas.microsoft.com/office/drawing/2014/main" id="{38D9B18D-AB89-B446-9557-E736C2044795}"/>
              </a:ext>
            </a:extLst>
          </p:cNvPr>
          <p:cNvSpPr>
            <a:spLocks noChangeArrowheads="1"/>
          </p:cNvSpPr>
          <p:nvPr/>
        </p:nvSpPr>
        <p:spPr bwMode="gray">
          <a:xfrm>
            <a:off x="3745570" y="4742519"/>
            <a:ext cx="2820053" cy="1526797"/>
          </a:xfrm>
          <a:prstGeom prst="rect">
            <a:avLst/>
          </a:prstGeom>
          <a:solidFill>
            <a:schemeClr val="bg1"/>
          </a:solidFill>
          <a:ln w="9525" algn="ctr">
            <a:solidFill>
              <a:srgbClr val="0060A2"/>
            </a:solidFill>
            <a:miter lim="800000"/>
            <a:headEnd/>
            <a:tailEnd/>
          </a:ln>
          <a:effectLst/>
        </p:spPr>
        <p:txBody>
          <a:bodyPr wrap="square" lIns="0" tIns="0" rIns="0" bIns="0" anchor="ctr">
            <a:noAutofit/>
          </a:bodyPr>
          <a:lstStyle/>
          <a:p>
            <a:pPr marL="98425" indent="-98425" algn="ctr" fontAlgn="ctr" latinLnBrk="0">
              <a:spcBef>
                <a:spcPct val="50000"/>
              </a:spcBef>
              <a:spcAft>
                <a:spcPct val="0"/>
              </a:spcAft>
              <a:buClr>
                <a:srgbClr val="000000"/>
              </a:buClr>
              <a:tabLst>
                <a:tab pos="187325" algn="l"/>
              </a:tabLst>
              <a:defRPr/>
            </a:pPr>
            <a:endParaRPr kumimoji="1" lang="ko-KR" altLang="en-US" sz="900" b="1" spc="-150" dirty="0">
              <a:solidFill>
                <a:schemeClr val="bg1"/>
              </a:solidFill>
              <a:latin typeface="HY수평선M" panose="02030600000101010101" pitchFamily="18" charset="-127"/>
              <a:ea typeface="HY수평선M" panose="02030600000101010101" pitchFamily="18" charset="-127"/>
              <a:cs typeface="KOPUBWORLDDOTUM_PRO MEDIUM" pitchFamily="2" charset="-127"/>
            </a:endParaRPr>
          </a:p>
        </p:txBody>
      </p:sp>
      <p:sp>
        <p:nvSpPr>
          <p:cNvPr id="16" name="Rectangle 5">
            <a:extLst>
              <a:ext uri="{FF2B5EF4-FFF2-40B4-BE49-F238E27FC236}">
                <a16:creationId xmlns="" xmlns:a16="http://schemas.microsoft.com/office/drawing/2014/main" id="{07BBD0CA-2FD2-8649-BFF2-7AEE6201D524}"/>
              </a:ext>
            </a:extLst>
          </p:cNvPr>
          <p:cNvSpPr>
            <a:spLocks noChangeArrowheads="1"/>
          </p:cNvSpPr>
          <p:nvPr/>
        </p:nvSpPr>
        <p:spPr bwMode="gray">
          <a:xfrm>
            <a:off x="3745571" y="4437112"/>
            <a:ext cx="2820053" cy="305405"/>
          </a:xfrm>
          <a:prstGeom prst="rect">
            <a:avLst/>
          </a:prstGeom>
          <a:solidFill>
            <a:srgbClr val="006666"/>
          </a:solidFill>
          <a:ln w="9525" algn="ctr">
            <a:solidFill>
              <a:srgbClr val="0078B9"/>
            </a:solidFill>
            <a:miter lim="800000"/>
            <a:headEnd/>
            <a:tailEnd/>
          </a:ln>
          <a:effectLst/>
        </p:spPr>
        <p:txBody>
          <a:bodyPr wrap="square" lIns="0" tIns="0" rIns="0" bIns="0" anchor="ctr">
            <a:noAutofit/>
          </a:bodyPr>
          <a:lstStyle/>
          <a:p>
            <a:pPr marL="98425" indent="-98425" algn="ctr" fontAlgn="ctr" latinLnBrk="0">
              <a:spcBef>
                <a:spcPct val="50000"/>
              </a:spcBef>
              <a:spcAft>
                <a:spcPct val="0"/>
              </a:spcAft>
              <a:buClr>
                <a:srgbClr val="000000"/>
              </a:buClr>
              <a:tabLst>
                <a:tab pos="187325" algn="l"/>
              </a:tabLst>
              <a:defRPr/>
            </a:pPr>
            <a:r>
              <a:rPr kumimoji="1" lang="en-US" altLang="ko-KR" sz="1400" b="1" dirty="0">
                <a:solidFill>
                  <a:schemeClr val="bg1"/>
                </a:solidFill>
                <a:latin typeface="HY수평선M" panose="02030600000101010101" pitchFamily="18" charset="-127"/>
                <a:ea typeface="HY수평선M" panose="02030600000101010101" pitchFamily="18" charset="-127"/>
                <a:cs typeface="KOPUBWORLDDOTUM_PRO MEDIUM" pitchFamily="2" charset="-127"/>
              </a:rPr>
              <a:t>Interface</a:t>
            </a:r>
            <a:endParaRPr kumimoji="1" lang="ko-KR" altLang="en-US" sz="1400" b="1" dirty="0">
              <a:solidFill>
                <a:schemeClr val="bg1"/>
              </a:solidFill>
              <a:latin typeface="HY수평선M" panose="02030600000101010101" pitchFamily="18" charset="-127"/>
              <a:ea typeface="HY수평선M" panose="02030600000101010101" pitchFamily="18" charset="-127"/>
              <a:cs typeface="KOPUBWORLDDOTUM_PRO MEDIUM" pitchFamily="2" charset="-127"/>
            </a:endParaRPr>
          </a:p>
        </p:txBody>
      </p:sp>
      <p:sp>
        <p:nvSpPr>
          <p:cNvPr id="17" name="직사각형 16">
            <a:extLst>
              <a:ext uri="{FF2B5EF4-FFF2-40B4-BE49-F238E27FC236}">
                <a16:creationId xmlns="" xmlns:a16="http://schemas.microsoft.com/office/drawing/2014/main" id="{07582CBC-C9CB-EC47-BD75-308C83ABFA96}"/>
              </a:ext>
            </a:extLst>
          </p:cNvPr>
          <p:cNvSpPr/>
          <p:nvPr/>
        </p:nvSpPr>
        <p:spPr>
          <a:xfrm>
            <a:off x="3742187" y="4848317"/>
            <a:ext cx="2838426" cy="1361911"/>
          </a:xfrm>
          <a:prstGeom prst="rect">
            <a:avLst/>
          </a:prstGeom>
        </p:spPr>
        <p:txBody>
          <a:bodyPr wrap="square">
            <a:spAutoFit/>
          </a:bodyPr>
          <a:lstStyle/>
          <a:p>
            <a:pPr marL="184150" indent="-184150">
              <a:lnSpc>
                <a:spcPct val="150000"/>
              </a:lnSpc>
              <a:buClr>
                <a:schemeClr val="tx1"/>
              </a:buClr>
              <a:buFont typeface="Arial" panose="020B0604020202020204" pitchFamily="34" charset="0"/>
              <a:buChar char="•"/>
            </a:pPr>
            <a:r>
              <a:rPr lang="ko-KR" altLang="en-US" sz="1100" dirty="0">
                <a:solidFill>
                  <a:srgbClr val="000000"/>
                </a:solidFill>
                <a:latin typeface="HY수평선M" panose="02030600000101010101" pitchFamily="18" charset="-127"/>
                <a:ea typeface="HY수평선M" panose="02030600000101010101" pitchFamily="18" charset="-127"/>
              </a:rPr>
              <a:t>표준화 정책의 수립 및 </a:t>
            </a:r>
            <a:r>
              <a:rPr lang="ko-KR" altLang="en-US" sz="1100">
                <a:solidFill>
                  <a:srgbClr val="000000"/>
                </a:solidFill>
                <a:latin typeface="HY수평선M" panose="02030600000101010101" pitchFamily="18" charset="-127"/>
                <a:ea typeface="HY수평선M" panose="02030600000101010101" pitchFamily="18" charset="-127"/>
              </a:rPr>
              <a:t>유지를 </a:t>
            </a:r>
            <a:r>
              <a:rPr lang="ko-KR" altLang="en-US" sz="1100" smtClean="0">
                <a:solidFill>
                  <a:srgbClr val="000000"/>
                </a:solidFill>
                <a:latin typeface="HY수평선M" panose="02030600000101010101" pitchFamily="18" charset="-127"/>
                <a:ea typeface="HY수평선M" panose="02030600000101010101" pitchFamily="18" charset="-127"/>
              </a:rPr>
              <a:t>통한</a:t>
            </a:r>
            <a:r>
              <a:rPr lang="en-US" altLang="ko-KR" sz="1100" smtClean="0">
                <a:solidFill>
                  <a:srgbClr val="000000"/>
                </a:solidFill>
                <a:latin typeface="HY수평선M" panose="02030600000101010101" pitchFamily="18" charset="-127"/>
                <a:ea typeface="HY수평선M" panose="02030600000101010101" pitchFamily="18" charset="-127"/>
              </a:rPr>
              <a:t/>
            </a:r>
            <a:br>
              <a:rPr lang="en-US" altLang="ko-KR" sz="1100" smtClean="0">
                <a:solidFill>
                  <a:srgbClr val="000000"/>
                </a:solidFill>
                <a:latin typeface="HY수평선M" panose="02030600000101010101" pitchFamily="18" charset="-127"/>
                <a:ea typeface="HY수평선M" panose="02030600000101010101" pitchFamily="18" charset="-127"/>
              </a:rPr>
            </a:br>
            <a:r>
              <a:rPr lang="ko-KR" altLang="en-US" sz="1100" smtClean="0">
                <a:solidFill>
                  <a:srgbClr val="000000"/>
                </a:solidFill>
                <a:latin typeface="HY수평선M" panose="02030600000101010101" pitchFamily="18" charset="-127"/>
                <a:ea typeface="HY수평선M" panose="02030600000101010101" pitchFamily="18" charset="-127"/>
              </a:rPr>
              <a:t>연계 </a:t>
            </a:r>
            <a:r>
              <a:rPr lang="ko-KR" altLang="en-US" sz="1100" dirty="0">
                <a:solidFill>
                  <a:srgbClr val="000000"/>
                </a:solidFill>
                <a:latin typeface="HY수평선M" panose="02030600000101010101" pitchFamily="18" charset="-127"/>
                <a:ea typeface="HY수평선M" panose="02030600000101010101" pitchFamily="18" charset="-127"/>
              </a:rPr>
              <a:t>확장성 부여</a:t>
            </a:r>
          </a:p>
          <a:p>
            <a:pPr marL="184150" indent="-184150">
              <a:lnSpc>
                <a:spcPct val="150000"/>
              </a:lnSpc>
              <a:buClr>
                <a:schemeClr val="tx1"/>
              </a:buClr>
              <a:buFont typeface="Arial" panose="020B0604020202020204" pitchFamily="34" charset="0"/>
              <a:buChar char="•"/>
            </a:pPr>
            <a:r>
              <a:rPr lang="ko-KR" altLang="en-US" sz="1100" dirty="0">
                <a:solidFill>
                  <a:srgbClr val="000000"/>
                </a:solidFill>
                <a:latin typeface="HY수평선M" panose="02030600000101010101" pitchFamily="18" charset="-127"/>
                <a:ea typeface="HY수평선M" panose="02030600000101010101" pitchFamily="18" charset="-127"/>
              </a:rPr>
              <a:t>검증된 </a:t>
            </a:r>
            <a:r>
              <a:rPr lang="ko-KR" altLang="en-US" sz="1100" err="1">
                <a:solidFill>
                  <a:srgbClr val="000000"/>
                </a:solidFill>
                <a:latin typeface="HY수평선M" panose="02030600000101010101" pitchFamily="18" charset="-127"/>
                <a:ea typeface="HY수평선M" panose="02030600000101010101" pitchFamily="18" charset="-127"/>
              </a:rPr>
              <a:t>연계방식의</a:t>
            </a:r>
            <a:r>
              <a:rPr lang="ko-KR" altLang="en-US" sz="1100">
                <a:solidFill>
                  <a:srgbClr val="000000"/>
                </a:solidFill>
                <a:latin typeface="HY수평선M" panose="02030600000101010101" pitchFamily="18" charset="-127"/>
                <a:ea typeface="HY수평선M" panose="02030600000101010101" pitchFamily="18" charset="-127"/>
              </a:rPr>
              <a:t> </a:t>
            </a:r>
            <a:r>
              <a:rPr lang="ko-KR" altLang="en-US" sz="1100" smtClean="0">
                <a:solidFill>
                  <a:srgbClr val="000000"/>
                </a:solidFill>
                <a:latin typeface="HY수평선M" panose="02030600000101010101" pitchFamily="18" charset="-127"/>
                <a:ea typeface="HY수평선M" panose="02030600000101010101" pitchFamily="18" charset="-127"/>
              </a:rPr>
              <a:t>적용으로</a:t>
            </a:r>
            <a:r>
              <a:rPr lang="en-US" altLang="ko-KR" sz="1100" smtClean="0">
                <a:solidFill>
                  <a:srgbClr val="000000"/>
                </a:solidFill>
                <a:latin typeface="HY수평선M" panose="02030600000101010101" pitchFamily="18" charset="-127"/>
                <a:ea typeface="HY수평선M" panose="02030600000101010101" pitchFamily="18" charset="-127"/>
              </a:rPr>
              <a:t/>
            </a:r>
            <a:br>
              <a:rPr lang="en-US" altLang="ko-KR" sz="1100" smtClean="0">
                <a:solidFill>
                  <a:srgbClr val="000000"/>
                </a:solidFill>
                <a:latin typeface="HY수평선M" panose="02030600000101010101" pitchFamily="18" charset="-127"/>
                <a:ea typeface="HY수평선M" panose="02030600000101010101" pitchFamily="18" charset="-127"/>
              </a:rPr>
            </a:br>
            <a:r>
              <a:rPr lang="ko-KR" altLang="en-US" sz="1100" smtClean="0">
                <a:solidFill>
                  <a:srgbClr val="000000"/>
                </a:solidFill>
                <a:latin typeface="HY수평선M" panose="02030600000101010101" pitchFamily="18" charset="-127"/>
                <a:ea typeface="HY수평선M" panose="02030600000101010101" pitchFamily="18" charset="-127"/>
              </a:rPr>
              <a:t>대내</a:t>
            </a:r>
            <a:r>
              <a:rPr lang="en-US" altLang="ko-KR" sz="1100" dirty="0">
                <a:solidFill>
                  <a:srgbClr val="000000"/>
                </a:solidFill>
                <a:latin typeface="HY수평선M" panose="02030600000101010101" pitchFamily="18" charset="-127"/>
                <a:ea typeface="HY수평선M" panose="02030600000101010101" pitchFamily="18" charset="-127"/>
              </a:rPr>
              <a:t>/</a:t>
            </a:r>
            <a:r>
              <a:rPr lang="ko-KR" altLang="en-US" sz="1100" dirty="0">
                <a:solidFill>
                  <a:srgbClr val="000000"/>
                </a:solidFill>
                <a:latin typeface="HY수평선M" panose="02030600000101010101" pitchFamily="18" charset="-127"/>
                <a:ea typeface="HY수평선M" panose="02030600000101010101" pitchFamily="18" charset="-127"/>
              </a:rPr>
              <a:t>외 시스템간의 안정성 및 유연성 보장</a:t>
            </a:r>
          </a:p>
        </p:txBody>
      </p:sp>
      <p:sp>
        <p:nvSpPr>
          <p:cNvPr id="22" name="Rectangle 5">
            <a:extLst>
              <a:ext uri="{FF2B5EF4-FFF2-40B4-BE49-F238E27FC236}">
                <a16:creationId xmlns="" xmlns:a16="http://schemas.microsoft.com/office/drawing/2014/main" id="{36ED0403-794E-CE47-BB44-C0D0522E6286}"/>
              </a:ext>
            </a:extLst>
          </p:cNvPr>
          <p:cNvSpPr>
            <a:spLocks noChangeArrowheads="1"/>
          </p:cNvSpPr>
          <p:nvPr/>
        </p:nvSpPr>
        <p:spPr bwMode="gray">
          <a:xfrm>
            <a:off x="776536" y="4742519"/>
            <a:ext cx="2820053" cy="1547296"/>
          </a:xfrm>
          <a:prstGeom prst="rect">
            <a:avLst/>
          </a:prstGeom>
          <a:solidFill>
            <a:schemeClr val="bg1"/>
          </a:solidFill>
          <a:ln w="9525" algn="ctr">
            <a:solidFill>
              <a:srgbClr val="0060A2"/>
            </a:solidFill>
            <a:miter lim="800000"/>
            <a:headEnd/>
            <a:tailEnd/>
          </a:ln>
          <a:effectLst/>
        </p:spPr>
        <p:txBody>
          <a:bodyPr wrap="square" lIns="0" tIns="0" rIns="0" bIns="0" anchor="ctr">
            <a:noAutofit/>
          </a:bodyPr>
          <a:lstStyle/>
          <a:p>
            <a:pPr marL="98425" indent="-98425" algn="ctr" fontAlgn="ctr" latinLnBrk="0">
              <a:spcBef>
                <a:spcPct val="50000"/>
              </a:spcBef>
              <a:spcAft>
                <a:spcPct val="0"/>
              </a:spcAft>
              <a:buClr>
                <a:srgbClr val="000000"/>
              </a:buClr>
              <a:tabLst>
                <a:tab pos="187325" algn="l"/>
              </a:tabLst>
              <a:defRPr/>
            </a:pPr>
            <a:endParaRPr kumimoji="1" lang="ko-KR" altLang="en-US" sz="900" b="1" spc="-150" dirty="0">
              <a:solidFill>
                <a:schemeClr val="bg1"/>
              </a:solidFill>
              <a:latin typeface="HY수평선M" panose="02030600000101010101" pitchFamily="18" charset="-127"/>
              <a:ea typeface="HY수평선M" panose="02030600000101010101" pitchFamily="18" charset="-127"/>
              <a:cs typeface="KOPUBWORLDDOTUM_PRO MEDIUM" pitchFamily="2" charset="-127"/>
            </a:endParaRPr>
          </a:p>
        </p:txBody>
      </p:sp>
      <p:sp>
        <p:nvSpPr>
          <p:cNvPr id="23" name="Rectangle 5">
            <a:extLst>
              <a:ext uri="{FF2B5EF4-FFF2-40B4-BE49-F238E27FC236}">
                <a16:creationId xmlns="" xmlns:a16="http://schemas.microsoft.com/office/drawing/2014/main" id="{F6AADE8D-5014-0245-A191-627A9D7D21B4}"/>
              </a:ext>
            </a:extLst>
          </p:cNvPr>
          <p:cNvSpPr>
            <a:spLocks noChangeArrowheads="1"/>
          </p:cNvSpPr>
          <p:nvPr/>
        </p:nvSpPr>
        <p:spPr bwMode="gray">
          <a:xfrm>
            <a:off x="776537" y="4437112"/>
            <a:ext cx="2820053" cy="305405"/>
          </a:xfrm>
          <a:prstGeom prst="rect">
            <a:avLst/>
          </a:prstGeom>
          <a:solidFill>
            <a:srgbClr val="006666"/>
          </a:solidFill>
          <a:ln w="9525" algn="ctr">
            <a:solidFill>
              <a:srgbClr val="0078B9"/>
            </a:solidFill>
            <a:miter lim="800000"/>
            <a:headEnd/>
            <a:tailEnd/>
          </a:ln>
          <a:effectLst/>
        </p:spPr>
        <p:txBody>
          <a:bodyPr wrap="square" lIns="0" tIns="0" rIns="0" bIns="0" anchor="ctr">
            <a:noAutofit/>
          </a:bodyPr>
          <a:lstStyle/>
          <a:p>
            <a:pPr marL="98425" indent="-98425" algn="ctr" fontAlgn="ctr" latinLnBrk="0">
              <a:spcBef>
                <a:spcPct val="50000"/>
              </a:spcBef>
              <a:spcAft>
                <a:spcPct val="0"/>
              </a:spcAft>
              <a:buClr>
                <a:srgbClr val="000000"/>
              </a:buClr>
              <a:tabLst>
                <a:tab pos="187325" algn="l"/>
              </a:tabLst>
              <a:defRPr/>
            </a:pPr>
            <a:r>
              <a:rPr kumimoji="1" lang="ko-KR" altLang="en-US" sz="1400" b="1" dirty="0">
                <a:solidFill>
                  <a:schemeClr val="bg1"/>
                </a:solidFill>
                <a:latin typeface="HY수평선M" panose="02030600000101010101" pitchFamily="18" charset="-127"/>
                <a:ea typeface="HY수평선M" panose="02030600000101010101" pitchFamily="18" charset="-127"/>
                <a:cs typeface="KOPUBWORLDDOTUM_PRO MEDIUM" pitchFamily="2" charset="-127"/>
              </a:rPr>
              <a:t>표준 </a:t>
            </a:r>
            <a:r>
              <a:rPr kumimoji="1" lang="en-US" altLang="ko-KR" sz="1400" b="1" dirty="0">
                <a:solidFill>
                  <a:schemeClr val="bg1"/>
                </a:solidFill>
                <a:latin typeface="HY수평선M" panose="02030600000101010101" pitchFamily="18" charset="-127"/>
                <a:ea typeface="HY수평선M" panose="02030600000101010101" pitchFamily="18" charset="-127"/>
                <a:cs typeface="KOPUBWORLDDOTUM_PRO MEDIUM" pitchFamily="2" charset="-127"/>
              </a:rPr>
              <a:t>API </a:t>
            </a:r>
            <a:r>
              <a:rPr kumimoji="1" lang="ko-KR" altLang="en-US" sz="1400" b="1" dirty="0">
                <a:solidFill>
                  <a:schemeClr val="bg1"/>
                </a:solidFill>
                <a:latin typeface="HY수평선M" panose="02030600000101010101" pitchFamily="18" charset="-127"/>
                <a:ea typeface="HY수평선M" panose="02030600000101010101" pitchFamily="18" charset="-127"/>
                <a:cs typeface="KOPUBWORLDDOTUM_PRO MEDIUM" pitchFamily="2" charset="-127"/>
              </a:rPr>
              <a:t>방식</a:t>
            </a:r>
          </a:p>
        </p:txBody>
      </p:sp>
      <p:sp>
        <p:nvSpPr>
          <p:cNvPr id="24" name="Text Box 1894">
            <a:extLst>
              <a:ext uri="{FF2B5EF4-FFF2-40B4-BE49-F238E27FC236}">
                <a16:creationId xmlns="" xmlns:a16="http://schemas.microsoft.com/office/drawing/2014/main" id="{40B0AFE3-C853-B84E-B4A8-48B1FDC63C14}"/>
              </a:ext>
            </a:extLst>
          </p:cNvPr>
          <p:cNvSpPr txBox="1">
            <a:spLocks noChangeArrowheads="1"/>
          </p:cNvSpPr>
          <p:nvPr/>
        </p:nvSpPr>
        <p:spPr bwMode="auto">
          <a:xfrm>
            <a:off x="845957" y="5684302"/>
            <a:ext cx="2715152" cy="609398"/>
          </a:xfrm>
          <a:prstGeom prst="rect">
            <a:avLst/>
          </a:prstGeom>
          <a:noFill/>
          <a:ln w="9525">
            <a:noFill/>
            <a:miter lim="800000"/>
            <a:headEnd/>
            <a:tailEnd/>
          </a:ln>
        </p:spPr>
        <p:txBody>
          <a:bodyPr wrap="square" lIns="0" tIns="0" rIns="0" bIns="0" anchor="t">
            <a:spAutoFit/>
            <a:scene3d>
              <a:camera prst="orthographicFront"/>
              <a:lightRig rig="threePt" dir="t"/>
            </a:scene3d>
            <a:sp3d>
              <a:contourClr>
                <a:schemeClr val="bg1">
                  <a:lumMod val="5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93663" indent="-93663">
              <a:lnSpc>
                <a:spcPct val="120000"/>
              </a:lnSpc>
              <a:buFont typeface="Arial" panose="020B0604020202020204" pitchFamily="34" charset="0"/>
              <a:buChar char="•"/>
            </a:pPr>
            <a:r>
              <a:rPr lang="ko-KR" altLang="en-US" sz="1100" spc="-80" dirty="0">
                <a:latin typeface="HY수평선M" panose="02030600000101010101" pitchFamily="18" charset="-127"/>
                <a:ea typeface="HY수평선M" panose="02030600000101010101" pitchFamily="18" charset="-127"/>
              </a:rPr>
              <a:t>다양한 프로토콜 이용</a:t>
            </a:r>
            <a:r>
              <a:rPr lang="en-US" altLang="ko-KR" sz="1100" spc="-80" dirty="0">
                <a:latin typeface="HY수평선M" panose="02030600000101010101" pitchFamily="18" charset="-127"/>
                <a:ea typeface="HY수평선M" panose="02030600000101010101" pitchFamily="18" charset="-127"/>
              </a:rPr>
              <a:t>, </a:t>
            </a:r>
            <a:r>
              <a:rPr lang="ko-KR" altLang="en-US" sz="1100" spc="-80" dirty="0">
                <a:latin typeface="HY수평선M" panose="02030600000101010101" pitchFamily="18" charset="-127"/>
                <a:ea typeface="HY수평선M" panose="02030600000101010101" pitchFamily="18" charset="-127"/>
              </a:rPr>
              <a:t>해당 서비스 직접 호출</a:t>
            </a:r>
          </a:p>
          <a:p>
            <a:pPr marL="93663" indent="-93663">
              <a:lnSpc>
                <a:spcPct val="120000"/>
              </a:lnSpc>
              <a:buFont typeface="Arial" panose="020B0604020202020204" pitchFamily="34" charset="0"/>
              <a:buChar char="•"/>
            </a:pPr>
            <a:r>
              <a:rPr lang="ko-KR" altLang="en-US" sz="1100" spc="-80" dirty="0">
                <a:latin typeface="HY수평선M" panose="02030600000101010101" pitchFamily="18" charset="-127"/>
                <a:ea typeface="HY수평선M" panose="02030600000101010101" pitchFamily="18" charset="-127"/>
              </a:rPr>
              <a:t>시스템에서 제공  </a:t>
            </a:r>
            <a:r>
              <a:rPr lang="en-US" altLang="ko-KR" sz="1100" spc="-80" dirty="0">
                <a:latin typeface="HY수평선M" panose="02030600000101010101" pitchFamily="18" charset="-127"/>
                <a:ea typeface="HY수평선M" panose="02030600000101010101" pitchFamily="18" charset="-127"/>
              </a:rPr>
              <a:t>Agent  </a:t>
            </a:r>
            <a:r>
              <a:rPr lang="ko-KR" altLang="en-US" sz="1100" spc="-80" dirty="0">
                <a:latin typeface="HY수평선M" panose="02030600000101010101" pitchFamily="18" charset="-127"/>
                <a:ea typeface="HY수평선M" panose="02030600000101010101" pitchFamily="18" charset="-127"/>
              </a:rPr>
              <a:t>기술을 사용하여 필요한 </a:t>
            </a:r>
            <a:r>
              <a:rPr lang="en-US" altLang="ko-KR" sz="1100" spc="-80" dirty="0">
                <a:latin typeface="HY수평선M" panose="02030600000101010101" pitchFamily="18" charset="-127"/>
                <a:ea typeface="HY수평선M" panose="02030600000101010101" pitchFamily="18" charset="-127"/>
              </a:rPr>
              <a:t>API</a:t>
            </a:r>
            <a:r>
              <a:rPr lang="ko-KR" altLang="en-US" sz="1100" spc="-80" dirty="0">
                <a:latin typeface="HY수평선M" panose="02030600000101010101" pitchFamily="18" charset="-127"/>
                <a:ea typeface="HY수평선M" panose="02030600000101010101" pitchFamily="18" charset="-127"/>
              </a:rPr>
              <a:t>를 호출</a:t>
            </a:r>
          </a:p>
        </p:txBody>
      </p:sp>
      <p:pic>
        <p:nvPicPr>
          <p:cNvPr id="26" name="Picture 23" descr="C:\Documents and Settings\Administrator\바탕 화면\매립지\p1.png">
            <a:extLst>
              <a:ext uri="{FF2B5EF4-FFF2-40B4-BE49-F238E27FC236}">
                <a16:creationId xmlns="" xmlns:a16="http://schemas.microsoft.com/office/drawing/2014/main" id="{5F027F8B-2AC2-334F-852B-E4DF25E8C3AA}"/>
              </a:ext>
            </a:extLst>
          </p:cNvPr>
          <p:cNvPicPr>
            <a:picLocks noChangeAspect="1" noChangeArrowheads="1"/>
          </p:cNvPicPr>
          <p:nvPr/>
        </p:nvPicPr>
        <p:blipFill>
          <a:blip r:embed="rId3" cstate="print"/>
          <a:srcRect/>
          <a:stretch>
            <a:fillRect/>
          </a:stretch>
        </p:blipFill>
        <p:spPr bwMode="auto">
          <a:xfrm>
            <a:off x="2507050" y="5240146"/>
            <a:ext cx="255081" cy="208536"/>
          </a:xfrm>
          <a:prstGeom prst="rect">
            <a:avLst/>
          </a:prstGeom>
          <a:noFill/>
          <a:ln w="9525">
            <a:noFill/>
            <a:miter lim="800000"/>
            <a:headEnd/>
            <a:tailEnd/>
          </a:ln>
        </p:spPr>
      </p:pic>
      <p:grpSp>
        <p:nvGrpSpPr>
          <p:cNvPr id="27" name="Group 570">
            <a:extLst>
              <a:ext uri="{FF2B5EF4-FFF2-40B4-BE49-F238E27FC236}">
                <a16:creationId xmlns="" xmlns:a16="http://schemas.microsoft.com/office/drawing/2014/main" id="{2A5A0090-925E-2544-9AD3-735B29122B07}"/>
              </a:ext>
            </a:extLst>
          </p:cNvPr>
          <p:cNvGrpSpPr>
            <a:grpSpLocks/>
          </p:cNvGrpSpPr>
          <p:nvPr/>
        </p:nvGrpSpPr>
        <p:grpSpPr bwMode="auto">
          <a:xfrm>
            <a:off x="1704559" y="5003538"/>
            <a:ext cx="258467" cy="411726"/>
            <a:chOff x="935" y="5439"/>
            <a:chExt cx="229" cy="308"/>
          </a:xfrm>
        </p:grpSpPr>
        <p:pic>
          <p:nvPicPr>
            <p:cNvPr id="28" name="Picture 363" descr="하드웨어4">
              <a:extLst>
                <a:ext uri="{FF2B5EF4-FFF2-40B4-BE49-F238E27FC236}">
                  <a16:creationId xmlns="" xmlns:a16="http://schemas.microsoft.com/office/drawing/2014/main" id="{4A5E02D2-06FF-DE44-9B83-4E7796FA2C52}"/>
                </a:ext>
              </a:extLst>
            </p:cNvPr>
            <p:cNvPicPr>
              <a:picLocks noChangeAspect="1" noChangeArrowheads="1"/>
            </p:cNvPicPr>
            <p:nvPr/>
          </p:nvPicPr>
          <p:blipFill>
            <a:blip r:embed="rId4" cstate="print"/>
            <a:srcRect/>
            <a:stretch>
              <a:fillRect/>
            </a:stretch>
          </p:blipFill>
          <p:spPr bwMode="auto">
            <a:xfrm flipH="1">
              <a:off x="953" y="5439"/>
              <a:ext cx="211" cy="308"/>
            </a:xfrm>
            <a:prstGeom prst="rect">
              <a:avLst/>
            </a:prstGeom>
            <a:noFill/>
            <a:ln w="9525">
              <a:noFill/>
              <a:miter lim="800000"/>
              <a:headEnd/>
              <a:tailEnd/>
            </a:ln>
          </p:spPr>
        </p:pic>
        <p:pic>
          <p:nvPicPr>
            <p:cNvPr id="29" name="Picture 155" descr="그림1">
              <a:extLst>
                <a:ext uri="{FF2B5EF4-FFF2-40B4-BE49-F238E27FC236}">
                  <a16:creationId xmlns="" xmlns:a16="http://schemas.microsoft.com/office/drawing/2014/main" id="{D802C0B4-7141-3945-8D09-C76D9B7A1912}"/>
                </a:ext>
              </a:extLst>
            </p:cNvPr>
            <p:cNvPicPr>
              <a:picLocks noChangeAspect="1" noChangeArrowheads="1"/>
            </p:cNvPicPr>
            <p:nvPr/>
          </p:nvPicPr>
          <p:blipFill>
            <a:blip r:embed="rId5" cstate="print"/>
            <a:srcRect/>
            <a:stretch>
              <a:fillRect/>
            </a:stretch>
          </p:blipFill>
          <p:spPr bwMode="auto">
            <a:xfrm>
              <a:off x="935" y="5637"/>
              <a:ext cx="130" cy="91"/>
            </a:xfrm>
            <a:prstGeom prst="rect">
              <a:avLst/>
            </a:prstGeom>
            <a:noFill/>
            <a:ln w="9525">
              <a:noFill/>
              <a:miter lim="800000"/>
              <a:headEnd/>
              <a:tailEnd/>
            </a:ln>
          </p:spPr>
        </p:pic>
      </p:grpSp>
      <p:grpSp>
        <p:nvGrpSpPr>
          <p:cNvPr id="30" name="Group 576">
            <a:extLst>
              <a:ext uri="{FF2B5EF4-FFF2-40B4-BE49-F238E27FC236}">
                <a16:creationId xmlns="" xmlns:a16="http://schemas.microsoft.com/office/drawing/2014/main" id="{7EE09F3A-6793-6447-BDF2-33ED394EF4E4}"/>
              </a:ext>
            </a:extLst>
          </p:cNvPr>
          <p:cNvGrpSpPr>
            <a:grpSpLocks/>
          </p:cNvGrpSpPr>
          <p:nvPr/>
        </p:nvGrpSpPr>
        <p:grpSpPr bwMode="auto">
          <a:xfrm>
            <a:off x="2548811" y="4907290"/>
            <a:ext cx="176074" cy="283395"/>
            <a:chOff x="935" y="5439"/>
            <a:chExt cx="229" cy="308"/>
          </a:xfrm>
        </p:grpSpPr>
        <p:pic>
          <p:nvPicPr>
            <p:cNvPr id="31" name="Picture 363" descr="하드웨어4">
              <a:extLst>
                <a:ext uri="{FF2B5EF4-FFF2-40B4-BE49-F238E27FC236}">
                  <a16:creationId xmlns="" xmlns:a16="http://schemas.microsoft.com/office/drawing/2014/main" id="{9D2F5E8F-1A4E-3A4D-A146-E5D541A2E5CB}"/>
                </a:ext>
              </a:extLst>
            </p:cNvPr>
            <p:cNvPicPr>
              <a:picLocks noChangeAspect="1" noChangeArrowheads="1"/>
            </p:cNvPicPr>
            <p:nvPr/>
          </p:nvPicPr>
          <p:blipFill>
            <a:blip r:embed="rId6" cstate="print"/>
            <a:srcRect/>
            <a:stretch>
              <a:fillRect/>
            </a:stretch>
          </p:blipFill>
          <p:spPr bwMode="auto">
            <a:xfrm flipH="1">
              <a:off x="953" y="5439"/>
              <a:ext cx="211" cy="308"/>
            </a:xfrm>
            <a:prstGeom prst="rect">
              <a:avLst/>
            </a:prstGeom>
            <a:noFill/>
            <a:ln w="9525">
              <a:noFill/>
              <a:miter lim="800000"/>
              <a:headEnd/>
              <a:tailEnd/>
            </a:ln>
          </p:spPr>
        </p:pic>
        <p:pic>
          <p:nvPicPr>
            <p:cNvPr id="32" name="Picture 155" descr="그림1">
              <a:extLst>
                <a:ext uri="{FF2B5EF4-FFF2-40B4-BE49-F238E27FC236}">
                  <a16:creationId xmlns="" xmlns:a16="http://schemas.microsoft.com/office/drawing/2014/main" id="{808484F7-7FE8-7343-BDBA-A5DD2C1A8019}"/>
                </a:ext>
              </a:extLst>
            </p:cNvPr>
            <p:cNvPicPr>
              <a:picLocks noChangeAspect="1" noChangeArrowheads="1"/>
            </p:cNvPicPr>
            <p:nvPr/>
          </p:nvPicPr>
          <p:blipFill>
            <a:blip r:embed="rId7" cstate="print"/>
            <a:srcRect/>
            <a:stretch>
              <a:fillRect/>
            </a:stretch>
          </p:blipFill>
          <p:spPr bwMode="auto">
            <a:xfrm>
              <a:off x="935" y="5637"/>
              <a:ext cx="130" cy="91"/>
            </a:xfrm>
            <a:prstGeom prst="rect">
              <a:avLst/>
            </a:prstGeom>
            <a:noFill/>
            <a:ln w="9525">
              <a:noFill/>
              <a:miter lim="800000"/>
              <a:headEnd/>
              <a:tailEnd/>
            </a:ln>
          </p:spPr>
        </p:pic>
      </p:grpSp>
      <p:sp>
        <p:nvSpPr>
          <p:cNvPr id="33" name="Line 596">
            <a:extLst>
              <a:ext uri="{FF2B5EF4-FFF2-40B4-BE49-F238E27FC236}">
                <a16:creationId xmlns="" xmlns:a16="http://schemas.microsoft.com/office/drawing/2014/main" id="{61C3D205-77DC-494F-989F-CCE9174B751A}"/>
              </a:ext>
            </a:extLst>
          </p:cNvPr>
          <p:cNvSpPr>
            <a:spLocks noChangeShapeType="1"/>
          </p:cNvSpPr>
          <p:nvPr/>
        </p:nvSpPr>
        <p:spPr bwMode="auto">
          <a:xfrm flipV="1">
            <a:off x="2098467" y="5055671"/>
            <a:ext cx="268626" cy="116300"/>
          </a:xfrm>
          <a:prstGeom prst="line">
            <a:avLst/>
          </a:prstGeom>
          <a:noFill/>
          <a:ln w="6350">
            <a:solidFill>
              <a:srgbClr val="808080"/>
            </a:solidFill>
            <a:round/>
            <a:headEnd type="triangle" w="med" len="med"/>
            <a:tailEnd type="triangle" w="med" len="med"/>
          </a:ln>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pc="-80" dirty="0">
              <a:solidFill>
                <a:srgbClr val="000000"/>
              </a:solidFill>
              <a:latin typeface="HY수평선M" panose="02030600000101010101" pitchFamily="18" charset="-127"/>
              <a:ea typeface="HY수평선M" panose="02030600000101010101" pitchFamily="18" charset="-127"/>
            </a:endParaRPr>
          </a:p>
        </p:txBody>
      </p:sp>
      <p:sp>
        <p:nvSpPr>
          <p:cNvPr id="34" name="Line 597">
            <a:extLst>
              <a:ext uri="{FF2B5EF4-FFF2-40B4-BE49-F238E27FC236}">
                <a16:creationId xmlns="" xmlns:a16="http://schemas.microsoft.com/office/drawing/2014/main" id="{B7F60299-BF1D-904C-AC33-921592A1303E}"/>
              </a:ext>
            </a:extLst>
          </p:cNvPr>
          <p:cNvSpPr>
            <a:spLocks noChangeShapeType="1"/>
          </p:cNvSpPr>
          <p:nvPr/>
        </p:nvSpPr>
        <p:spPr bwMode="auto">
          <a:xfrm>
            <a:off x="2106368" y="5236136"/>
            <a:ext cx="269754" cy="74859"/>
          </a:xfrm>
          <a:prstGeom prst="line">
            <a:avLst/>
          </a:prstGeom>
          <a:noFill/>
          <a:ln w="6350">
            <a:solidFill>
              <a:srgbClr val="808080"/>
            </a:solidFill>
            <a:round/>
            <a:headEnd type="triangle" w="med" len="med"/>
            <a:tailEnd type="triangle" w="med" len="med"/>
          </a:ln>
        </p:spPr>
        <p:txBody>
          <a:bodyPr wrap="none"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spc="-80" dirty="0">
              <a:solidFill>
                <a:srgbClr val="000000"/>
              </a:solidFill>
              <a:latin typeface="HY수평선M" panose="02030600000101010101" pitchFamily="18" charset="-127"/>
              <a:ea typeface="HY수평선M" panose="02030600000101010101" pitchFamily="18" charset="-127"/>
            </a:endParaRPr>
          </a:p>
        </p:txBody>
      </p:sp>
      <p:sp>
        <p:nvSpPr>
          <p:cNvPr id="44" name="모서리가 둥근 직사각형 5">
            <a:extLst>
              <a:ext uri="{FF2B5EF4-FFF2-40B4-BE49-F238E27FC236}">
                <a16:creationId xmlns="" xmlns:a16="http://schemas.microsoft.com/office/drawing/2014/main" id="{0EBD1450-4E8E-4ACE-846D-C668810FEB9D}"/>
              </a:ext>
            </a:extLst>
          </p:cNvPr>
          <p:cNvSpPr>
            <a:spLocks noChangeArrowheads="1"/>
          </p:cNvSpPr>
          <p:nvPr/>
        </p:nvSpPr>
        <p:spPr bwMode="auto">
          <a:xfrm>
            <a:off x="2889981" y="2368483"/>
            <a:ext cx="4588840" cy="423529"/>
          </a:xfrm>
          <a:prstGeom prst="roundRect">
            <a:avLst>
              <a:gd name="adj" fmla="val 50000"/>
            </a:avLst>
          </a:prstGeom>
          <a:solidFill>
            <a:srgbClr val="006666"/>
          </a:solidFill>
          <a:ln>
            <a:noFill/>
          </a:ln>
        </p:spPr>
        <p:txBody>
          <a:bodyPr wrap="none" anchor="ctr"/>
          <a:lstStyle>
            <a:lvl1pPr marL="342900" indent="-342900" eaLnBrk="0" hangingPunct="0">
              <a:defRPr kumimoji="1" sz="1200" b="1">
                <a:solidFill>
                  <a:schemeClr val="tx1"/>
                </a:solidFill>
                <a:latin typeface="돋움" panose="020B0600000101010101" pitchFamily="50" charset="-127"/>
                <a:ea typeface="돋움" panose="020B0600000101010101" pitchFamily="50" charset="-127"/>
              </a:defRPr>
            </a:lvl1pPr>
            <a:lvl2pPr marL="742950" indent="-285750" eaLnBrk="0" hangingPunct="0">
              <a:defRPr kumimoji="1" sz="1200" b="1">
                <a:solidFill>
                  <a:schemeClr val="tx1"/>
                </a:solidFill>
                <a:latin typeface="돋움" panose="020B0600000101010101" pitchFamily="50" charset="-127"/>
                <a:ea typeface="돋움" panose="020B0600000101010101" pitchFamily="50" charset="-127"/>
              </a:defRPr>
            </a:lvl2pPr>
            <a:lvl3pPr marL="1143000" indent="-228600" eaLnBrk="0" hangingPunct="0">
              <a:defRPr kumimoji="1" sz="1200" b="1">
                <a:solidFill>
                  <a:schemeClr val="tx1"/>
                </a:solidFill>
                <a:latin typeface="돋움" panose="020B0600000101010101" pitchFamily="50" charset="-127"/>
                <a:ea typeface="돋움" panose="020B0600000101010101" pitchFamily="50" charset="-127"/>
              </a:defRPr>
            </a:lvl3pPr>
            <a:lvl4pPr marL="1600200" indent="-228600" eaLnBrk="0" hangingPunct="0">
              <a:defRPr kumimoji="1" sz="1200" b="1">
                <a:solidFill>
                  <a:schemeClr val="tx1"/>
                </a:solidFill>
                <a:latin typeface="돋움" panose="020B0600000101010101" pitchFamily="50" charset="-127"/>
                <a:ea typeface="돋움" panose="020B0600000101010101" pitchFamily="50" charset="-127"/>
              </a:defRPr>
            </a:lvl4pPr>
            <a:lvl5pPr marL="2057400" indent="-228600" eaLnBrk="0" hangingPunct="0">
              <a:defRPr kumimoji="1" sz="1200" b="1">
                <a:solidFill>
                  <a:schemeClr val="tx1"/>
                </a:solidFill>
                <a:latin typeface="돋움" panose="020B0600000101010101" pitchFamily="50" charset="-127"/>
                <a:ea typeface="돋움" panose="020B0600000101010101" pitchFamily="50" charset="-127"/>
              </a:defRPr>
            </a:lvl5pPr>
            <a:lvl6pPr marL="2514600" indent="-228600" eaLnBrk="0" fontAlgn="base" hangingPunct="0">
              <a:spcBef>
                <a:spcPct val="0"/>
              </a:spcBef>
              <a:spcAft>
                <a:spcPct val="0"/>
              </a:spcAft>
              <a:defRPr kumimoji="1" sz="1200" b="1">
                <a:solidFill>
                  <a:schemeClr val="tx1"/>
                </a:solidFill>
                <a:latin typeface="돋움" panose="020B0600000101010101" pitchFamily="50" charset="-127"/>
                <a:ea typeface="돋움" panose="020B0600000101010101" pitchFamily="50" charset="-127"/>
              </a:defRPr>
            </a:lvl6pPr>
            <a:lvl7pPr marL="2971800" indent="-228600" eaLnBrk="0" fontAlgn="base" hangingPunct="0">
              <a:spcBef>
                <a:spcPct val="0"/>
              </a:spcBef>
              <a:spcAft>
                <a:spcPct val="0"/>
              </a:spcAft>
              <a:defRPr kumimoji="1" sz="1200" b="1">
                <a:solidFill>
                  <a:schemeClr val="tx1"/>
                </a:solidFill>
                <a:latin typeface="돋움" panose="020B0600000101010101" pitchFamily="50" charset="-127"/>
                <a:ea typeface="돋움" panose="020B0600000101010101" pitchFamily="50" charset="-127"/>
              </a:defRPr>
            </a:lvl7pPr>
            <a:lvl8pPr marL="3429000" indent="-228600" eaLnBrk="0" fontAlgn="base" hangingPunct="0">
              <a:spcBef>
                <a:spcPct val="0"/>
              </a:spcBef>
              <a:spcAft>
                <a:spcPct val="0"/>
              </a:spcAft>
              <a:defRPr kumimoji="1" sz="1200" b="1">
                <a:solidFill>
                  <a:schemeClr val="tx1"/>
                </a:solidFill>
                <a:latin typeface="돋움" panose="020B0600000101010101" pitchFamily="50" charset="-127"/>
                <a:ea typeface="돋움" panose="020B0600000101010101" pitchFamily="50" charset="-127"/>
              </a:defRPr>
            </a:lvl8pPr>
            <a:lvl9pPr marL="3886200" indent="-228600" eaLnBrk="0" fontAlgn="base" hangingPunct="0">
              <a:spcBef>
                <a:spcPct val="0"/>
              </a:spcBef>
              <a:spcAft>
                <a:spcPct val="0"/>
              </a:spcAft>
              <a:defRPr kumimoji="1" sz="1200" b="1">
                <a:solidFill>
                  <a:schemeClr val="tx1"/>
                </a:solidFill>
                <a:latin typeface="돋움" panose="020B0600000101010101" pitchFamily="50" charset="-127"/>
                <a:ea typeface="돋움" panose="020B0600000101010101" pitchFamily="50" charset="-127"/>
              </a:defRPr>
            </a:lvl9pPr>
          </a:lstStyle>
          <a:p>
            <a:pPr algn="ctr" eaLnBrk="1" hangingPunct="1">
              <a:spcBef>
                <a:spcPct val="20000"/>
              </a:spcBef>
            </a:pPr>
            <a:r>
              <a:rPr lang="en-US" altLang="ko-KR" sz="1400" b="0" dirty="0">
                <a:solidFill>
                  <a:schemeClr val="bg1"/>
                </a:solidFill>
                <a:latin typeface="HY수평선M" panose="02030600000101010101" pitchFamily="18" charset="-127"/>
                <a:ea typeface="HY수평선M" panose="02030600000101010101" pitchFamily="18" charset="-127"/>
              </a:rPr>
              <a:t>AMP </a:t>
            </a:r>
            <a:r>
              <a:rPr lang="en-US" altLang="ko-KR" sz="1400" b="0" dirty="0" smtClean="0">
                <a:solidFill>
                  <a:schemeClr val="bg1"/>
                </a:solidFill>
                <a:latin typeface="HY수평선M" panose="02030600000101010101" pitchFamily="18" charset="-127"/>
                <a:ea typeface="HY수평선M" panose="02030600000101010101" pitchFamily="18" charset="-127"/>
              </a:rPr>
              <a:t>Framework</a:t>
            </a:r>
            <a:r>
              <a:rPr lang="ko-KR" altLang="en-US" sz="1400" b="0" dirty="0" smtClean="0">
                <a:solidFill>
                  <a:schemeClr val="bg1"/>
                </a:solidFill>
                <a:latin typeface="HY수평선M" panose="02030600000101010101" pitchFamily="18" charset="-127"/>
                <a:ea typeface="HY수평선M" panose="02030600000101010101" pitchFamily="18" charset="-127"/>
              </a:rPr>
              <a:t> </a:t>
            </a:r>
            <a:r>
              <a:rPr lang="ko-KR" altLang="en-US" sz="1400" b="0" smtClean="0">
                <a:solidFill>
                  <a:schemeClr val="bg1"/>
                </a:solidFill>
                <a:latin typeface="HY수평선M" panose="02030600000101010101" pitchFamily="18" charset="-127"/>
                <a:ea typeface="HY수평선M" panose="02030600000101010101" pitchFamily="18" charset="-127"/>
              </a:rPr>
              <a:t>ㅣ </a:t>
            </a:r>
            <a:r>
              <a:rPr lang="en-US" altLang="ko-KR" sz="1400" b="0" smtClean="0">
                <a:solidFill>
                  <a:schemeClr val="bg1"/>
                </a:solidFill>
                <a:latin typeface="HY수평선M" panose="02030600000101010101" pitchFamily="18" charset="-127"/>
                <a:ea typeface="HY수평선M" panose="02030600000101010101" pitchFamily="18" charset="-127"/>
              </a:rPr>
              <a:t>XPlatform</a:t>
            </a:r>
            <a:endParaRPr lang="ko-KR" altLang="en-US" sz="1400" b="0" dirty="0">
              <a:solidFill>
                <a:schemeClr val="bg1"/>
              </a:solidFill>
              <a:latin typeface="HY수평선M" panose="02030600000101010101" pitchFamily="18" charset="-127"/>
              <a:ea typeface="HY수평선M" panose="02030600000101010101" pitchFamily="18" charset="-127"/>
            </a:endParaRPr>
          </a:p>
        </p:txBody>
      </p:sp>
      <p:sp>
        <p:nvSpPr>
          <p:cNvPr id="45" name="타원 44">
            <a:extLst>
              <a:ext uri="{FF2B5EF4-FFF2-40B4-BE49-F238E27FC236}">
                <a16:creationId xmlns="" xmlns:a16="http://schemas.microsoft.com/office/drawing/2014/main" id="{197C5C76-675E-4F57-B23A-53C23F964F93}"/>
              </a:ext>
            </a:extLst>
          </p:cNvPr>
          <p:cNvSpPr>
            <a:spLocks noChangeArrowheads="1"/>
          </p:cNvSpPr>
          <p:nvPr/>
        </p:nvSpPr>
        <p:spPr bwMode="auto">
          <a:xfrm>
            <a:off x="2349797" y="3462554"/>
            <a:ext cx="651181" cy="6409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공통</a:t>
            </a:r>
            <a:endParaRPr lang="en-US" altLang="ko-KR" sz="1050" dirty="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endParaRPr>
          </a:p>
        </p:txBody>
      </p:sp>
      <p:sp>
        <p:nvSpPr>
          <p:cNvPr id="46" name="타원 45">
            <a:extLst>
              <a:ext uri="{FF2B5EF4-FFF2-40B4-BE49-F238E27FC236}">
                <a16:creationId xmlns="" xmlns:a16="http://schemas.microsoft.com/office/drawing/2014/main" id="{EFB08162-2844-41D8-BFC1-6EF3B211F714}"/>
              </a:ext>
            </a:extLst>
          </p:cNvPr>
          <p:cNvSpPr>
            <a:spLocks noChangeArrowheads="1"/>
          </p:cNvSpPr>
          <p:nvPr/>
        </p:nvSpPr>
        <p:spPr bwMode="auto">
          <a:xfrm>
            <a:off x="3326276" y="3462554"/>
            <a:ext cx="651181" cy="6409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05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파트너</a:t>
            </a:r>
            <a:endParaRPr lang="en-US" altLang="ko-KR"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endParaRPr>
          </a:p>
          <a:p>
            <a:pPr algn="ctr"/>
            <a:r>
              <a:rPr lang="ko-KR" altLang="en-US"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관리</a:t>
            </a:r>
            <a:endParaRPr lang="en-US" altLang="ko-KR" sz="1050" dirty="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endParaRPr>
          </a:p>
        </p:txBody>
      </p:sp>
      <p:sp>
        <p:nvSpPr>
          <p:cNvPr id="47" name="타원 46">
            <a:extLst>
              <a:ext uri="{FF2B5EF4-FFF2-40B4-BE49-F238E27FC236}">
                <a16:creationId xmlns="" xmlns:a16="http://schemas.microsoft.com/office/drawing/2014/main" id="{53242D98-BF53-4236-A171-B8C8124779BB}"/>
              </a:ext>
            </a:extLst>
          </p:cNvPr>
          <p:cNvSpPr>
            <a:spLocks noChangeArrowheads="1"/>
          </p:cNvSpPr>
          <p:nvPr/>
        </p:nvSpPr>
        <p:spPr bwMode="auto">
          <a:xfrm>
            <a:off x="4302755" y="3462554"/>
            <a:ext cx="651181" cy="6409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업무</a:t>
            </a:r>
            <a:endParaRPr lang="en-US" altLang="ko-KR"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endParaRPr>
          </a:p>
          <a:p>
            <a:pPr algn="ctr"/>
            <a:r>
              <a:rPr lang="en-US" altLang="ko-KR"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I/F</a:t>
            </a:r>
            <a:endParaRPr lang="en-US" altLang="ko-KR" sz="1050" dirty="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endParaRPr>
          </a:p>
        </p:txBody>
      </p:sp>
      <p:sp>
        <p:nvSpPr>
          <p:cNvPr id="48" name="타원 47">
            <a:extLst>
              <a:ext uri="{FF2B5EF4-FFF2-40B4-BE49-F238E27FC236}">
                <a16:creationId xmlns="" xmlns:a16="http://schemas.microsoft.com/office/drawing/2014/main" id="{14A8A4E5-4520-4F72-BB5A-80AFDB832282}"/>
              </a:ext>
            </a:extLst>
          </p:cNvPr>
          <p:cNvSpPr>
            <a:spLocks noChangeArrowheads="1"/>
          </p:cNvSpPr>
          <p:nvPr/>
        </p:nvSpPr>
        <p:spPr bwMode="auto">
          <a:xfrm>
            <a:off x="5279234" y="3462554"/>
            <a:ext cx="651181" cy="6409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연동</a:t>
            </a:r>
            <a:r>
              <a:rPr lang="en-US" altLang="ko-KR"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
            </a:r>
            <a:br>
              <a:rPr lang="en-US" altLang="ko-KR"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br>
            <a:r>
              <a:rPr lang="ko-KR" altLang="en-US"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개발 </a:t>
            </a:r>
            <a:endParaRPr lang="en-US" altLang="ko-KR" sz="1050" dirty="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endParaRPr>
          </a:p>
        </p:txBody>
      </p:sp>
      <p:sp>
        <p:nvSpPr>
          <p:cNvPr id="49" name="타원 48">
            <a:extLst>
              <a:ext uri="{FF2B5EF4-FFF2-40B4-BE49-F238E27FC236}">
                <a16:creationId xmlns="" xmlns:a16="http://schemas.microsoft.com/office/drawing/2014/main" id="{453D72D4-E107-41B4-9630-C298B29FF4AF}"/>
              </a:ext>
            </a:extLst>
          </p:cNvPr>
          <p:cNvSpPr>
            <a:spLocks noChangeArrowheads="1"/>
          </p:cNvSpPr>
          <p:nvPr/>
        </p:nvSpPr>
        <p:spPr bwMode="auto">
          <a:xfrm>
            <a:off x="6255713" y="3462554"/>
            <a:ext cx="651181" cy="6409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보고서</a:t>
            </a:r>
            <a:endParaRPr lang="en-US" altLang="ko-KR" sz="1050" dirty="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endParaRPr>
          </a:p>
        </p:txBody>
      </p:sp>
      <p:sp>
        <p:nvSpPr>
          <p:cNvPr id="50" name="타원 49">
            <a:extLst>
              <a:ext uri="{FF2B5EF4-FFF2-40B4-BE49-F238E27FC236}">
                <a16:creationId xmlns="" xmlns:a16="http://schemas.microsoft.com/office/drawing/2014/main" id="{F8930E8F-1FCC-4A26-88FA-2E0242E7C3C7}"/>
              </a:ext>
            </a:extLst>
          </p:cNvPr>
          <p:cNvSpPr>
            <a:spLocks noChangeArrowheads="1"/>
          </p:cNvSpPr>
          <p:nvPr/>
        </p:nvSpPr>
        <p:spPr bwMode="auto">
          <a:xfrm>
            <a:off x="7232190" y="3462554"/>
            <a:ext cx="651181" cy="64094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관리자</a:t>
            </a:r>
            <a:endParaRPr lang="en-US" altLang="ko-KR" sz="1050" dirty="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endParaRPr>
          </a:p>
        </p:txBody>
      </p:sp>
      <p:cxnSp>
        <p:nvCxnSpPr>
          <p:cNvPr id="51" name="구부러진 연결선 17">
            <a:extLst>
              <a:ext uri="{FF2B5EF4-FFF2-40B4-BE49-F238E27FC236}">
                <a16:creationId xmlns="" xmlns:a16="http://schemas.microsoft.com/office/drawing/2014/main" id="{EFFAD471-497D-423B-893B-C0D329B422E7}"/>
              </a:ext>
            </a:extLst>
          </p:cNvPr>
          <p:cNvCxnSpPr>
            <a:cxnSpLocks/>
            <a:stCxn id="44" idx="2"/>
            <a:endCxn id="50" idx="0"/>
          </p:cNvCxnSpPr>
          <p:nvPr/>
        </p:nvCxnSpPr>
        <p:spPr>
          <a:xfrm rot="16200000" flipH="1">
            <a:off x="6035820" y="1940593"/>
            <a:ext cx="670542" cy="2373380"/>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구부러진 연결선 20">
            <a:extLst>
              <a:ext uri="{FF2B5EF4-FFF2-40B4-BE49-F238E27FC236}">
                <a16:creationId xmlns="" xmlns:a16="http://schemas.microsoft.com/office/drawing/2014/main" id="{60AA18A8-77B5-408E-BF7E-23978E6FE3CA}"/>
              </a:ext>
            </a:extLst>
          </p:cNvPr>
          <p:cNvCxnSpPr>
            <a:cxnSpLocks/>
            <a:stCxn id="44" idx="2"/>
            <a:endCxn id="45" idx="0"/>
          </p:cNvCxnSpPr>
          <p:nvPr/>
        </p:nvCxnSpPr>
        <p:spPr>
          <a:xfrm rot="5400000">
            <a:off x="3594624" y="1872777"/>
            <a:ext cx="670542" cy="2509013"/>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구부러진 연결선 20">
            <a:extLst>
              <a:ext uri="{FF2B5EF4-FFF2-40B4-BE49-F238E27FC236}">
                <a16:creationId xmlns="" xmlns:a16="http://schemas.microsoft.com/office/drawing/2014/main" id="{52B681DD-CEA2-438F-9259-7206820F07AB}"/>
              </a:ext>
            </a:extLst>
          </p:cNvPr>
          <p:cNvCxnSpPr>
            <a:cxnSpLocks/>
            <a:stCxn id="44" idx="2"/>
            <a:endCxn id="46" idx="0"/>
          </p:cNvCxnSpPr>
          <p:nvPr/>
        </p:nvCxnSpPr>
        <p:spPr>
          <a:xfrm rot="5400000">
            <a:off x="4082863" y="2361016"/>
            <a:ext cx="670542" cy="153253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구부러진 연결선 20">
            <a:extLst>
              <a:ext uri="{FF2B5EF4-FFF2-40B4-BE49-F238E27FC236}">
                <a16:creationId xmlns="" xmlns:a16="http://schemas.microsoft.com/office/drawing/2014/main" id="{F333FA3C-B57F-457C-A191-6A41AB395982}"/>
              </a:ext>
            </a:extLst>
          </p:cNvPr>
          <p:cNvCxnSpPr>
            <a:cxnSpLocks/>
            <a:stCxn id="44" idx="2"/>
            <a:endCxn id="47" idx="0"/>
          </p:cNvCxnSpPr>
          <p:nvPr/>
        </p:nvCxnSpPr>
        <p:spPr>
          <a:xfrm rot="5400000">
            <a:off x="4571103" y="2849256"/>
            <a:ext cx="670542" cy="556055"/>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구부러진 연결선 20">
            <a:extLst>
              <a:ext uri="{FF2B5EF4-FFF2-40B4-BE49-F238E27FC236}">
                <a16:creationId xmlns="" xmlns:a16="http://schemas.microsoft.com/office/drawing/2014/main" id="{CAE82FFB-DF01-4247-92D4-DB187508AB05}"/>
              </a:ext>
            </a:extLst>
          </p:cNvPr>
          <p:cNvCxnSpPr>
            <a:cxnSpLocks/>
            <a:stCxn id="44" idx="2"/>
            <a:endCxn id="48" idx="0"/>
          </p:cNvCxnSpPr>
          <p:nvPr/>
        </p:nvCxnSpPr>
        <p:spPr>
          <a:xfrm rot="16200000" flipH="1">
            <a:off x="5059342" y="2917071"/>
            <a:ext cx="670542" cy="420424"/>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구부러진 연결선 17">
            <a:extLst>
              <a:ext uri="{FF2B5EF4-FFF2-40B4-BE49-F238E27FC236}">
                <a16:creationId xmlns="" xmlns:a16="http://schemas.microsoft.com/office/drawing/2014/main" id="{D94F514B-911C-4CE8-BC2C-F165A0B00765}"/>
              </a:ext>
            </a:extLst>
          </p:cNvPr>
          <p:cNvCxnSpPr>
            <a:cxnSpLocks/>
            <a:stCxn id="44" idx="2"/>
            <a:endCxn id="49" idx="0"/>
          </p:cNvCxnSpPr>
          <p:nvPr/>
        </p:nvCxnSpPr>
        <p:spPr>
          <a:xfrm rot="16200000" flipH="1">
            <a:off x="5547581" y="2428831"/>
            <a:ext cx="670542" cy="1396903"/>
          </a:xfrm>
          <a:prstGeom prst="curvedConnector3">
            <a:avLst>
              <a:gd name="adj1" fmla="val 50000"/>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십자형 64">
            <a:extLst>
              <a:ext uri="{FF2B5EF4-FFF2-40B4-BE49-F238E27FC236}">
                <a16:creationId xmlns="" xmlns:a16="http://schemas.microsoft.com/office/drawing/2014/main" id="{F11F0E7F-81B1-4038-BFB1-58F704415DA2}"/>
              </a:ext>
            </a:extLst>
          </p:cNvPr>
          <p:cNvSpPr/>
          <p:nvPr/>
        </p:nvSpPr>
        <p:spPr bwMode="auto">
          <a:xfrm>
            <a:off x="5185269" y="4063583"/>
            <a:ext cx="160347" cy="160347"/>
          </a:xfrm>
          <a:prstGeom prst="plus">
            <a:avLst>
              <a:gd name="adj" fmla="val 40142"/>
            </a:avLst>
          </a:prstGeom>
          <a:solidFill>
            <a:schemeClr val="bg1">
              <a:lumMod val="50000"/>
            </a:schemeClr>
          </a:solidFill>
          <a:ln w="9525" cap="flat" cmpd="sng" algn="ctr">
            <a:noFill/>
            <a:prstDash val="solid"/>
            <a:round/>
            <a:headEnd type="none" w="med" len="med"/>
            <a:tailEnd type="none" w="med" len="med"/>
          </a:ln>
          <a:effectLst/>
        </p:spPr>
        <p:txBody>
          <a:bodyPr lIns="0" tIns="0" rIns="0" bIns="0" anchor="ctr"/>
          <a:lstStyle/>
          <a:p>
            <a:pPr marL="342900" indent="-342900" algn="ctr">
              <a:defRPr/>
            </a:pPr>
            <a:endParaRPr lang="ko-KR" altLang="en-US" sz="900" dirty="0">
              <a:solidFill>
                <a:srgbClr val="565656"/>
              </a:solidFill>
              <a:latin typeface="HY수평선M" panose="02030600000101010101" pitchFamily="18" charset="-127"/>
              <a:ea typeface="HY수평선M" panose="02030600000101010101" pitchFamily="18" charset="-127"/>
            </a:endParaRPr>
          </a:p>
        </p:txBody>
      </p:sp>
      <p:sp>
        <p:nvSpPr>
          <p:cNvPr id="66" name="모서리가 둥근 직사각형 5">
            <a:extLst>
              <a:ext uri="{FF2B5EF4-FFF2-40B4-BE49-F238E27FC236}">
                <a16:creationId xmlns="" xmlns:a16="http://schemas.microsoft.com/office/drawing/2014/main" id="{BAE8CA02-D5C7-46E2-B79F-C9130CBA3C2C}"/>
              </a:ext>
            </a:extLst>
          </p:cNvPr>
          <p:cNvSpPr>
            <a:spLocks noChangeArrowheads="1"/>
          </p:cNvSpPr>
          <p:nvPr/>
        </p:nvSpPr>
        <p:spPr bwMode="auto">
          <a:xfrm>
            <a:off x="3919293" y="3017809"/>
            <a:ext cx="2412774" cy="260997"/>
          </a:xfrm>
          <a:prstGeom prst="roundRect">
            <a:avLst>
              <a:gd name="adj" fmla="val 50000"/>
            </a:avLst>
          </a:prstGeom>
          <a:solidFill>
            <a:srgbClr val="329F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050" dirty="0" smtClean="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개발 </a:t>
            </a:r>
            <a:r>
              <a:rPr lang="ko-KR" altLang="en-US" sz="1050" dirty="0">
                <a:ln>
                  <a:solidFill>
                    <a:schemeClr val="bg1">
                      <a:alpha val="20000"/>
                    </a:schemeClr>
                  </a:solidFill>
                </a:ln>
                <a:solidFill>
                  <a:schemeClr val="bg1"/>
                </a:solidFill>
                <a:latin typeface="HY수평선M" panose="02030600000101010101" pitchFamily="18" charset="-127"/>
                <a:ea typeface="HY수평선M" panose="02030600000101010101" pitchFamily="18" charset="-127"/>
                <a:cs typeface="함초롬돋움" panose="02030504000101010101" pitchFamily="18" charset="-127"/>
              </a:rPr>
              <a:t>및 연계 표준 준수 개발  </a:t>
            </a:r>
          </a:p>
        </p:txBody>
      </p:sp>
      <p:sp>
        <p:nvSpPr>
          <p:cNvPr id="68" name="TextBox 67">
            <a:extLst>
              <a:ext uri="{FF2B5EF4-FFF2-40B4-BE49-F238E27FC236}">
                <a16:creationId xmlns="" xmlns:a16="http://schemas.microsoft.com/office/drawing/2014/main" id="{E305FA8D-0B3C-44EC-A8D3-6F1D768546BD}"/>
              </a:ext>
            </a:extLst>
          </p:cNvPr>
          <p:cNvSpPr txBox="1"/>
          <p:nvPr/>
        </p:nvSpPr>
        <p:spPr>
          <a:xfrm>
            <a:off x="5364570" y="4031486"/>
            <a:ext cx="909223" cy="261610"/>
          </a:xfrm>
          <a:prstGeom prst="rect">
            <a:avLst/>
          </a:prstGeom>
          <a:noFill/>
        </p:spPr>
        <p:txBody>
          <a:bodyPr wrap="none" rtlCol="0">
            <a:spAutoFit/>
          </a:bodyPr>
          <a:lstStyle/>
          <a:p>
            <a:r>
              <a:rPr lang="en-US" altLang="ko-KR" sz="1100" b="1" dirty="0">
                <a:solidFill>
                  <a:srgbClr val="0070C0"/>
                </a:solidFill>
                <a:latin typeface="HY수평선M" panose="02030600000101010101" pitchFamily="18" charset="-127"/>
                <a:ea typeface="HY수평선M" panose="02030600000101010101" pitchFamily="18" charset="-127"/>
              </a:rPr>
              <a:t>X Platform</a:t>
            </a:r>
          </a:p>
        </p:txBody>
      </p:sp>
      <p:sp>
        <p:nvSpPr>
          <p:cNvPr id="70" name="TextBox 69">
            <a:extLst>
              <a:ext uri="{FF2B5EF4-FFF2-40B4-BE49-F238E27FC236}">
                <a16:creationId xmlns="" xmlns:a16="http://schemas.microsoft.com/office/drawing/2014/main" id="{E305FA8D-0B3C-44EC-A8D3-6F1D768546BD}"/>
              </a:ext>
            </a:extLst>
          </p:cNvPr>
          <p:cNvSpPr txBox="1"/>
          <p:nvPr/>
        </p:nvSpPr>
        <p:spPr>
          <a:xfrm>
            <a:off x="3930630" y="4031486"/>
            <a:ext cx="1250663" cy="261610"/>
          </a:xfrm>
          <a:prstGeom prst="rect">
            <a:avLst/>
          </a:prstGeom>
          <a:noFill/>
        </p:spPr>
        <p:txBody>
          <a:bodyPr wrap="none" rtlCol="0">
            <a:spAutoFit/>
          </a:bodyPr>
          <a:lstStyle/>
          <a:p>
            <a:r>
              <a:rPr lang="en-US" altLang="ko-KR" sz="1100" b="1" dirty="0" smtClean="0">
                <a:solidFill>
                  <a:srgbClr val="0070C0"/>
                </a:solidFill>
                <a:latin typeface="HY수평선M" panose="02030600000101010101" pitchFamily="18" charset="-127"/>
                <a:ea typeface="HY수평선M" panose="02030600000101010101" pitchFamily="18" charset="-127"/>
              </a:rPr>
              <a:t>AMP Framework</a:t>
            </a:r>
            <a:endParaRPr lang="ko-KR" altLang="en-US" sz="1100" b="1" dirty="0">
              <a:solidFill>
                <a:srgbClr val="0070C0"/>
              </a:solidFill>
              <a:latin typeface="HY수평선M" panose="02030600000101010101" pitchFamily="18" charset="-127"/>
              <a:ea typeface="HY수평선M" panose="02030600000101010101" pitchFamily="18" charset="-127"/>
            </a:endParaRPr>
          </a:p>
        </p:txBody>
      </p:sp>
      <p:sp>
        <p:nvSpPr>
          <p:cNvPr id="75" name="TextBox 74">
            <a:extLst>
              <a:ext uri="{FF2B5EF4-FFF2-40B4-BE49-F238E27FC236}">
                <a16:creationId xmlns="" xmlns:a16="http://schemas.microsoft.com/office/drawing/2014/main" id="{D196DB3F-897F-4430-AA46-2804A9712882}"/>
              </a:ext>
            </a:extLst>
          </p:cNvPr>
          <p:cNvSpPr txBox="1"/>
          <p:nvPr/>
        </p:nvSpPr>
        <p:spPr>
          <a:xfrm>
            <a:off x="4757825" y="2098354"/>
            <a:ext cx="853153" cy="261610"/>
          </a:xfrm>
          <a:prstGeom prst="rect">
            <a:avLst/>
          </a:prstGeom>
          <a:solidFill>
            <a:schemeClr val="bg1">
              <a:lumMod val="75000"/>
            </a:schemeClr>
          </a:solidFill>
        </p:spPr>
        <p:txBody>
          <a:bodyPr wrap="square" rtlCol="0">
            <a:spAutoFit/>
          </a:bodyPr>
          <a:lstStyle>
            <a:defPPr>
              <a:defRPr lang="ko-KR"/>
            </a:defPPr>
            <a:lvl1pPr algn="ctr">
              <a:defRPr sz="1100" b="1">
                <a:ln>
                  <a:solidFill>
                    <a:prstClr val="black">
                      <a:lumMod val="50000"/>
                      <a:lumOff val="50000"/>
                      <a:alpha val="10000"/>
                    </a:prstClr>
                  </a:solidFill>
                </a:ln>
                <a:solidFill>
                  <a:schemeClr val="tx1">
                    <a:lumMod val="75000"/>
                    <a:lumOff val="25000"/>
                  </a:schemeClr>
                </a:solidFill>
                <a:latin typeface="나눔고딕" panose="020D0604000000000000" pitchFamily="50" charset="-127"/>
                <a:ea typeface="나눔고딕" panose="020D0604000000000000" pitchFamily="50" charset="-127"/>
                <a:cs typeface="함초롬돋움" panose="02030504000101010101" pitchFamily="18" charset="-127"/>
              </a:defRPr>
            </a:lvl1pPr>
          </a:lstStyle>
          <a:p>
            <a:r>
              <a:rPr lang="en-US" altLang="ko-KR" dirty="0">
                <a:latin typeface="HY수평선M" panose="02030600000101010101" pitchFamily="18" charset="-127"/>
                <a:ea typeface="HY수평선M" panose="02030600000101010101" pitchFamily="18" charset="-127"/>
              </a:rPr>
              <a:t>PC Web</a:t>
            </a:r>
          </a:p>
        </p:txBody>
      </p:sp>
      <p:grpSp>
        <p:nvGrpSpPr>
          <p:cNvPr id="71" name="그룹 70">
            <a:extLst>
              <a:ext uri="{FF2B5EF4-FFF2-40B4-BE49-F238E27FC236}">
                <a16:creationId xmlns="" xmlns:a16="http://schemas.microsoft.com/office/drawing/2014/main" id="{9F9E23BE-098E-4526-B059-E5E54E39327D}"/>
              </a:ext>
            </a:extLst>
          </p:cNvPr>
          <p:cNvGrpSpPr/>
          <p:nvPr/>
        </p:nvGrpSpPr>
        <p:grpSpPr>
          <a:xfrm>
            <a:off x="4851555" y="1601351"/>
            <a:ext cx="665693" cy="633815"/>
            <a:chOff x="4144979" y="1642803"/>
            <a:chExt cx="1085761" cy="1033767"/>
          </a:xfrm>
        </p:grpSpPr>
        <p:sp>
          <p:nvSpPr>
            <p:cNvPr id="72" name="모서리가 둥근 직사각형 45">
              <a:extLst>
                <a:ext uri="{FF2B5EF4-FFF2-40B4-BE49-F238E27FC236}">
                  <a16:creationId xmlns="" xmlns:a16="http://schemas.microsoft.com/office/drawing/2014/main" id="{130928FE-AE0F-4E21-9224-C4F4A0E3B681}"/>
                </a:ext>
              </a:extLst>
            </p:cNvPr>
            <p:cNvSpPr/>
            <p:nvPr/>
          </p:nvSpPr>
          <p:spPr>
            <a:xfrm>
              <a:off x="4261282" y="1811945"/>
              <a:ext cx="833232" cy="5351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73" name="자유형 46">
              <a:extLst>
                <a:ext uri="{FF2B5EF4-FFF2-40B4-BE49-F238E27FC236}">
                  <a16:creationId xmlns="" xmlns:a16="http://schemas.microsoft.com/office/drawing/2014/main" id="{EB228A19-ABA3-467B-9D4E-01DC3369FD16}"/>
                </a:ext>
              </a:extLst>
            </p:cNvPr>
            <p:cNvSpPr/>
            <p:nvPr/>
          </p:nvSpPr>
          <p:spPr>
            <a:xfrm>
              <a:off x="4597283" y="2359742"/>
              <a:ext cx="193836" cy="160125"/>
            </a:xfrm>
            <a:custGeom>
              <a:avLst/>
              <a:gdLst>
                <a:gd name="connsiteX0" fmla="*/ 21069 w 193836"/>
                <a:gd name="connsiteY0" fmla="*/ 4214 h 160125"/>
                <a:gd name="connsiteX1" fmla="*/ 0 w 193836"/>
                <a:gd name="connsiteY1" fmla="*/ 143270 h 160125"/>
                <a:gd name="connsiteX2" fmla="*/ 193836 w 193836"/>
                <a:gd name="connsiteY2" fmla="*/ 160125 h 160125"/>
                <a:gd name="connsiteX3" fmla="*/ 151698 w 193836"/>
                <a:gd name="connsiteY3" fmla="*/ 0 h 160125"/>
                <a:gd name="connsiteX4" fmla="*/ 21069 w 193836"/>
                <a:gd name="connsiteY4" fmla="*/ 4214 h 16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36" h="160125">
                  <a:moveTo>
                    <a:pt x="21069" y="4214"/>
                  </a:moveTo>
                  <a:lnTo>
                    <a:pt x="0" y="143270"/>
                  </a:lnTo>
                  <a:lnTo>
                    <a:pt x="193836" y="160125"/>
                  </a:lnTo>
                  <a:lnTo>
                    <a:pt x="151698" y="0"/>
                  </a:lnTo>
                  <a:lnTo>
                    <a:pt x="21069" y="42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pic>
          <p:nvPicPr>
            <p:cNvPr id="74" name="그림 51">
              <a:extLst>
                <a:ext uri="{FF2B5EF4-FFF2-40B4-BE49-F238E27FC236}">
                  <a16:creationId xmlns="" xmlns:a16="http://schemas.microsoft.com/office/drawing/2014/main" id="{89ECAD60-6B65-421D-BBE5-02C9FFD1E8F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44979" y="1642803"/>
              <a:ext cx="1085761" cy="103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dirty="0">
                <a:solidFill>
                  <a:prstClr val="white"/>
                </a:solidFill>
                <a:latin typeface="HY수평선B" panose="02030600000101010101" pitchFamily="18" charset="-127"/>
                <a:ea typeface="HY수평선B" panose="02030600000101010101" pitchFamily="18" charset="-127"/>
              </a:rPr>
              <a:t>시스템 구축</a:t>
            </a:r>
            <a:r>
              <a:rPr lang="ko-KR" altLang="en-US" dirty="0">
                <a:solidFill>
                  <a:prstClr val="white"/>
                </a:solidFill>
                <a:latin typeface="HY수평선B" panose="02030600000101010101" pitchFamily="18" charset="-127"/>
                <a:ea typeface="HY수평선B" panose="02030600000101010101" pitchFamily="18" charset="-127"/>
              </a:rPr>
              <a:t>업무 </a:t>
            </a:r>
            <a:r>
              <a:rPr lang="en-US" altLang="ko-KR" sz="2000">
                <a:solidFill>
                  <a:prstClr val="white"/>
                </a:solidFill>
                <a:latin typeface="HY수평선B" panose="02030600000101010101" pitchFamily="18" charset="-127"/>
                <a:ea typeface="HY수평선B" panose="02030600000101010101" pitchFamily="18" charset="-127"/>
              </a:rPr>
              <a:t>– </a:t>
            </a:r>
            <a:r>
              <a:rPr lang="en-US" altLang="ko-KR" sz="2000" smtClean="0">
                <a:solidFill>
                  <a:prstClr val="white"/>
                </a:solidFill>
                <a:latin typeface="HY수평선B" panose="02030600000101010101" pitchFamily="18" charset="-127"/>
                <a:ea typeface="HY수평선B" panose="02030600000101010101" pitchFamily="18" charset="-127"/>
              </a:rPr>
              <a:t>API </a:t>
            </a:r>
            <a:r>
              <a:rPr lang="ko-KR" altLang="en-US" sz="2000" smtClean="0">
                <a:solidFill>
                  <a:prstClr val="white"/>
                </a:solidFill>
                <a:latin typeface="HY수평선B" panose="02030600000101010101" pitchFamily="18" charset="-127"/>
                <a:ea typeface="HY수평선B" panose="02030600000101010101" pitchFamily="18" charset="-127"/>
              </a:rPr>
              <a:t>대응</a:t>
            </a:r>
            <a:endParaRPr sz="2000" dirty="0">
              <a:solidFill>
                <a:prstClr val="white"/>
              </a:solidFill>
              <a:latin typeface="HY수평선B" panose="02030600000101010101" pitchFamily="18" charset="-127"/>
              <a:ea typeface="HY수평선B" panose="02030600000101010101" pitchFamily="18" charset="-127"/>
            </a:endParaRPr>
          </a:p>
        </p:txBody>
      </p:sp>
      <p:sp>
        <p:nvSpPr>
          <p:cNvPr id="62" name="텍스트 개체 틀 2">
            <a:extLst>
              <a:ext uri="{FF2B5EF4-FFF2-40B4-BE49-F238E27FC236}">
                <a16:creationId xmlns:a16="http://schemas.microsoft.com/office/drawing/2014/main" xmlns="" id="{4ECC1F7D-D968-46AE-B50B-2BDB24E3A99A}"/>
              </a:ext>
            </a:extLst>
          </p:cNvPr>
          <p:cNvSpPr txBox="1">
            <a:spLocks/>
          </p:cNvSpPr>
          <p:nvPr/>
        </p:nvSpPr>
        <p:spPr bwMode="auto">
          <a:xfrm>
            <a:off x="704528" y="866777"/>
            <a:ext cx="8856000" cy="690015"/>
          </a:xfrm>
          <a:prstGeom prst="rect">
            <a:avLst/>
          </a:prstGeom>
          <a:noFill/>
          <a:ln w="19050">
            <a:solidFill>
              <a:schemeClr val="bg1">
                <a:lumMod val="75000"/>
              </a:schemeClr>
            </a:solidFill>
          </a:ln>
        </p:spPr>
        <p:txBody>
          <a:bodyPr lIns="415347" tIns="34612"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r>
              <a:rPr lang="ko-KR" altLang="en-US" sz="1500" b="1">
                <a:solidFill>
                  <a:schemeClr val="tx1"/>
                </a:solidFill>
                <a:latin typeface="HY수평선M" panose="02030600000101010101" pitchFamily="18" charset="-127"/>
                <a:ea typeface="HY수평선M" panose="02030600000101010101" pitchFamily="18" charset="-127"/>
              </a:rPr>
              <a:t>연계 개발 및 확장 편의성 </a:t>
            </a:r>
          </a:p>
          <a:p>
            <a:r>
              <a:rPr lang="ko-KR" altLang="en-US" sz="1400">
                <a:solidFill>
                  <a:schemeClr val="tx1"/>
                </a:solidFill>
                <a:latin typeface="HY수평선M" panose="02030600000101010101" pitchFamily="18" charset="-127"/>
                <a:ea typeface="HY수평선M" panose="02030600000101010101" pitchFamily="18" charset="-127"/>
              </a:rPr>
              <a:t> 제안사의 플랫폼을 기반으로 구현하여 업무별 대응이 가능한 확장성을 가지도록 </a:t>
            </a:r>
            <a:r>
              <a:rPr lang="ko-KR" altLang="en-US" sz="1400" smtClean="0">
                <a:solidFill>
                  <a:schemeClr val="tx1"/>
                </a:solidFill>
                <a:latin typeface="HY수평선M" panose="02030600000101010101" pitchFamily="18" charset="-127"/>
                <a:ea typeface="HY수평선M" panose="02030600000101010101" pitchFamily="18" charset="-127"/>
              </a:rPr>
              <a:t>구축합니다</a:t>
            </a:r>
            <a:r>
              <a:rPr lang="en-US" altLang="ko-KR" sz="1400" smtClean="0">
                <a:solidFill>
                  <a:schemeClr val="tx1"/>
                </a:solidFill>
                <a:latin typeface="HY수평선M" panose="02030600000101010101" pitchFamily="18" charset="-127"/>
                <a:ea typeface="HY수평선M" panose="02030600000101010101" pitchFamily="18" charset="-127"/>
              </a:rPr>
              <a:t>.</a:t>
            </a:r>
            <a:endParaRPr lang="ko-KR" altLang="en-US"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spTree>
    <p:extLst>
      <p:ext uri="{BB962C8B-B14F-4D97-AF65-F5344CB8AC3E}">
        <p14:creationId xmlns:p14="http://schemas.microsoft.com/office/powerpoint/2010/main" val="53199429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lang="ko-KR" altLang="en-US" dirty="0">
                <a:solidFill>
                  <a:prstClr val="white"/>
                </a:solidFill>
                <a:latin typeface="HY수평선B" panose="02030600000101010101" pitchFamily="18" charset="-127"/>
                <a:ea typeface="HY수평선B" panose="02030600000101010101" pitchFamily="18" charset="-127"/>
              </a:rPr>
              <a:t>시스템 </a:t>
            </a:r>
            <a:r>
              <a:rPr lang="ko-KR" altLang="en-US" dirty="0" err="1" smtClean="0">
                <a:solidFill>
                  <a:prstClr val="white"/>
                </a:solidFill>
                <a:latin typeface="HY수평선B" panose="02030600000101010101" pitchFamily="18" charset="-127"/>
                <a:ea typeface="HY수평선B" panose="02030600000101010101" pitchFamily="18" charset="-127"/>
              </a:rPr>
              <a:t>구축업무</a:t>
            </a:r>
            <a:r>
              <a:rPr lang="ko-KR" altLang="en-US" dirty="0" smtClean="0">
                <a:solidFill>
                  <a:prstClr val="white"/>
                </a:solidFill>
                <a:latin typeface="HY수평선B" panose="02030600000101010101" pitchFamily="18" charset="-127"/>
                <a:ea typeface="HY수평선B" panose="02030600000101010101" pitchFamily="18" charset="-127"/>
              </a:rPr>
              <a:t> </a:t>
            </a:r>
            <a:r>
              <a:rPr lang="en-US" altLang="ko-KR" dirty="0" smtClean="0">
                <a:solidFill>
                  <a:prstClr val="white"/>
                </a:solidFill>
                <a:latin typeface="HY수평선B" panose="02030600000101010101" pitchFamily="18" charset="-127"/>
                <a:ea typeface="HY수평선B" panose="02030600000101010101" pitchFamily="18" charset="-127"/>
              </a:rPr>
              <a:t>- </a:t>
            </a:r>
            <a:r>
              <a:rPr lang="ko-KR" altLang="en-US" dirty="0" err="1" smtClean="0">
                <a:solidFill>
                  <a:prstClr val="white"/>
                </a:solidFill>
                <a:latin typeface="HY수평선B" panose="02030600000101010101" pitchFamily="18" charset="-127"/>
                <a:ea typeface="HY수평선B" panose="02030600000101010101" pitchFamily="18" charset="-127"/>
              </a:rPr>
              <a:t>테스트방안</a:t>
            </a:r>
            <a:endParaRPr lang="ko-KR" altLang="en-US" dirty="0">
              <a:solidFill>
                <a:prstClr val="white"/>
              </a:solidFill>
              <a:latin typeface="HY수평선B" panose="02030600000101010101" pitchFamily="18" charset="-127"/>
              <a:ea typeface="HY수평선B" panose="02030600000101010101" pitchFamily="18" charset="-127"/>
            </a:endParaRPr>
          </a:p>
        </p:txBody>
      </p:sp>
      <p:grpSp>
        <p:nvGrpSpPr>
          <p:cNvPr id="59" name="그룹 58">
            <a:extLst>
              <a:ext uri="{FF2B5EF4-FFF2-40B4-BE49-F238E27FC236}">
                <a16:creationId xmlns="" xmlns:a16="http://schemas.microsoft.com/office/drawing/2014/main" id="{3194039E-8738-4302-91D3-937C409CCE54}"/>
              </a:ext>
            </a:extLst>
          </p:cNvPr>
          <p:cNvGrpSpPr/>
          <p:nvPr/>
        </p:nvGrpSpPr>
        <p:grpSpPr>
          <a:xfrm>
            <a:off x="800781" y="1043497"/>
            <a:ext cx="314943" cy="280584"/>
            <a:chOff x="6823075" y="3598863"/>
            <a:chExt cx="261938" cy="233362"/>
          </a:xfrm>
        </p:grpSpPr>
        <p:sp>
          <p:nvSpPr>
            <p:cNvPr id="60" name="Freeform 300">
              <a:extLst>
                <a:ext uri="{FF2B5EF4-FFF2-40B4-BE49-F238E27FC236}">
                  <a16:creationId xmlns="" xmlns:a16="http://schemas.microsoft.com/office/drawing/2014/main" id="{C870AFBF-C097-4B1E-8A0B-96CF6ED92FEE}"/>
                </a:ext>
              </a:extLst>
            </p:cNvPr>
            <p:cNvSpPr>
              <a:spLocks/>
            </p:cNvSpPr>
            <p:nvPr/>
          </p:nvSpPr>
          <p:spPr bwMode="auto">
            <a:xfrm>
              <a:off x="6983413" y="3692525"/>
              <a:ext cx="101600" cy="139700"/>
            </a:xfrm>
            <a:custGeom>
              <a:avLst/>
              <a:gdLst>
                <a:gd name="T0" fmla="*/ 64 w 64"/>
                <a:gd name="T1" fmla="*/ 80 h 88"/>
                <a:gd name="T2" fmla="*/ 36 w 64"/>
                <a:gd name="T3" fmla="*/ 40 h 88"/>
                <a:gd name="T4" fmla="*/ 62 w 64"/>
                <a:gd name="T5" fmla="*/ 38 h 88"/>
                <a:gd name="T6" fmla="*/ 0 w 64"/>
                <a:gd name="T7" fmla="*/ 0 h 88"/>
                <a:gd name="T8" fmla="*/ 10 w 64"/>
                <a:gd name="T9" fmla="*/ 73 h 88"/>
                <a:gd name="T10" fmla="*/ 24 w 64"/>
                <a:gd name="T11" fmla="*/ 47 h 88"/>
                <a:gd name="T12" fmla="*/ 52 w 64"/>
                <a:gd name="T13" fmla="*/ 88 h 88"/>
                <a:gd name="T14" fmla="*/ 64 w 64"/>
                <a:gd name="T15" fmla="*/ 8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8">
                  <a:moveTo>
                    <a:pt x="64" y="80"/>
                  </a:moveTo>
                  <a:lnTo>
                    <a:pt x="36" y="40"/>
                  </a:lnTo>
                  <a:lnTo>
                    <a:pt x="62" y="38"/>
                  </a:lnTo>
                  <a:lnTo>
                    <a:pt x="0" y="0"/>
                  </a:lnTo>
                  <a:lnTo>
                    <a:pt x="10" y="73"/>
                  </a:lnTo>
                  <a:lnTo>
                    <a:pt x="24" y="47"/>
                  </a:lnTo>
                  <a:lnTo>
                    <a:pt x="52" y="88"/>
                  </a:lnTo>
                  <a:lnTo>
                    <a:pt x="64" y="80"/>
                  </a:lnTo>
                  <a:close/>
                </a:path>
              </a:pathLst>
            </a:custGeom>
            <a:solidFill>
              <a:srgbClr val="FC7404"/>
            </a:solidFill>
            <a:ln w="3175">
              <a:noFill/>
              <a:miter lim="800000"/>
              <a:headEnd/>
              <a:tailEnd/>
            </a:ln>
          </p:spPr>
          <p:txBody>
            <a:bodyPr wrap="none" anchor="ctr"/>
            <a:lstStyle/>
            <a:p>
              <a:pPr algn="ctr" eaLnBrk="0" fontAlgn="base" latinLnBrk="0" hangingPunct="0">
                <a:spcBef>
                  <a:spcPct val="0"/>
                </a:spcBef>
                <a:spcAft>
                  <a:spcPct val="0"/>
                </a:spcAft>
              </a:pPr>
              <a:endParaRPr lang="ko-KR" altLang="en-US" sz="900" dirty="0">
                <a:solidFill>
                  <a:prstClr val="white"/>
                </a:solidFill>
                <a:latin typeface="HY울릉도B" panose="02030600000101010101" pitchFamily="18" charset="-127"/>
                <a:ea typeface="HY울릉도B" panose="02030600000101010101" pitchFamily="18" charset="-127"/>
              </a:endParaRPr>
            </a:p>
          </p:txBody>
        </p:sp>
        <p:sp>
          <p:nvSpPr>
            <p:cNvPr id="61" name="Freeform 301">
              <a:extLst>
                <a:ext uri="{FF2B5EF4-FFF2-40B4-BE49-F238E27FC236}">
                  <a16:creationId xmlns="" xmlns:a16="http://schemas.microsoft.com/office/drawing/2014/main" id="{E78F191A-9500-4F0C-8908-7E04A6DDBE67}"/>
                </a:ext>
              </a:extLst>
            </p:cNvPr>
            <p:cNvSpPr>
              <a:spLocks noEditPoints="1"/>
            </p:cNvSpPr>
            <p:nvPr/>
          </p:nvSpPr>
          <p:spPr bwMode="auto">
            <a:xfrm>
              <a:off x="6823075" y="3598863"/>
              <a:ext cx="247650" cy="192088"/>
            </a:xfrm>
            <a:custGeom>
              <a:avLst/>
              <a:gdLst>
                <a:gd name="T0" fmla="*/ 34 w 66"/>
                <a:gd name="T1" fmla="*/ 45 h 51"/>
                <a:gd name="T2" fmla="*/ 6 w 66"/>
                <a:gd name="T3" fmla="*/ 45 h 51"/>
                <a:gd name="T4" fmla="*/ 6 w 66"/>
                <a:gd name="T5" fmla="*/ 15 h 51"/>
                <a:gd name="T6" fmla="*/ 59 w 66"/>
                <a:gd name="T7" fmla="*/ 15 h 51"/>
                <a:gd name="T8" fmla="*/ 59 w 66"/>
                <a:gd name="T9" fmla="*/ 24 h 51"/>
                <a:gd name="T10" fmla="*/ 62 w 66"/>
                <a:gd name="T11" fmla="*/ 27 h 51"/>
                <a:gd name="T12" fmla="*/ 66 w 66"/>
                <a:gd name="T13" fmla="*/ 24 h 51"/>
                <a:gd name="T14" fmla="*/ 66 w 66"/>
                <a:gd name="T15" fmla="*/ 0 h 51"/>
                <a:gd name="T16" fmla="*/ 0 w 66"/>
                <a:gd name="T17" fmla="*/ 0 h 51"/>
                <a:gd name="T18" fmla="*/ 0 w 66"/>
                <a:gd name="T19" fmla="*/ 51 h 51"/>
                <a:gd name="T20" fmla="*/ 34 w 66"/>
                <a:gd name="T21" fmla="*/ 51 h 51"/>
                <a:gd name="T22" fmla="*/ 38 w 66"/>
                <a:gd name="T23" fmla="*/ 48 h 51"/>
                <a:gd name="T24" fmla="*/ 34 w 66"/>
                <a:gd name="T25" fmla="*/ 45 h 51"/>
                <a:gd name="T26" fmla="*/ 52 w 66"/>
                <a:gd name="T27" fmla="*/ 5 h 51"/>
                <a:gd name="T28" fmla="*/ 58 w 66"/>
                <a:gd name="T29" fmla="*/ 5 h 51"/>
                <a:gd name="T30" fmla="*/ 58 w 66"/>
                <a:gd name="T31" fmla="*/ 11 h 51"/>
                <a:gd name="T32" fmla="*/ 52 w 66"/>
                <a:gd name="T33" fmla="*/ 11 h 51"/>
                <a:gd name="T34" fmla="*/ 52 w 66"/>
                <a:gd name="T35" fmla="*/ 5 h 51"/>
                <a:gd name="T36" fmla="*/ 43 w 66"/>
                <a:gd name="T37" fmla="*/ 5 h 51"/>
                <a:gd name="T38" fmla="*/ 49 w 66"/>
                <a:gd name="T39" fmla="*/ 5 h 51"/>
                <a:gd name="T40" fmla="*/ 49 w 66"/>
                <a:gd name="T41" fmla="*/ 11 h 51"/>
                <a:gd name="T42" fmla="*/ 43 w 66"/>
                <a:gd name="T43" fmla="*/ 11 h 51"/>
                <a:gd name="T44" fmla="*/ 43 w 66"/>
                <a:gd name="T45" fmla="*/ 5 h 51"/>
                <a:gd name="T46" fmla="*/ 34 w 66"/>
                <a:gd name="T47" fmla="*/ 5 h 51"/>
                <a:gd name="T48" fmla="*/ 40 w 66"/>
                <a:gd name="T49" fmla="*/ 5 h 51"/>
                <a:gd name="T50" fmla="*/ 40 w 66"/>
                <a:gd name="T51" fmla="*/ 11 h 51"/>
                <a:gd name="T52" fmla="*/ 34 w 66"/>
                <a:gd name="T53" fmla="*/ 11 h 51"/>
                <a:gd name="T54" fmla="*/ 34 w 66"/>
                <a:gd name="T5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51">
                  <a:moveTo>
                    <a:pt x="34" y="45"/>
                  </a:moveTo>
                  <a:cubicBezTo>
                    <a:pt x="6" y="45"/>
                    <a:pt x="6" y="45"/>
                    <a:pt x="6" y="45"/>
                  </a:cubicBezTo>
                  <a:cubicBezTo>
                    <a:pt x="6" y="15"/>
                    <a:pt x="6" y="15"/>
                    <a:pt x="6" y="15"/>
                  </a:cubicBezTo>
                  <a:cubicBezTo>
                    <a:pt x="59" y="15"/>
                    <a:pt x="59" y="15"/>
                    <a:pt x="59" y="15"/>
                  </a:cubicBezTo>
                  <a:cubicBezTo>
                    <a:pt x="59" y="24"/>
                    <a:pt x="59" y="24"/>
                    <a:pt x="59" y="24"/>
                  </a:cubicBezTo>
                  <a:cubicBezTo>
                    <a:pt x="59" y="26"/>
                    <a:pt x="61" y="27"/>
                    <a:pt x="62" y="27"/>
                  </a:cubicBezTo>
                  <a:cubicBezTo>
                    <a:pt x="64" y="27"/>
                    <a:pt x="66" y="26"/>
                    <a:pt x="66" y="24"/>
                  </a:cubicBezTo>
                  <a:cubicBezTo>
                    <a:pt x="66" y="0"/>
                    <a:pt x="66" y="0"/>
                    <a:pt x="66" y="0"/>
                  </a:cubicBezTo>
                  <a:cubicBezTo>
                    <a:pt x="0" y="0"/>
                    <a:pt x="0" y="0"/>
                    <a:pt x="0" y="0"/>
                  </a:cubicBezTo>
                  <a:cubicBezTo>
                    <a:pt x="0" y="51"/>
                    <a:pt x="0" y="51"/>
                    <a:pt x="0" y="51"/>
                  </a:cubicBezTo>
                  <a:cubicBezTo>
                    <a:pt x="34" y="51"/>
                    <a:pt x="34" y="51"/>
                    <a:pt x="34" y="51"/>
                  </a:cubicBezTo>
                  <a:cubicBezTo>
                    <a:pt x="36" y="51"/>
                    <a:pt x="38" y="50"/>
                    <a:pt x="38" y="48"/>
                  </a:cubicBezTo>
                  <a:cubicBezTo>
                    <a:pt x="38" y="46"/>
                    <a:pt x="36" y="45"/>
                    <a:pt x="34" y="45"/>
                  </a:cubicBezTo>
                  <a:close/>
                  <a:moveTo>
                    <a:pt x="52" y="5"/>
                  </a:moveTo>
                  <a:cubicBezTo>
                    <a:pt x="58" y="5"/>
                    <a:pt x="58" y="5"/>
                    <a:pt x="58" y="5"/>
                  </a:cubicBezTo>
                  <a:cubicBezTo>
                    <a:pt x="58" y="11"/>
                    <a:pt x="58" y="11"/>
                    <a:pt x="58" y="11"/>
                  </a:cubicBezTo>
                  <a:cubicBezTo>
                    <a:pt x="52" y="11"/>
                    <a:pt x="52" y="11"/>
                    <a:pt x="52" y="11"/>
                  </a:cubicBezTo>
                  <a:lnTo>
                    <a:pt x="52" y="5"/>
                  </a:lnTo>
                  <a:close/>
                  <a:moveTo>
                    <a:pt x="43" y="5"/>
                  </a:moveTo>
                  <a:cubicBezTo>
                    <a:pt x="49" y="5"/>
                    <a:pt x="49" y="5"/>
                    <a:pt x="49" y="5"/>
                  </a:cubicBezTo>
                  <a:cubicBezTo>
                    <a:pt x="49" y="11"/>
                    <a:pt x="49" y="11"/>
                    <a:pt x="49" y="11"/>
                  </a:cubicBezTo>
                  <a:cubicBezTo>
                    <a:pt x="43" y="11"/>
                    <a:pt x="43" y="11"/>
                    <a:pt x="43" y="11"/>
                  </a:cubicBezTo>
                  <a:lnTo>
                    <a:pt x="43" y="5"/>
                  </a:lnTo>
                  <a:close/>
                  <a:moveTo>
                    <a:pt x="34" y="5"/>
                  </a:moveTo>
                  <a:cubicBezTo>
                    <a:pt x="40" y="5"/>
                    <a:pt x="40" y="5"/>
                    <a:pt x="40" y="5"/>
                  </a:cubicBezTo>
                  <a:cubicBezTo>
                    <a:pt x="40" y="11"/>
                    <a:pt x="40" y="11"/>
                    <a:pt x="40" y="11"/>
                  </a:cubicBezTo>
                  <a:cubicBezTo>
                    <a:pt x="34" y="11"/>
                    <a:pt x="34" y="11"/>
                    <a:pt x="34" y="11"/>
                  </a:cubicBezTo>
                  <a:lnTo>
                    <a:pt x="34" y="5"/>
                  </a:lnTo>
                  <a:close/>
                </a:path>
              </a:pathLst>
            </a:custGeom>
            <a:solidFill>
              <a:srgbClr val="9588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latinLnBrk="0" hangingPunct="0">
                <a:spcBef>
                  <a:spcPct val="0"/>
                </a:spcBef>
                <a:spcAft>
                  <a:spcPct val="0"/>
                </a:spcAft>
              </a:pPr>
              <a:endParaRPr lang="ko-KR" altLang="en-US" sz="900" dirty="0">
                <a:solidFill>
                  <a:prstClr val="white"/>
                </a:solidFill>
                <a:latin typeface="HY울릉도B" panose="02030600000101010101" pitchFamily="18" charset="-127"/>
                <a:ea typeface="HY울릉도B" panose="02030600000101010101" pitchFamily="18" charset="-127"/>
              </a:endParaRPr>
            </a:p>
          </p:txBody>
        </p:sp>
      </p:grpSp>
      <p:grpSp>
        <p:nvGrpSpPr>
          <p:cNvPr id="58" name="그룹 57">
            <a:extLst>
              <a:ext uri="{FF2B5EF4-FFF2-40B4-BE49-F238E27FC236}">
                <a16:creationId xmlns="" xmlns:a16="http://schemas.microsoft.com/office/drawing/2014/main" id="{87D23858-B6E1-4F01-9907-50C93E7742A1}"/>
              </a:ext>
            </a:extLst>
          </p:cNvPr>
          <p:cNvGrpSpPr/>
          <p:nvPr/>
        </p:nvGrpSpPr>
        <p:grpSpPr>
          <a:xfrm>
            <a:off x="797371" y="1697862"/>
            <a:ext cx="8649000" cy="4467441"/>
            <a:chOff x="374849" y="2489157"/>
            <a:chExt cx="9186664" cy="4646253"/>
          </a:xfrm>
        </p:grpSpPr>
        <p:sp>
          <p:nvSpPr>
            <p:cNvPr id="62" name="대각선 방향의 모서리가 둥근 사각형 61">
              <a:extLst>
                <a:ext uri="{FF2B5EF4-FFF2-40B4-BE49-F238E27FC236}">
                  <a16:creationId xmlns="" xmlns:a16="http://schemas.microsoft.com/office/drawing/2014/main" id="{A636F0A8-83B5-4BD0-B6D6-7E9EC8911182}"/>
                </a:ext>
              </a:extLst>
            </p:cNvPr>
            <p:cNvSpPr/>
            <p:nvPr/>
          </p:nvSpPr>
          <p:spPr>
            <a:xfrm flipH="1">
              <a:off x="377980" y="2489157"/>
              <a:ext cx="5453476" cy="313408"/>
            </a:xfrm>
            <a:prstGeom prst="round2DiagRect">
              <a:avLst>
                <a:gd name="adj1" fmla="val 18285"/>
                <a:gd name="adj2" fmla="val 0"/>
              </a:avLst>
            </a:prstGeom>
            <a:solidFill>
              <a:srgbClr val="006666"/>
            </a:solidFill>
            <a:ln w="63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defRPr/>
              </a:pPr>
              <a:r>
                <a:rPr lang="ko-KR" altLang="en-US" sz="1100" kern="0" dirty="0">
                  <a:ln>
                    <a:solidFill>
                      <a:srgbClr val="BCDCF2">
                        <a:alpha val="0"/>
                      </a:srgbClr>
                    </a:solidFill>
                  </a:ln>
                  <a:solidFill>
                    <a:schemeClr val="bg1"/>
                  </a:solidFill>
                  <a:latin typeface="HY수평선M" panose="02030600000101010101" pitchFamily="18" charset="-127"/>
                  <a:ea typeface="HY수평선M" panose="02030600000101010101" pitchFamily="18" charset="-127"/>
                </a:rPr>
                <a:t>테스트 목표</a:t>
              </a:r>
              <a:endParaRPr lang="ko-KR" altLang="en-US" kern="0" dirty="0">
                <a:ln>
                  <a:solidFill>
                    <a:srgbClr val="BCDCF2">
                      <a:alpha val="0"/>
                    </a:srgbClr>
                  </a:solidFill>
                </a:ln>
                <a:solidFill>
                  <a:srgbClr val="FF0000"/>
                </a:solidFill>
                <a:latin typeface="HY수평선M" panose="02030600000101010101" pitchFamily="18" charset="-127"/>
                <a:ea typeface="HY수평선M" panose="02030600000101010101" pitchFamily="18" charset="-127"/>
              </a:endParaRPr>
            </a:p>
          </p:txBody>
        </p:sp>
        <p:sp>
          <p:nvSpPr>
            <p:cNvPr id="63" name="대각선 방향의 모서리가 둥근 사각형 69">
              <a:extLst>
                <a:ext uri="{FF2B5EF4-FFF2-40B4-BE49-F238E27FC236}">
                  <a16:creationId xmlns="" xmlns:a16="http://schemas.microsoft.com/office/drawing/2014/main" id="{C4AAF56E-DD5D-494F-994C-6A20B10DF079}"/>
                </a:ext>
              </a:extLst>
            </p:cNvPr>
            <p:cNvSpPr/>
            <p:nvPr/>
          </p:nvSpPr>
          <p:spPr>
            <a:xfrm flipH="1">
              <a:off x="5891842" y="2489157"/>
              <a:ext cx="3669670" cy="313408"/>
            </a:xfrm>
            <a:prstGeom prst="round2DiagRect">
              <a:avLst>
                <a:gd name="adj1" fmla="val 18285"/>
                <a:gd name="adj2" fmla="val 0"/>
              </a:avLst>
            </a:prstGeom>
            <a:solidFill>
              <a:schemeClr val="tx1">
                <a:lumMod val="65000"/>
                <a:lumOff val="35000"/>
              </a:schemeClr>
            </a:solidFill>
            <a:ln w="63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defRPr/>
              </a:pPr>
              <a:r>
                <a:rPr lang="ko-KR" altLang="en-US" sz="1100" kern="0" dirty="0">
                  <a:ln>
                    <a:solidFill>
                      <a:srgbClr val="BCDCF2">
                        <a:alpha val="0"/>
                      </a:srgbClr>
                    </a:solidFill>
                  </a:ln>
                  <a:solidFill>
                    <a:schemeClr val="bg1"/>
                  </a:solidFill>
                  <a:latin typeface="HY수평선M" panose="02030600000101010101" pitchFamily="18" charset="-127"/>
                  <a:ea typeface="HY수평선M" panose="02030600000101010101" pitchFamily="18" charset="-127"/>
                </a:rPr>
                <a:t>테스트 단계</a:t>
              </a:r>
              <a:endParaRPr lang="ko-KR" altLang="en-US" kern="0" dirty="0">
                <a:ln>
                  <a:solidFill>
                    <a:srgbClr val="BCDCF2">
                      <a:alpha val="0"/>
                    </a:srgbClr>
                  </a:solidFill>
                </a:ln>
                <a:solidFill>
                  <a:srgbClr val="FF0000"/>
                </a:solidFill>
                <a:latin typeface="HY수평선M" panose="02030600000101010101" pitchFamily="18" charset="-127"/>
                <a:ea typeface="HY수평선M" panose="02030600000101010101" pitchFamily="18" charset="-127"/>
              </a:endParaRPr>
            </a:p>
          </p:txBody>
        </p:sp>
        <p:grpSp>
          <p:nvGrpSpPr>
            <p:cNvPr id="67" name="그룹 66">
              <a:extLst>
                <a:ext uri="{FF2B5EF4-FFF2-40B4-BE49-F238E27FC236}">
                  <a16:creationId xmlns="" xmlns:a16="http://schemas.microsoft.com/office/drawing/2014/main" id="{234FC779-1497-48AD-8796-C27BA4D26EE4}"/>
                </a:ext>
              </a:extLst>
            </p:cNvPr>
            <p:cNvGrpSpPr/>
            <p:nvPr/>
          </p:nvGrpSpPr>
          <p:grpSpPr>
            <a:xfrm>
              <a:off x="6035372" y="3033460"/>
              <a:ext cx="636515" cy="2421100"/>
              <a:chOff x="6087957" y="2504729"/>
              <a:chExt cx="679048" cy="2582881"/>
            </a:xfrm>
            <a:solidFill>
              <a:srgbClr val="015EA1"/>
            </a:solidFill>
          </p:grpSpPr>
          <p:sp>
            <p:nvSpPr>
              <p:cNvPr id="99" name="타원 98">
                <a:extLst>
                  <a:ext uri="{FF2B5EF4-FFF2-40B4-BE49-F238E27FC236}">
                    <a16:creationId xmlns="" xmlns:a16="http://schemas.microsoft.com/office/drawing/2014/main" id="{88910766-7F7B-4CC2-BE6D-B6D13F63F580}"/>
                  </a:ext>
                </a:extLst>
              </p:cNvPr>
              <p:cNvSpPr/>
              <p:nvPr/>
            </p:nvSpPr>
            <p:spPr>
              <a:xfrm>
                <a:off x="6087957" y="2504729"/>
                <a:ext cx="679048" cy="824022"/>
              </a:xfrm>
              <a:prstGeom prst="ellipse">
                <a:avLst/>
              </a:prstGeom>
              <a:solidFill>
                <a:srgbClr val="6470B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00" b="1" dirty="0">
                    <a:latin typeface="HY수평선M" panose="02030600000101010101" pitchFamily="18" charset="-127"/>
                    <a:ea typeface="HY수평선M" panose="02030600000101010101" pitchFamily="18" charset="-127"/>
                  </a:rPr>
                  <a:t>단위</a:t>
                </a:r>
                <a:endParaRPr lang="en-US" altLang="ko-KR" sz="1000" b="1" dirty="0">
                  <a:latin typeface="HY수평선M" panose="02030600000101010101" pitchFamily="18" charset="-127"/>
                  <a:ea typeface="HY수평선M" panose="02030600000101010101" pitchFamily="18" charset="-127"/>
                </a:endParaRPr>
              </a:p>
              <a:p>
                <a:pPr algn="ctr"/>
                <a:r>
                  <a:rPr lang="ko-KR" altLang="en-US" sz="1000" b="1" dirty="0">
                    <a:latin typeface="HY수평선M" panose="02030600000101010101" pitchFamily="18" charset="-127"/>
                    <a:ea typeface="HY수평선M" panose="02030600000101010101" pitchFamily="18" charset="-127"/>
                  </a:rPr>
                  <a:t>테스트</a:t>
                </a:r>
              </a:p>
            </p:txBody>
          </p:sp>
          <p:sp>
            <p:nvSpPr>
              <p:cNvPr id="100" name="타원 99">
                <a:extLst>
                  <a:ext uri="{FF2B5EF4-FFF2-40B4-BE49-F238E27FC236}">
                    <a16:creationId xmlns="" xmlns:a16="http://schemas.microsoft.com/office/drawing/2014/main" id="{747A9087-4580-4EF0-A48A-5DCEB3CFA13B}"/>
                  </a:ext>
                </a:extLst>
              </p:cNvPr>
              <p:cNvSpPr/>
              <p:nvPr/>
            </p:nvSpPr>
            <p:spPr>
              <a:xfrm>
                <a:off x="6087957" y="3377014"/>
                <a:ext cx="679048" cy="824022"/>
              </a:xfrm>
              <a:prstGeom prst="ellipse">
                <a:avLst/>
              </a:prstGeom>
              <a:solidFill>
                <a:srgbClr val="6470B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00" b="1" dirty="0">
                    <a:latin typeface="HY수평선M" panose="02030600000101010101" pitchFamily="18" charset="-127"/>
                    <a:ea typeface="HY수평선M" panose="02030600000101010101" pitchFamily="18" charset="-127"/>
                  </a:rPr>
                  <a:t>통합</a:t>
                </a:r>
                <a:endParaRPr lang="en-US" altLang="ko-KR" sz="1000" b="1" dirty="0">
                  <a:latin typeface="HY수평선M" panose="02030600000101010101" pitchFamily="18" charset="-127"/>
                  <a:ea typeface="HY수평선M" panose="02030600000101010101" pitchFamily="18" charset="-127"/>
                </a:endParaRPr>
              </a:p>
              <a:p>
                <a:pPr algn="ctr"/>
                <a:r>
                  <a:rPr lang="ko-KR" altLang="en-US" sz="1000" b="1" dirty="0">
                    <a:latin typeface="HY수평선M" panose="02030600000101010101" pitchFamily="18" charset="-127"/>
                    <a:ea typeface="HY수평선M" panose="02030600000101010101" pitchFamily="18" charset="-127"/>
                  </a:rPr>
                  <a:t>테스트</a:t>
                </a:r>
              </a:p>
            </p:txBody>
          </p:sp>
          <p:sp>
            <p:nvSpPr>
              <p:cNvPr id="101" name="타원 100">
                <a:extLst>
                  <a:ext uri="{FF2B5EF4-FFF2-40B4-BE49-F238E27FC236}">
                    <a16:creationId xmlns="" xmlns:a16="http://schemas.microsoft.com/office/drawing/2014/main" id="{2F24EE60-FFB5-49CB-AA9D-8CD429B991F1}"/>
                  </a:ext>
                </a:extLst>
              </p:cNvPr>
              <p:cNvSpPr/>
              <p:nvPr/>
            </p:nvSpPr>
            <p:spPr>
              <a:xfrm>
                <a:off x="6087957" y="4263588"/>
                <a:ext cx="679048" cy="824022"/>
              </a:xfrm>
              <a:prstGeom prst="ellipse">
                <a:avLst/>
              </a:prstGeom>
              <a:solidFill>
                <a:srgbClr val="6470B8"/>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00" b="1" dirty="0">
                    <a:latin typeface="HY수평선M" panose="02030600000101010101" pitchFamily="18" charset="-127"/>
                    <a:ea typeface="HY수평선M" panose="02030600000101010101" pitchFamily="18" charset="-127"/>
                  </a:rPr>
                  <a:t>인수</a:t>
                </a:r>
                <a:endParaRPr lang="en-US" altLang="ko-KR" sz="1000" b="1" dirty="0">
                  <a:latin typeface="HY수평선M" panose="02030600000101010101" pitchFamily="18" charset="-127"/>
                  <a:ea typeface="HY수평선M" panose="02030600000101010101" pitchFamily="18" charset="-127"/>
                </a:endParaRPr>
              </a:p>
              <a:p>
                <a:pPr algn="ctr"/>
                <a:r>
                  <a:rPr lang="ko-KR" altLang="en-US" sz="1000" b="1" dirty="0">
                    <a:latin typeface="HY수평선M" panose="02030600000101010101" pitchFamily="18" charset="-127"/>
                    <a:ea typeface="HY수평선M" panose="02030600000101010101" pitchFamily="18" charset="-127"/>
                  </a:rPr>
                  <a:t>테스트</a:t>
                </a:r>
              </a:p>
            </p:txBody>
          </p:sp>
        </p:grpSp>
        <p:sp>
          <p:nvSpPr>
            <p:cNvPr id="69" name="Rectangle 6">
              <a:extLst>
                <a:ext uri="{FF2B5EF4-FFF2-40B4-BE49-F238E27FC236}">
                  <a16:creationId xmlns="" xmlns:a16="http://schemas.microsoft.com/office/drawing/2014/main" id="{ED19C5AA-F062-4286-A1AA-40BB02F571D8}"/>
                </a:ext>
              </a:extLst>
            </p:cNvPr>
            <p:cNvSpPr>
              <a:spLocks noChangeArrowheads="1"/>
            </p:cNvSpPr>
            <p:nvPr/>
          </p:nvSpPr>
          <p:spPr bwMode="auto">
            <a:xfrm>
              <a:off x="6844756" y="3018771"/>
              <a:ext cx="2716757" cy="781294"/>
            </a:xfrm>
            <a:prstGeom prst="rect">
              <a:avLst/>
            </a:prstGeom>
            <a:noFill/>
            <a:ln w="9525" cap="rnd">
              <a:noFill/>
              <a:prstDash val="sysDot"/>
              <a:miter lim="800000"/>
              <a:headEnd/>
              <a:tailEnd/>
            </a:ln>
            <a:effectLst/>
          </p:spPr>
          <p:txBody>
            <a:bodyPr anchor="ctr">
              <a:noAutofit/>
            </a:bodyPr>
            <a:lstStyle/>
            <a:p>
              <a:pPr marL="87313" indent="-87313" algn="l" latinLnBrk="0">
                <a:lnSpc>
                  <a:spcPct val="110000"/>
                </a:lnSpc>
                <a:buFont typeface="Arial" charset="0"/>
                <a:buChar char="•"/>
                <a:defRPr/>
              </a:pPr>
              <a:r>
                <a:rPr kumimoji="0" lang="ko-KR" altLang="en-US" sz="900" dirty="0">
                  <a:solidFill>
                    <a:srgbClr val="404040"/>
                  </a:solidFill>
                  <a:latin typeface="HY수평선M" panose="02030600000101010101" pitchFamily="18" charset="-127"/>
                  <a:ea typeface="HY수평선M" panose="02030600000101010101" pitchFamily="18" charset="-127"/>
                </a:rPr>
                <a:t>어플리케이션 소프트웨어의 가장 작은 구성 요소인 프로그램에 대한 테스트</a:t>
              </a:r>
            </a:p>
            <a:p>
              <a:pPr marL="87313" indent="-87313" algn="l" latinLnBrk="0">
                <a:lnSpc>
                  <a:spcPct val="110000"/>
                </a:lnSpc>
                <a:buFont typeface="Arial" charset="0"/>
                <a:buChar char="•"/>
                <a:defRPr/>
              </a:pPr>
              <a:r>
                <a:rPr kumimoji="0" lang="ko-KR" altLang="en-US" sz="900" dirty="0">
                  <a:solidFill>
                    <a:srgbClr val="404040"/>
                  </a:solidFill>
                  <a:latin typeface="HY수평선M" panose="02030600000101010101" pitchFamily="18" charset="-127"/>
                  <a:ea typeface="HY수평선M" panose="02030600000101010101" pitchFamily="18" charset="-127"/>
                </a:rPr>
                <a:t>모듈에 대한 코딩이 끝난 시점에서 실시하며</a:t>
              </a:r>
              <a:r>
                <a:rPr kumimoji="0" lang="en-US" altLang="ko-KR" sz="900" dirty="0">
                  <a:solidFill>
                    <a:srgbClr val="404040"/>
                  </a:solidFill>
                  <a:latin typeface="HY수평선M" panose="02030600000101010101" pitchFamily="18" charset="-127"/>
                  <a:ea typeface="HY수평선M" panose="02030600000101010101" pitchFamily="18" charset="-127"/>
                </a:rPr>
                <a:t>, </a:t>
              </a:r>
              <a:r>
                <a:rPr kumimoji="0" lang="ko-KR" altLang="en-US" sz="900" dirty="0" smtClean="0">
                  <a:solidFill>
                    <a:srgbClr val="404040"/>
                  </a:solidFill>
                  <a:latin typeface="HY수평선M" panose="02030600000101010101" pitchFamily="18" charset="-127"/>
                  <a:ea typeface="HY수평선M" panose="02030600000101010101" pitchFamily="18" charset="-127"/>
                </a:rPr>
                <a:t>테스트 시나리오 및 케이스에 </a:t>
              </a:r>
              <a:r>
                <a:rPr kumimoji="0" lang="ko-KR" altLang="en-US" sz="900" dirty="0">
                  <a:solidFill>
                    <a:srgbClr val="404040"/>
                  </a:solidFill>
                  <a:latin typeface="HY수평선M" panose="02030600000101010101" pitchFamily="18" charset="-127"/>
                  <a:ea typeface="HY수평선M" panose="02030600000101010101" pitchFamily="18" charset="-127"/>
                </a:rPr>
                <a:t>의한</a:t>
              </a:r>
              <a:r>
                <a:rPr lang="en-US" altLang="ko-KR" sz="900" dirty="0">
                  <a:solidFill>
                    <a:srgbClr val="404040"/>
                  </a:solidFill>
                  <a:latin typeface="HY수평선M" panose="02030600000101010101" pitchFamily="18" charset="-127"/>
                  <a:ea typeface="HY수평선M" panose="02030600000101010101" pitchFamily="18" charset="-127"/>
                </a:rPr>
                <a:t> </a:t>
              </a:r>
              <a:r>
                <a:rPr kumimoji="0" lang="ko-KR" altLang="en-US" sz="900" dirty="0">
                  <a:solidFill>
                    <a:srgbClr val="404040"/>
                  </a:solidFill>
                  <a:latin typeface="HY수평선M" panose="02030600000101010101" pitchFamily="18" charset="-127"/>
                  <a:ea typeface="HY수평선M" panose="02030600000101010101" pitchFamily="18" charset="-127"/>
                </a:rPr>
                <a:t>기능수행 여부를 시험</a:t>
              </a:r>
            </a:p>
          </p:txBody>
        </p:sp>
        <p:sp>
          <p:nvSpPr>
            <p:cNvPr id="76" name="Rectangle 11">
              <a:extLst>
                <a:ext uri="{FF2B5EF4-FFF2-40B4-BE49-F238E27FC236}">
                  <a16:creationId xmlns="" xmlns:a16="http://schemas.microsoft.com/office/drawing/2014/main" id="{703B5FB2-CD2F-416F-8B3B-31178AC6D167}"/>
                </a:ext>
              </a:extLst>
            </p:cNvPr>
            <p:cNvSpPr>
              <a:spLocks noChangeArrowheads="1"/>
            </p:cNvSpPr>
            <p:nvPr/>
          </p:nvSpPr>
          <p:spPr bwMode="auto">
            <a:xfrm>
              <a:off x="6844756" y="3874930"/>
              <a:ext cx="2716757" cy="750738"/>
            </a:xfrm>
            <a:prstGeom prst="rect">
              <a:avLst/>
            </a:prstGeom>
            <a:noFill/>
            <a:ln w="9525" cap="rnd">
              <a:noFill/>
              <a:prstDash val="sysDot"/>
              <a:miter lim="800000"/>
              <a:headEnd/>
              <a:tailEnd/>
            </a:ln>
            <a:effectLst/>
          </p:spPr>
          <p:txBody>
            <a:bodyPr anchor="ctr">
              <a:normAutofit/>
            </a:bodyPr>
            <a:lstStyle/>
            <a:p>
              <a:pPr marL="87313" indent="-87313" algn="l" fontAlgn="ctr" latinLnBrk="0" hangingPunct="0">
                <a:lnSpc>
                  <a:spcPct val="100000"/>
                </a:lnSpc>
                <a:spcBef>
                  <a:spcPct val="20000"/>
                </a:spcBef>
                <a:buFont typeface="Arial" panose="020B0604020202020204" pitchFamily="34" charset="0"/>
                <a:buChar char="•"/>
                <a:defRPr/>
              </a:pPr>
              <a:r>
                <a:rPr kumimoji="0" lang="ko-KR" altLang="en-US" sz="900" dirty="0">
                  <a:solidFill>
                    <a:srgbClr val="404040"/>
                  </a:solidFill>
                  <a:latin typeface="HY수평선M" panose="02030600000101010101" pitchFamily="18" charset="-127"/>
                  <a:ea typeface="HY수평선M" panose="02030600000101010101" pitchFamily="18" charset="-127"/>
                </a:rPr>
                <a:t>완성된 어플리케이션을 고객이 요구한 설비에서 테스트 및 </a:t>
              </a:r>
              <a:r>
                <a:rPr kumimoji="0" lang="ko-KR" altLang="en-US" sz="900" dirty="0">
                  <a:solidFill>
                    <a:srgbClr val="404040"/>
                  </a:solidFill>
                  <a:latin typeface="HY수평선M" panose="02030600000101010101" pitchFamily="18" charset="-127"/>
                  <a:ea typeface="HY수평선M" panose="02030600000101010101" pitchFamily="18" charset="-127"/>
                  <a:sym typeface="Symbol" pitchFamily="18" charset="2"/>
                </a:rPr>
                <a:t>업무기능과 시스템 성능차원에서 다양한 방법으로 </a:t>
              </a:r>
              <a:r>
                <a:rPr kumimoji="0" lang="ko-KR" altLang="en-US" sz="900" dirty="0">
                  <a:solidFill>
                    <a:srgbClr val="404040"/>
                  </a:solidFill>
                  <a:latin typeface="HY수평선M" panose="02030600000101010101" pitchFamily="18" charset="-127"/>
                  <a:ea typeface="HY수평선M" panose="02030600000101010101" pitchFamily="18" charset="-127"/>
                </a:rPr>
                <a:t>테스트</a:t>
              </a:r>
            </a:p>
          </p:txBody>
        </p:sp>
        <p:sp>
          <p:nvSpPr>
            <p:cNvPr id="77" name="Rectangle 12">
              <a:extLst>
                <a:ext uri="{FF2B5EF4-FFF2-40B4-BE49-F238E27FC236}">
                  <a16:creationId xmlns="" xmlns:a16="http://schemas.microsoft.com/office/drawing/2014/main" id="{D8084ECE-859A-454E-A661-2654E641AFC4}"/>
                </a:ext>
              </a:extLst>
            </p:cNvPr>
            <p:cNvSpPr>
              <a:spLocks noChangeArrowheads="1"/>
            </p:cNvSpPr>
            <p:nvPr/>
          </p:nvSpPr>
          <p:spPr bwMode="auto">
            <a:xfrm>
              <a:off x="6844756" y="4675890"/>
              <a:ext cx="2716757" cy="739496"/>
            </a:xfrm>
            <a:prstGeom prst="rect">
              <a:avLst/>
            </a:prstGeom>
            <a:noFill/>
            <a:ln w="9525" cap="rnd">
              <a:noFill/>
              <a:prstDash val="sysDot"/>
              <a:miter lim="800000"/>
              <a:headEnd/>
              <a:tailEnd/>
            </a:ln>
            <a:effectLst/>
          </p:spPr>
          <p:txBody>
            <a:bodyPr anchor="ctr">
              <a:noAutofit/>
            </a:bodyPr>
            <a:lstStyle/>
            <a:p>
              <a:pPr marL="87313" indent="-87313" algn="l" fontAlgn="ctr" latinLnBrk="0" hangingPunct="0">
                <a:lnSpc>
                  <a:spcPct val="100000"/>
                </a:lnSpc>
                <a:spcBef>
                  <a:spcPct val="20000"/>
                </a:spcBef>
                <a:buFont typeface="Arial" panose="020B0604020202020204" pitchFamily="34" charset="0"/>
                <a:buChar char="•"/>
                <a:defRPr/>
              </a:pPr>
              <a:r>
                <a:rPr kumimoji="0" lang="ko-KR" altLang="en-US" sz="900" dirty="0">
                  <a:solidFill>
                    <a:srgbClr val="404040"/>
                  </a:solidFill>
                  <a:latin typeface="HY수평선M" panose="02030600000101010101" pitchFamily="18" charset="-127"/>
                  <a:ea typeface="HY수평선M" panose="02030600000101010101" pitchFamily="18" charset="-127"/>
                </a:rPr>
                <a:t>고객이 요구한 인프라 상에서 어플리케이션 소프트웨어가 완성 되었는지를 </a:t>
              </a:r>
              <a:r>
                <a:rPr kumimoji="0" lang="ko-KR" altLang="en-US" sz="900" dirty="0" smtClean="0">
                  <a:solidFill>
                    <a:srgbClr val="404040"/>
                  </a:solidFill>
                  <a:latin typeface="HY수평선M" panose="02030600000101010101" pitchFamily="18" charset="-127"/>
                  <a:ea typeface="HY수평선M" panose="02030600000101010101" pitchFamily="18" charset="-127"/>
                </a:rPr>
                <a:t>테스트</a:t>
              </a:r>
              <a:endParaRPr kumimoji="0" lang="en-US" altLang="ko-KR" sz="900" dirty="0" smtClean="0">
                <a:solidFill>
                  <a:srgbClr val="404040"/>
                </a:solidFill>
                <a:latin typeface="HY수평선M" panose="02030600000101010101" pitchFamily="18" charset="-127"/>
                <a:ea typeface="HY수평선M" panose="02030600000101010101" pitchFamily="18" charset="-127"/>
              </a:endParaRPr>
            </a:p>
            <a:p>
              <a:pPr algn="l" fontAlgn="ctr" latinLnBrk="0" hangingPunct="0">
                <a:lnSpc>
                  <a:spcPct val="100000"/>
                </a:lnSpc>
                <a:spcBef>
                  <a:spcPct val="20000"/>
                </a:spcBef>
                <a:defRPr/>
              </a:pPr>
              <a:endParaRPr kumimoji="0" lang="ko-KR" altLang="en-US" sz="900" dirty="0">
                <a:solidFill>
                  <a:srgbClr val="404040"/>
                </a:solidFill>
                <a:latin typeface="HY수평선M" panose="02030600000101010101" pitchFamily="18" charset="-127"/>
                <a:ea typeface="HY수평선M" panose="02030600000101010101" pitchFamily="18" charset="-127"/>
              </a:endParaRPr>
            </a:p>
            <a:p>
              <a:pPr marL="87313" indent="-87313" algn="l" fontAlgn="ctr" latinLnBrk="0" hangingPunct="0">
                <a:lnSpc>
                  <a:spcPct val="100000"/>
                </a:lnSpc>
                <a:spcBef>
                  <a:spcPct val="20000"/>
                </a:spcBef>
                <a:buFont typeface="Arial" panose="020B0604020202020204" pitchFamily="34" charset="0"/>
                <a:buChar char="•"/>
                <a:defRPr/>
              </a:pPr>
              <a:r>
                <a:rPr kumimoji="0" lang="ko-KR" altLang="en-US" sz="900" dirty="0">
                  <a:solidFill>
                    <a:srgbClr val="404040"/>
                  </a:solidFill>
                  <a:latin typeface="HY수평선M" panose="02030600000101010101" pitchFamily="18" charset="-127"/>
                  <a:ea typeface="HY수평선M" panose="02030600000101010101" pitchFamily="18" charset="-127"/>
                  <a:sym typeface="Symbol" pitchFamily="18" charset="2"/>
                </a:rPr>
                <a:t>실제 운영환경에서 </a:t>
              </a:r>
              <a:r>
                <a:rPr kumimoji="0" lang="ko-KR" altLang="en-US" sz="900" dirty="0" smtClean="0">
                  <a:solidFill>
                    <a:srgbClr val="404040"/>
                  </a:solidFill>
                  <a:latin typeface="HY수평선M" panose="02030600000101010101" pitchFamily="18" charset="-127"/>
                  <a:ea typeface="HY수평선M" panose="02030600000101010101" pitchFamily="18" charset="-127"/>
                </a:rPr>
                <a:t>테스트</a:t>
              </a:r>
              <a:endParaRPr kumimoji="0" lang="en-US" altLang="ko-KR" sz="900" dirty="0" smtClean="0">
                <a:solidFill>
                  <a:srgbClr val="404040"/>
                </a:solidFill>
                <a:latin typeface="HY수평선M" panose="02030600000101010101" pitchFamily="18" charset="-127"/>
                <a:ea typeface="HY수평선M" panose="02030600000101010101" pitchFamily="18" charset="-127"/>
              </a:endParaRPr>
            </a:p>
            <a:p>
              <a:pPr marL="87313" indent="-87313" algn="l" fontAlgn="ctr" latinLnBrk="0" hangingPunct="0">
                <a:lnSpc>
                  <a:spcPct val="100000"/>
                </a:lnSpc>
                <a:spcBef>
                  <a:spcPct val="20000"/>
                </a:spcBef>
                <a:buFont typeface="Arial" panose="020B0604020202020204" pitchFamily="34" charset="0"/>
                <a:buChar char="•"/>
                <a:defRPr/>
              </a:pPr>
              <a:endParaRPr kumimoji="0" lang="ko-KR" altLang="en-US" sz="900" dirty="0">
                <a:solidFill>
                  <a:srgbClr val="404040"/>
                </a:solidFill>
                <a:latin typeface="HY수평선M" panose="02030600000101010101" pitchFamily="18" charset="-127"/>
                <a:ea typeface="HY수평선M" panose="02030600000101010101" pitchFamily="18" charset="-127"/>
                <a:sym typeface="Symbol" pitchFamily="18" charset="2"/>
              </a:endParaRPr>
            </a:p>
            <a:p>
              <a:pPr marL="87313" indent="-87313" algn="l" fontAlgn="ctr" latinLnBrk="0" hangingPunct="0">
                <a:lnSpc>
                  <a:spcPct val="100000"/>
                </a:lnSpc>
                <a:spcBef>
                  <a:spcPct val="20000"/>
                </a:spcBef>
                <a:buFont typeface="Arial" panose="020B0604020202020204" pitchFamily="34" charset="0"/>
                <a:buChar char="•"/>
                <a:defRPr/>
              </a:pPr>
              <a:r>
                <a:rPr kumimoji="0" lang="ko-KR" altLang="en-US" sz="900" dirty="0">
                  <a:solidFill>
                    <a:srgbClr val="404040"/>
                  </a:solidFill>
                  <a:latin typeface="HY수평선M" panose="02030600000101010101" pitchFamily="18" charset="-127"/>
                  <a:ea typeface="HY수평선M" panose="02030600000101010101" pitchFamily="18" charset="-127"/>
                </a:rPr>
                <a:t>테스트</a:t>
              </a:r>
              <a:r>
                <a:rPr kumimoji="0" lang="ko-KR" altLang="en-US" sz="900" dirty="0">
                  <a:solidFill>
                    <a:srgbClr val="404040"/>
                  </a:solidFill>
                  <a:latin typeface="HY수평선M" panose="02030600000101010101" pitchFamily="18" charset="-127"/>
                  <a:ea typeface="HY수평선M" panose="02030600000101010101" pitchFamily="18" charset="-127"/>
                  <a:sym typeface="Symbol" pitchFamily="18" charset="2"/>
                </a:rPr>
                <a:t> 운영과 병행하여 수행</a:t>
              </a:r>
            </a:p>
          </p:txBody>
        </p:sp>
        <p:sp>
          <p:nvSpPr>
            <p:cNvPr id="78" name="왼쪽 중괄호 77">
              <a:extLst>
                <a:ext uri="{FF2B5EF4-FFF2-40B4-BE49-F238E27FC236}">
                  <a16:creationId xmlns="" xmlns:a16="http://schemas.microsoft.com/office/drawing/2014/main" id="{9540B6AA-6D69-449A-A282-6383531ECF62}"/>
                </a:ext>
              </a:extLst>
            </p:cNvPr>
            <p:cNvSpPr/>
            <p:nvPr/>
          </p:nvSpPr>
          <p:spPr>
            <a:xfrm rot="5400000">
              <a:off x="7714201" y="4054856"/>
              <a:ext cx="187922" cy="3242775"/>
            </a:xfrm>
            <a:prstGeom prst="leftBrace">
              <a:avLst>
                <a:gd name="adj1" fmla="val 28521"/>
                <a:gd name="adj2" fmla="val 50000"/>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latin typeface="HY수평선M" panose="02030600000101010101" pitchFamily="18" charset="-127"/>
                <a:ea typeface="HY수평선M" panose="02030600000101010101" pitchFamily="18" charset="-127"/>
              </a:endParaRPr>
            </a:p>
          </p:txBody>
        </p:sp>
        <p:grpSp>
          <p:nvGrpSpPr>
            <p:cNvPr id="79" name="그룹 78">
              <a:extLst>
                <a:ext uri="{FF2B5EF4-FFF2-40B4-BE49-F238E27FC236}">
                  <a16:creationId xmlns="" xmlns:a16="http://schemas.microsoft.com/office/drawing/2014/main" id="{625A95EF-C79C-4F63-9F2E-39B22720DB48}"/>
                </a:ext>
              </a:extLst>
            </p:cNvPr>
            <p:cNvGrpSpPr/>
            <p:nvPr/>
          </p:nvGrpSpPr>
          <p:grpSpPr>
            <a:xfrm>
              <a:off x="6035370" y="5889301"/>
              <a:ext cx="3495781" cy="788869"/>
              <a:chOff x="6087957" y="5160921"/>
              <a:chExt cx="3495781" cy="949240"/>
            </a:xfrm>
            <a:solidFill>
              <a:srgbClr val="015EA1"/>
            </a:solidFill>
            <a:effectLst/>
          </p:grpSpPr>
          <p:sp>
            <p:nvSpPr>
              <p:cNvPr id="97" name="AutoShape 29">
                <a:extLst>
                  <a:ext uri="{FF2B5EF4-FFF2-40B4-BE49-F238E27FC236}">
                    <a16:creationId xmlns="" xmlns:a16="http://schemas.microsoft.com/office/drawing/2014/main" id="{332D5D45-F025-4503-A25B-792BBAF20F2F}"/>
                  </a:ext>
                </a:extLst>
              </p:cNvPr>
              <p:cNvSpPr>
                <a:spLocks noChangeArrowheads="1"/>
              </p:cNvSpPr>
              <p:nvPr/>
            </p:nvSpPr>
            <p:spPr bwMode="auto">
              <a:xfrm>
                <a:off x="6087957" y="5667782"/>
                <a:ext cx="3495781" cy="442379"/>
              </a:xfrm>
              <a:prstGeom prst="roundRect">
                <a:avLst>
                  <a:gd name="adj" fmla="val 0"/>
                </a:avLst>
              </a:prstGeom>
              <a:solidFill>
                <a:schemeClr val="accent6">
                  <a:lumMod val="75000"/>
                </a:schemeClr>
              </a:solidFill>
              <a:ln w="19050">
                <a:noFill/>
              </a:ln>
              <a:effectLst>
                <a:outerShdw blurRad="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latin typeface="HY수평선M" panose="02030600000101010101" pitchFamily="18" charset="-127"/>
                    <a:ea typeface="HY수평선M" panose="02030600000101010101" pitchFamily="18" charset="-127"/>
                  </a:rPr>
                  <a:t>전사적 테스트 지원</a:t>
                </a:r>
                <a:r>
                  <a:rPr lang="en-US" altLang="ko-KR" sz="1050" b="1" dirty="0">
                    <a:latin typeface="HY수평선M" panose="02030600000101010101" pitchFamily="18" charset="-127"/>
                    <a:ea typeface="HY수평선M" panose="02030600000101010101" pitchFamily="18" charset="-127"/>
                  </a:rPr>
                  <a:t>(</a:t>
                </a:r>
                <a:r>
                  <a:rPr lang="ko-KR" altLang="en-US" sz="1050" b="1" dirty="0">
                    <a:latin typeface="HY수평선M" panose="02030600000101010101" pitchFamily="18" charset="-127"/>
                    <a:ea typeface="HY수평선M" panose="02030600000101010101" pitchFamily="18" charset="-127"/>
                  </a:rPr>
                  <a:t>사용성 테스트</a:t>
                </a:r>
                <a:r>
                  <a:rPr lang="en-US" altLang="ko-KR" sz="1050" b="1" dirty="0">
                    <a:latin typeface="HY수평선M" panose="02030600000101010101" pitchFamily="18" charset="-127"/>
                    <a:ea typeface="HY수평선M" panose="02030600000101010101" pitchFamily="18" charset="-127"/>
                  </a:rPr>
                  <a:t>)</a:t>
                </a:r>
                <a:endParaRPr lang="ko-KR" altLang="en-US" sz="1050" b="1" dirty="0">
                  <a:latin typeface="HY수평선M" panose="02030600000101010101" pitchFamily="18" charset="-127"/>
                  <a:ea typeface="HY수평선M" panose="02030600000101010101" pitchFamily="18" charset="-127"/>
                </a:endParaRPr>
              </a:p>
            </p:txBody>
          </p:sp>
          <p:sp>
            <p:nvSpPr>
              <p:cNvPr id="98" name="AutoShape 29">
                <a:extLst>
                  <a:ext uri="{FF2B5EF4-FFF2-40B4-BE49-F238E27FC236}">
                    <a16:creationId xmlns="" xmlns:a16="http://schemas.microsoft.com/office/drawing/2014/main" id="{3FA38B6D-C846-4ABC-8EA5-DE22D3E19AC1}"/>
                  </a:ext>
                </a:extLst>
              </p:cNvPr>
              <p:cNvSpPr>
                <a:spLocks noChangeArrowheads="1"/>
              </p:cNvSpPr>
              <p:nvPr/>
            </p:nvSpPr>
            <p:spPr bwMode="auto">
              <a:xfrm>
                <a:off x="6087957" y="5160921"/>
                <a:ext cx="3495781" cy="442379"/>
              </a:xfrm>
              <a:prstGeom prst="roundRect">
                <a:avLst>
                  <a:gd name="adj" fmla="val 0"/>
                </a:avLst>
              </a:prstGeom>
              <a:solidFill>
                <a:schemeClr val="accent6">
                  <a:lumMod val="75000"/>
                </a:schemeClr>
              </a:solidFill>
              <a:ln w="19050">
                <a:noFill/>
              </a:ln>
              <a:effectLst>
                <a:outerShdw blurRad="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latin typeface="HY수평선M" panose="02030600000101010101" pitchFamily="18" charset="-127"/>
                    <a:ea typeface="HY수평선M" panose="02030600000101010101" pitchFamily="18" charset="-127"/>
                  </a:rPr>
                  <a:t>개발 조직 내 명확한 테스트 </a:t>
                </a:r>
                <a:r>
                  <a:rPr lang="en-US" altLang="ko-KR" sz="1050" b="1" dirty="0">
                    <a:latin typeface="HY수평선M" panose="02030600000101010101" pitchFamily="18" charset="-127"/>
                    <a:ea typeface="HY수평선M" panose="02030600000101010101" pitchFamily="18" charset="-127"/>
                  </a:rPr>
                  <a:t>R&amp;R </a:t>
                </a:r>
                <a:r>
                  <a:rPr lang="ko-KR" altLang="en-US" sz="1050" b="1" dirty="0">
                    <a:latin typeface="HY수평선M" panose="02030600000101010101" pitchFamily="18" charset="-127"/>
                    <a:ea typeface="HY수평선M" panose="02030600000101010101" pitchFamily="18" charset="-127"/>
                  </a:rPr>
                  <a:t>수립</a:t>
                </a:r>
              </a:p>
            </p:txBody>
          </p:sp>
        </p:grpSp>
        <p:sp>
          <p:nvSpPr>
            <p:cNvPr id="80" name="AutoShape 270">
              <a:extLst>
                <a:ext uri="{FF2B5EF4-FFF2-40B4-BE49-F238E27FC236}">
                  <a16:creationId xmlns="" xmlns:a16="http://schemas.microsoft.com/office/drawing/2014/main" id="{4788F90E-C4FD-46FE-9514-F56B09E3FFA2}"/>
                </a:ext>
              </a:extLst>
            </p:cNvPr>
            <p:cNvSpPr>
              <a:spLocks noChangeArrowheads="1"/>
            </p:cNvSpPr>
            <p:nvPr/>
          </p:nvSpPr>
          <p:spPr bwMode="auto">
            <a:xfrm>
              <a:off x="6035369" y="6737586"/>
              <a:ext cx="3495781" cy="372544"/>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ko-KR" altLang="en-US" sz="1050" dirty="0">
                  <a:solidFill>
                    <a:schemeClr val="tx1"/>
                  </a:solidFill>
                  <a:latin typeface="HY수평선M" panose="02030600000101010101" pitchFamily="18" charset="-127"/>
                  <a:ea typeface="HY수평선M" panose="02030600000101010101" pitchFamily="18" charset="-127"/>
                </a:rPr>
                <a:t>관련 업무 경험자</a:t>
              </a:r>
              <a:r>
                <a:rPr lang="en-US" altLang="ko-KR" sz="1050" dirty="0">
                  <a:solidFill>
                    <a:schemeClr val="tx1"/>
                  </a:solidFill>
                  <a:latin typeface="HY수평선M" panose="02030600000101010101" pitchFamily="18" charset="-127"/>
                  <a:ea typeface="HY수평선M" panose="02030600000101010101" pitchFamily="18" charset="-127"/>
                </a:rPr>
                <a:t>, IT</a:t>
              </a:r>
              <a:r>
                <a:rPr lang="ko-KR" altLang="en-US" sz="1050" dirty="0">
                  <a:solidFill>
                    <a:schemeClr val="tx1"/>
                  </a:solidFill>
                  <a:latin typeface="HY수평선M" panose="02030600000101010101" pitchFamily="18" charset="-127"/>
                  <a:ea typeface="HY수평선M" panose="02030600000101010101" pitchFamily="18" charset="-127"/>
                </a:rPr>
                <a:t>전문가</a:t>
              </a:r>
              <a:r>
                <a:rPr lang="en-US" altLang="ko-KR" sz="1050" dirty="0">
                  <a:solidFill>
                    <a:schemeClr val="tx1"/>
                  </a:solidFill>
                  <a:latin typeface="HY수평선M" panose="02030600000101010101" pitchFamily="18" charset="-127"/>
                  <a:ea typeface="HY수평선M" panose="02030600000101010101" pitchFamily="18" charset="-127"/>
                </a:rPr>
                <a:t>, </a:t>
              </a:r>
              <a:r>
                <a:rPr lang="ko-KR" altLang="en-US" sz="1050" dirty="0">
                  <a:solidFill>
                    <a:schemeClr val="tx1"/>
                  </a:solidFill>
                  <a:latin typeface="HY수평선M" panose="02030600000101010101" pitchFamily="18" charset="-127"/>
                  <a:ea typeface="HY수평선M" panose="02030600000101010101" pitchFamily="18" charset="-127"/>
                </a:rPr>
                <a:t>일반인</a:t>
              </a:r>
            </a:p>
          </p:txBody>
        </p:sp>
        <p:sp>
          <p:nvSpPr>
            <p:cNvPr id="81" name="대각선 방향의 모서리가 둥근 사각형 69">
              <a:extLst>
                <a:ext uri="{FF2B5EF4-FFF2-40B4-BE49-F238E27FC236}">
                  <a16:creationId xmlns="" xmlns:a16="http://schemas.microsoft.com/office/drawing/2014/main" id="{FF130D35-6ABD-4E47-890B-019B6C0CFDC7}"/>
                </a:ext>
              </a:extLst>
            </p:cNvPr>
            <p:cNvSpPr/>
            <p:nvPr/>
          </p:nvSpPr>
          <p:spPr>
            <a:xfrm flipH="1">
              <a:off x="377980" y="4508499"/>
              <a:ext cx="5453476" cy="313408"/>
            </a:xfrm>
            <a:prstGeom prst="round2DiagRect">
              <a:avLst>
                <a:gd name="adj1" fmla="val 18285"/>
                <a:gd name="adj2" fmla="val 0"/>
              </a:avLst>
            </a:prstGeom>
            <a:solidFill>
              <a:schemeClr val="accent6">
                <a:lumMod val="75000"/>
              </a:schemeClr>
            </a:solidFill>
            <a:ln w="63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algn="ctr">
                <a:defRPr/>
              </a:pPr>
              <a:r>
                <a:rPr lang="ko-KR" altLang="en-US" sz="1100" kern="0" dirty="0">
                  <a:ln>
                    <a:solidFill>
                      <a:srgbClr val="BCDCF2">
                        <a:alpha val="0"/>
                      </a:srgbClr>
                    </a:solidFill>
                  </a:ln>
                  <a:solidFill>
                    <a:schemeClr val="bg1"/>
                  </a:solidFill>
                  <a:latin typeface="HY수평선M" panose="02030600000101010101" pitchFamily="18" charset="-127"/>
                  <a:ea typeface="HY수평선M" panose="02030600000101010101" pitchFamily="18" charset="-127"/>
                </a:rPr>
                <a:t>테스트 수행 절차</a:t>
              </a:r>
              <a:endParaRPr lang="ko-KR" altLang="en-US" kern="0" dirty="0">
                <a:ln>
                  <a:solidFill>
                    <a:srgbClr val="BCDCF2">
                      <a:alpha val="0"/>
                    </a:srgbClr>
                  </a:solidFill>
                </a:ln>
                <a:solidFill>
                  <a:srgbClr val="FF0000"/>
                </a:solidFill>
                <a:latin typeface="HY수평선M" panose="02030600000101010101" pitchFamily="18" charset="-127"/>
                <a:ea typeface="HY수평선M" panose="02030600000101010101" pitchFamily="18" charset="-127"/>
              </a:endParaRPr>
            </a:p>
          </p:txBody>
        </p:sp>
        <p:grpSp>
          <p:nvGrpSpPr>
            <p:cNvPr id="82" name="그룹 81">
              <a:extLst>
                <a:ext uri="{FF2B5EF4-FFF2-40B4-BE49-F238E27FC236}">
                  <a16:creationId xmlns="" xmlns:a16="http://schemas.microsoft.com/office/drawing/2014/main" id="{9B73CD9D-9840-4642-A3CE-32EEAA9AA29B}"/>
                </a:ext>
              </a:extLst>
            </p:cNvPr>
            <p:cNvGrpSpPr/>
            <p:nvPr/>
          </p:nvGrpSpPr>
          <p:grpSpPr>
            <a:xfrm>
              <a:off x="374849" y="5325891"/>
              <a:ext cx="5453476" cy="1809519"/>
              <a:chOff x="509785" y="3843867"/>
              <a:chExt cx="4833378" cy="1972188"/>
            </a:xfrm>
          </p:grpSpPr>
          <p:sp>
            <p:nvSpPr>
              <p:cNvPr id="93" name="Rectangle 29">
                <a:extLst>
                  <a:ext uri="{FF2B5EF4-FFF2-40B4-BE49-F238E27FC236}">
                    <a16:creationId xmlns="" xmlns:a16="http://schemas.microsoft.com/office/drawing/2014/main" id="{9D14F8FC-0AFB-4B8D-A1DC-7C50CA337F3F}"/>
                  </a:ext>
                </a:extLst>
              </p:cNvPr>
              <p:cNvSpPr>
                <a:spLocks noChangeArrowheads="1"/>
              </p:cNvSpPr>
              <p:nvPr/>
            </p:nvSpPr>
            <p:spPr bwMode="gray">
              <a:xfrm>
                <a:off x="509785" y="3843867"/>
                <a:ext cx="1208948" cy="1972188"/>
              </a:xfrm>
              <a:prstGeom prst="rect">
                <a:avLst/>
              </a:prstGeom>
              <a:solidFill>
                <a:schemeClr val="bg1">
                  <a:lumMod val="85000"/>
                </a:schemeClr>
              </a:solidFill>
              <a:ln w="31750" algn="ctr">
                <a:solidFill>
                  <a:schemeClr val="bg1"/>
                </a:solidFill>
                <a:miter lim="800000"/>
                <a:headEnd/>
                <a:tailEnd/>
              </a:ln>
              <a:effectLst/>
            </p:spPr>
            <p:txBody>
              <a:bodyPr lIns="72000" tIns="72000" rIns="72000" bIns="72000" anchor="t"/>
              <a:lstStyle/>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업무 분석</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개발 일정 검토</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요구사항 분석</a:t>
                </a:r>
              </a:p>
              <a:p>
                <a:pPr marL="93663" indent="-93663" latinLnBrk="0">
                  <a:lnSpc>
                    <a:spcPct val="120000"/>
                  </a:lnSpc>
                  <a:buFont typeface="Arial" panose="020B0604020202020204" pitchFamily="34" charset="0"/>
                  <a:buChar char="•"/>
                  <a:defRPr/>
                </a:pPr>
                <a:r>
                  <a:rPr kumimoji="0" lang="en-US" altLang="ko-KR" sz="800" dirty="0">
                    <a:latin typeface="HY수평선M" panose="02030600000101010101" pitchFamily="18" charset="-127"/>
                    <a:ea typeface="HY수평선M" panose="02030600000101010101" pitchFamily="18" charset="-127"/>
                  </a:rPr>
                  <a:t>Process </a:t>
                </a:r>
                <a:r>
                  <a:rPr kumimoji="0" lang="ko-KR" altLang="en-US" sz="800" dirty="0">
                    <a:latin typeface="HY수평선M" panose="02030600000101010101" pitchFamily="18" charset="-127"/>
                    <a:ea typeface="HY수평선M" panose="02030600000101010101" pitchFamily="18" charset="-127"/>
                  </a:rPr>
                  <a:t>분석</a:t>
                </a:r>
              </a:p>
              <a:p>
                <a:pPr marL="93663" indent="-93663" latinLnBrk="0">
                  <a:lnSpc>
                    <a:spcPct val="120000"/>
                  </a:lnSpc>
                  <a:buFont typeface="Arial" panose="020B0604020202020204" pitchFamily="34" charset="0"/>
                  <a:buChar char="•"/>
                  <a:defRPr/>
                </a:pPr>
                <a:r>
                  <a:rPr kumimoji="0" lang="en-US" altLang="ko-KR" sz="800" dirty="0">
                    <a:latin typeface="HY수평선M" panose="02030600000101010101" pitchFamily="18" charset="-127"/>
                    <a:ea typeface="HY수평선M" panose="02030600000101010101" pitchFamily="18" charset="-127"/>
                  </a:rPr>
                  <a:t>Risk </a:t>
                </a:r>
                <a:r>
                  <a:rPr kumimoji="0" lang="ko-KR" altLang="en-US" sz="800" dirty="0">
                    <a:latin typeface="HY수평선M" panose="02030600000101010101" pitchFamily="18" charset="-127"/>
                    <a:ea typeface="HY수평선M" panose="02030600000101010101" pitchFamily="18" charset="-127"/>
                  </a:rPr>
                  <a:t>분석</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테스트 인력 및 </a:t>
                </a:r>
                <a:r>
                  <a:rPr kumimoji="0" lang="en-US" altLang="ko-KR" sz="800" dirty="0">
                    <a:latin typeface="HY수평선M" panose="02030600000101010101" pitchFamily="18" charset="-127"/>
                    <a:ea typeface="HY수평선M" panose="02030600000101010101" pitchFamily="18" charset="-127"/>
                  </a:rPr>
                  <a:t>R&amp;R </a:t>
                </a:r>
                <a:r>
                  <a:rPr kumimoji="0" lang="ko-KR" altLang="en-US" sz="800" dirty="0">
                    <a:latin typeface="HY수평선M" panose="02030600000101010101" pitchFamily="18" charset="-127"/>
                    <a:ea typeface="HY수평선M" panose="02030600000101010101" pitchFamily="18" charset="-127"/>
                  </a:rPr>
                  <a:t>정의</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테스트 교육 계획</a:t>
                </a:r>
                <a:endParaRPr kumimoji="0" lang="en-US" altLang="ko-KR" sz="800" dirty="0">
                  <a:latin typeface="HY수평선M" panose="02030600000101010101" pitchFamily="18" charset="-127"/>
                  <a:ea typeface="HY수평선M" panose="02030600000101010101" pitchFamily="18" charset="-127"/>
                </a:endParaRPr>
              </a:p>
              <a:p>
                <a:pPr marL="93663" indent="-93663" latinLnBrk="0">
                  <a:lnSpc>
                    <a:spcPct val="120000"/>
                  </a:lnSpc>
                  <a:buFont typeface="Arial" panose="020B0604020202020204" pitchFamily="34" charset="0"/>
                  <a:buChar char="•"/>
                  <a:defRPr/>
                </a:pPr>
                <a:endParaRPr kumimoji="0" lang="ko-KR" altLang="en-US" sz="800" dirty="0">
                  <a:latin typeface="HY수평선M" panose="02030600000101010101" pitchFamily="18" charset="-127"/>
                  <a:ea typeface="HY수평선M" panose="02030600000101010101" pitchFamily="18" charset="-127"/>
                </a:endParaRPr>
              </a:p>
            </p:txBody>
          </p:sp>
          <p:sp>
            <p:nvSpPr>
              <p:cNvPr id="94" name="Rectangle 29">
                <a:extLst>
                  <a:ext uri="{FF2B5EF4-FFF2-40B4-BE49-F238E27FC236}">
                    <a16:creationId xmlns="" xmlns:a16="http://schemas.microsoft.com/office/drawing/2014/main" id="{62C87426-DCBE-45E4-B99E-10D2F0CD8571}"/>
                  </a:ext>
                </a:extLst>
              </p:cNvPr>
              <p:cNvSpPr>
                <a:spLocks noChangeArrowheads="1"/>
              </p:cNvSpPr>
              <p:nvPr/>
            </p:nvSpPr>
            <p:spPr bwMode="gray">
              <a:xfrm>
                <a:off x="1718733" y="3843867"/>
                <a:ext cx="1208948" cy="1972186"/>
              </a:xfrm>
              <a:prstGeom prst="rect">
                <a:avLst/>
              </a:prstGeom>
              <a:solidFill>
                <a:schemeClr val="bg1">
                  <a:lumMod val="85000"/>
                </a:schemeClr>
              </a:solidFill>
              <a:ln w="31750" algn="ctr">
                <a:solidFill>
                  <a:schemeClr val="bg1"/>
                </a:solidFill>
                <a:miter lim="800000"/>
                <a:headEnd/>
                <a:tailEnd/>
              </a:ln>
              <a:effectLst/>
            </p:spPr>
            <p:txBody>
              <a:bodyPr lIns="72000" tIns="72000" rIns="72000" bIns="72000" anchor="t"/>
              <a:lstStyle/>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전체 일정 수립</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테스트 프로세스 정립</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표준 문서 정의</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품질관리 지표 정의</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테스트 환경 정의</a:t>
                </a:r>
                <a:r>
                  <a:rPr kumimoji="0" lang="en-US" altLang="ko-KR" sz="800" dirty="0">
                    <a:latin typeface="HY수평선M" panose="02030600000101010101" pitchFamily="18" charset="-127"/>
                    <a:ea typeface="HY수평선M" panose="02030600000101010101" pitchFamily="18" charset="-127"/>
                  </a:rPr>
                  <a:t>/ </a:t>
                </a:r>
                <a:r>
                  <a:rPr kumimoji="0" lang="ko-KR" altLang="en-US" sz="800" dirty="0">
                    <a:latin typeface="HY수평선M" panose="02030600000101010101" pitchFamily="18" charset="-127"/>
                    <a:ea typeface="HY수평선M" panose="02030600000101010101" pitchFamily="18" charset="-127"/>
                  </a:rPr>
                  <a:t>준비</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시나리오 작성</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테스트 케이스 작성</a:t>
                </a:r>
                <a:endParaRPr kumimoji="0" lang="en-US" altLang="ko-KR" sz="800" dirty="0">
                  <a:latin typeface="HY수평선M" panose="02030600000101010101" pitchFamily="18" charset="-127"/>
                  <a:ea typeface="HY수평선M" panose="02030600000101010101" pitchFamily="18" charset="-127"/>
                </a:endParaRPr>
              </a:p>
            </p:txBody>
          </p:sp>
          <p:sp>
            <p:nvSpPr>
              <p:cNvPr id="95" name="Rectangle 29">
                <a:extLst>
                  <a:ext uri="{FF2B5EF4-FFF2-40B4-BE49-F238E27FC236}">
                    <a16:creationId xmlns="" xmlns:a16="http://schemas.microsoft.com/office/drawing/2014/main" id="{FA0D74FA-5DC8-4E75-8FDD-BFBA7C736F48}"/>
                  </a:ext>
                </a:extLst>
              </p:cNvPr>
              <p:cNvSpPr>
                <a:spLocks noChangeArrowheads="1"/>
              </p:cNvSpPr>
              <p:nvPr/>
            </p:nvSpPr>
            <p:spPr bwMode="gray">
              <a:xfrm>
                <a:off x="2927681" y="3843867"/>
                <a:ext cx="1208948" cy="1972186"/>
              </a:xfrm>
              <a:prstGeom prst="rect">
                <a:avLst/>
              </a:prstGeom>
              <a:solidFill>
                <a:schemeClr val="bg1">
                  <a:lumMod val="85000"/>
                </a:schemeClr>
              </a:solidFill>
              <a:ln w="31750" algn="ctr">
                <a:solidFill>
                  <a:schemeClr val="bg1"/>
                </a:solidFill>
                <a:miter lim="800000"/>
                <a:headEnd/>
                <a:tailEnd/>
              </a:ln>
              <a:effectLst/>
            </p:spPr>
            <p:txBody>
              <a:bodyPr lIns="72000" tIns="72000" rIns="72000" bIns="72000" anchor="t"/>
              <a:lstStyle/>
              <a:p>
                <a:pPr marL="93663" indent="-93663">
                  <a:lnSpc>
                    <a:spcPct val="120000"/>
                  </a:lnSpc>
                  <a:buFont typeface="Arial" panose="020B0604020202020204" pitchFamily="34" charset="0"/>
                  <a:buChar char="•"/>
                </a:pPr>
                <a:r>
                  <a:rPr kumimoji="0" lang="ko-KR" altLang="en-US" sz="800" dirty="0">
                    <a:latin typeface="HY수평선M" panose="02030600000101010101" pitchFamily="18" charset="-127"/>
                    <a:ea typeface="HY수평선M" panose="02030600000101010101" pitchFamily="18" charset="-127"/>
                  </a:rPr>
                  <a:t>테스트 준비 점검</a:t>
                </a:r>
              </a:p>
              <a:p>
                <a:pPr marL="93663" indent="-93663">
                  <a:lnSpc>
                    <a:spcPct val="120000"/>
                  </a:lnSpc>
                  <a:buFont typeface="Arial" panose="020B0604020202020204" pitchFamily="34" charset="0"/>
                  <a:buChar char="•"/>
                </a:pPr>
                <a:r>
                  <a:rPr kumimoji="0" lang="ko-KR" altLang="en-US" sz="800" dirty="0">
                    <a:latin typeface="HY수평선M" panose="02030600000101010101" pitchFamily="18" charset="-127"/>
                    <a:ea typeface="HY수평선M" panose="02030600000101010101" pitchFamily="18" charset="-127"/>
                  </a:rPr>
                  <a:t>테스트 스크립트 생성</a:t>
                </a:r>
              </a:p>
              <a:p>
                <a:pPr marL="93663" indent="-93663">
                  <a:lnSpc>
                    <a:spcPct val="120000"/>
                  </a:lnSpc>
                  <a:buFont typeface="Arial" panose="020B0604020202020204" pitchFamily="34" charset="0"/>
                  <a:buChar char="•"/>
                </a:pPr>
                <a:r>
                  <a:rPr kumimoji="0" lang="ko-KR" altLang="en-US" sz="800" dirty="0">
                    <a:latin typeface="HY수평선M" panose="02030600000101010101" pitchFamily="18" charset="-127"/>
                    <a:ea typeface="HY수평선M" panose="02030600000101010101" pitchFamily="18" charset="-127"/>
                  </a:rPr>
                  <a:t>테스트 수행</a:t>
                </a:r>
              </a:p>
              <a:p>
                <a:pPr marL="93663" indent="-93663">
                  <a:lnSpc>
                    <a:spcPct val="120000"/>
                  </a:lnSpc>
                  <a:buFont typeface="Arial" panose="020B0604020202020204" pitchFamily="34" charset="0"/>
                  <a:buChar char="•"/>
                </a:pPr>
                <a:r>
                  <a:rPr kumimoji="0" lang="ko-KR" altLang="en-US" sz="800" dirty="0">
                    <a:latin typeface="HY수평선M" panose="02030600000101010101" pitchFamily="18" charset="-127"/>
                    <a:ea typeface="HY수평선M" panose="02030600000101010101" pitchFamily="18" charset="-127"/>
                  </a:rPr>
                  <a:t>재 테스트 수행</a:t>
                </a:r>
              </a:p>
              <a:p>
                <a:pPr marL="93663" indent="-93663">
                  <a:lnSpc>
                    <a:spcPct val="120000"/>
                  </a:lnSpc>
                  <a:buFont typeface="Arial" panose="020B0604020202020204" pitchFamily="34" charset="0"/>
                  <a:buChar char="•"/>
                </a:pPr>
                <a:r>
                  <a:rPr kumimoji="0" lang="en-US" altLang="ko-KR" sz="800" dirty="0">
                    <a:latin typeface="HY수평선M" panose="02030600000101010101" pitchFamily="18" charset="-127"/>
                    <a:ea typeface="HY수평선M" panose="02030600000101010101" pitchFamily="18" charset="-127"/>
                  </a:rPr>
                  <a:t>Defect </a:t>
                </a:r>
                <a:r>
                  <a:rPr kumimoji="0" lang="ko-KR" altLang="en-US" sz="800" dirty="0">
                    <a:latin typeface="HY수평선M" panose="02030600000101010101" pitchFamily="18" charset="-127"/>
                    <a:ea typeface="HY수평선M" panose="02030600000101010101" pitchFamily="18" charset="-127"/>
                  </a:rPr>
                  <a:t>관리</a:t>
                </a:r>
                <a:r>
                  <a:rPr kumimoji="0" lang="en-US" altLang="ko-KR" sz="800" dirty="0">
                    <a:latin typeface="HY수평선M" panose="02030600000101010101" pitchFamily="18" charset="-127"/>
                    <a:ea typeface="HY수평선M" panose="02030600000101010101" pitchFamily="18" charset="-127"/>
                  </a:rPr>
                  <a:t>/</a:t>
                </a:r>
                <a:r>
                  <a:rPr kumimoji="0" lang="ko-KR" altLang="en-US" sz="800" dirty="0">
                    <a:latin typeface="HY수평선M" panose="02030600000101010101" pitchFamily="18" charset="-127"/>
                    <a:ea typeface="HY수평선M" panose="02030600000101010101" pitchFamily="18" charset="-127"/>
                  </a:rPr>
                  <a:t>보고</a:t>
                </a:r>
                <a:endParaRPr kumimoji="0" lang="en-US" altLang="ko-KR" sz="800" dirty="0">
                  <a:latin typeface="HY수평선M" panose="02030600000101010101" pitchFamily="18" charset="-127"/>
                  <a:ea typeface="HY수평선M" panose="02030600000101010101" pitchFamily="18" charset="-127"/>
                </a:endParaRPr>
              </a:p>
              <a:p>
                <a:pPr marL="93663" indent="-93663">
                  <a:lnSpc>
                    <a:spcPct val="120000"/>
                  </a:lnSpc>
                  <a:buFont typeface="Arial" panose="020B0604020202020204" pitchFamily="34" charset="0"/>
                  <a:buChar char="•"/>
                </a:pPr>
                <a:r>
                  <a:rPr kumimoji="0" lang="ko-KR" altLang="en-US" sz="800" dirty="0">
                    <a:latin typeface="HY수평선M" panose="02030600000101010101" pitchFamily="18" charset="-127"/>
                    <a:ea typeface="HY수평선M" panose="02030600000101010101" pitchFamily="18" charset="-127"/>
                  </a:rPr>
                  <a:t>테스트 이슈 관리</a:t>
                </a:r>
              </a:p>
              <a:p>
                <a:pPr marL="93663" indent="-93663">
                  <a:lnSpc>
                    <a:spcPct val="120000"/>
                  </a:lnSpc>
                  <a:buFont typeface="Arial" panose="020B0604020202020204" pitchFamily="34" charset="0"/>
                  <a:buChar char="•"/>
                </a:pPr>
                <a:r>
                  <a:rPr kumimoji="0" lang="ko-KR" altLang="en-US" sz="800" dirty="0">
                    <a:latin typeface="HY수평선M" panose="02030600000101010101" pitchFamily="18" charset="-127"/>
                    <a:ea typeface="HY수평선M" panose="02030600000101010101" pitchFamily="18" charset="-127"/>
                  </a:rPr>
                  <a:t>테스트 범위 관리</a:t>
                </a:r>
              </a:p>
              <a:p>
                <a:pPr marL="93663" indent="-93663">
                  <a:lnSpc>
                    <a:spcPct val="120000"/>
                  </a:lnSpc>
                  <a:buFont typeface="Arial" panose="020B0604020202020204" pitchFamily="34" charset="0"/>
                  <a:buChar char="•"/>
                </a:pPr>
                <a:r>
                  <a:rPr kumimoji="0" lang="ko-KR" altLang="en-US" sz="800" dirty="0">
                    <a:latin typeface="HY수평선M" panose="02030600000101010101" pitchFamily="18" charset="-127"/>
                    <a:ea typeface="HY수평선M" panose="02030600000101010101" pitchFamily="18" charset="-127"/>
                  </a:rPr>
                  <a:t>테스트 결과 정리</a:t>
                </a:r>
              </a:p>
              <a:p>
                <a:pPr marL="93663" indent="-93663">
                  <a:lnSpc>
                    <a:spcPct val="120000"/>
                  </a:lnSpc>
                  <a:buFont typeface="Arial" panose="020B0604020202020204" pitchFamily="34" charset="0"/>
                  <a:buChar char="•"/>
                </a:pPr>
                <a:r>
                  <a:rPr kumimoji="0" lang="ko-KR" altLang="en-US" sz="800" dirty="0">
                    <a:latin typeface="HY수평선M" panose="02030600000101010101" pitchFamily="18" charset="-127"/>
                    <a:ea typeface="HY수평선M" panose="02030600000101010101" pitchFamily="18" charset="-127"/>
                  </a:rPr>
                  <a:t>테스트 품질 관리</a:t>
                </a:r>
              </a:p>
            </p:txBody>
          </p:sp>
          <p:sp>
            <p:nvSpPr>
              <p:cNvPr id="96" name="Rectangle 29">
                <a:extLst>
                  <a:ext uri="{FF2B5EF4-FFF2-40B4-BE49-F238E27FC236}">
                    <a16:creationId xmlns="" xmlns:a16="http://schemas.microsoft.com/office/drawing/2014/main" id="{228CB0B0-BBEB-4499-BCE8-0B3DC9434CA0}"/>
                  </a:ext>
                </a:extLst>
              </p:cNvPr>
              <p:cNvSpPr>
                <a:spLocks noChangeArrowheads="1"/>
              </p:cNvSpPr>
              <p:nvPr/>
            </p:nvSpPr>
            <p:spPr bwMode="gray">
              <a:xfrm>
                <a:off x="4134215" y="3843869"/>
                <a:ext cx="1208948" cy="1972185"/>
              </a:xfrm>
              <a:prstGeom prst="rect">
                <a:avLst/>
              </a:prstGeom>
              <a:solidFill>
                <a:schemeClr val="bg1">
                  <a:lumMod val="85000"/>
                </a:schemeClr>
              </a:solidFill>
              <a:ln w="31750" algn="ctr">
                <a:solidFill>
                  <a:schemeClr val="bg1"/>
                </a:solidFill>
                <a:miter lim="800000"/>
                <a:headEnd/>
                <a:tailEnd/>
              </a:ln>
              <a:effectLst/>
            </p:spPr>
            <p:txBody>
              <a:bodyPr lIns="72000" tIns="72000" rIns="72000" bIns="72000" anchor="t"/>
              <a:lstStyle/>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테스트 완료 기준 평가</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테스트 계획 대비 </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수행 결과 분석</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테스트 종료 보고서 작성</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다음 단계 테스트 </a:t>
                </a:r>
              </a:p>
              <a:p>
                <a:pPr marL="93663" indent="-93663" latinLnBrk="0">
                  <a:lnSpc>
                    <a:spcPct val="120000"/>
                  </a:lnSpc>
                  <a:buFont typeface="Arial" panose="020B0604020202020204" pitchFamily="34" charset="0"/>
                  <a:buChar char="•"/>
                  <a:defRPr/>
                </a:pPr>
                <a:r>
                  <a:rPr kumimoji="0" lang="ko-KR" altLang="en-US" sz="800" dirty="0">
                    <a:latin typeface="HY수평선M" panose="02030600000101010101" pitchFamily="18" charset="-127"/>
                    <a:ea typeface="HY수평선M" panose="02030600000101010101" pitchFamily="18" charset="-127"/>
                  </a:rPr>
                  <a:t>이행 기준 충족 여부 확인</a:t>
                </a:r>
              </a:p>
              <a:p>
                <a:pPr marL="93663" indent="-93663" latinLnBrk="0">
                  <a:lnSpc>
                    <a:spcPct val="120000"/>
                  </a:lnSpc>
                  <a:buFont typeface="Arial" panose="020B0604020202020204" pitchFamily="34" charset="0"/>
                  <a:buChar char="•"/>
                  <a:defRPr/>
                </a:pPr>
                <a:endParaRPr kumimoji="0" lang="ko-KR" altLang="en-US" sz="800" dirty="0">
                  <a:latin typeface="HY수평선M" panose="02030600000101010101" pitchFamily="18" charset="-127"/>
                  <a:ea typeface="HY수평선M" panose="02030600000101010101" pitchFamily="18" charset="-127"/>
                </a:endParaRPr>
              </a:p>
            </p:txBody>
          </p:sp>
        </p:grpSp>
        <p:grpSp>
          <p:nvGrpSpPr>
            <p:cNvPr id="84" name="그룹 83">
              <a:extLst>
                <a:ext uri="{FF2B5EF4-FFF2-40B4-BE49-F238E27FC236}">
                  <a16:creationId xmlns="" xmlns:a16="http://schemas.microsoft.com/office/drawing/2014/main" id="{0370B0FC-9FF9-44CB-8F94-0EE62DDDD802}"/>
                </a:ext>
              </a:extLst>
            </p:cNvPr>
            <p:cNvGrpSpPr/>
            <p:nvPr/>
          </p:nvGrpSpPr>
          <p:grpSpPr>
            <a:xfrm>
              <a:off x="374849" y="4871055"/>
              <a:ext cx="5453475" cy="429559"/>
              <a:chOff x="454084" y="3772106"/>
              <a:chExt cx="5374764" cy="429559"/>
            </a:xfrm>
          </p:grpSpPr>
          <p:sp>
            <p:nvSpPr>
              <p:cNvPr id="89" name="AutoShape 7">
                <a:extLst>
                  <a:ext uri="{FF2B5EF4-FFF2-40B4-BE49-F238E27FC236}">
                    <a16:creationId xmlns="" xmlns:a16="http://schemas.microsoft.com/office/drawing/2014/main" id="{0DD752BC-43E5-4E76-A3CC-088E777A73EB}"/>
                  </a:ext>
                </a:extLst>
              </p:cNvPr>
              <p:cNvSpPr>
                <a:spLocks noChangeArrowheads="1"/>
              </p:cNvSpPr>
              <p:nvPr/>
            </p:nvSpPr>
            <p:spPr bwMode="auto">
              <a:xfrm>
                <a:off x="4299840" y="3779577"/>
                <a:ext cx="1529008" cy="422088"/>
              </a:xfrm>
              <a:prstGeom prst="chevron">
                <a:avLst>
                  <a:gd name="adj" fmla="val 34765"/>
                </a:avLst>
              </a:prstGeom>
              <a:solidFill>
                <a:schemeClr val="accent1">
                  <a:lumMod val="5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100" b="1" dirty="0">
                    <a:solidFill>
                      <a:schemeClr val="bg1"/>
                    </a:solidFill>
                    <a:latin typeface="HY수평선M" panose="02030600000101010101" pitchFamily="18" charset="-127"/>
                    <a:ea typeface="HY수평선M" panose="02030600000101010101" pitchFamily="18" charset="-127"/>
                  </a:rPr>
                  <a:t>완료</a:t>
                </a:r>
              </a:p>
            </p:txBody>
          </p:sp>
          <p:sp>
            <p:nvSpPr>
              <p:cNvPr id="90" name="AutoShape 7">
                <a:extLst>
                  <a:ext uri="{FF2B5EF4-FFF2-40B4-BE49-F238E27FC236}">
                    <a16:creationId xmlns="" xmlns:a16="http://schemas.microsoft.com/office/drawing/2014/main" id="{359A92F7-2F47-49E4-ADF0-AEDFC3CDDFBF}"/>
                  </a:ext>
                </a:extLst>
              </p:cNvPr>
              <p:cNvSpPr>
                <a:spLocks noChangeArrowheads="1"/>
              </p:cNvSpPr>
              <p:nvPr/>
            </p:nvSpPr>
            <p:spPr bwMode="auto">
              <a:xfrm>
                <a:off x="454084" y="3772106"/>
                <a:ext cx="1344362" cy="422088"/>
              </a:xfrm>
              <a:prstGeom prst="chevron">
                <a:avLst>
                  <a:gd name="adj" fmla="val 0"/>
                </a:avLst>
              </a:prstGeom>
              <a:solidFill>
                <a:schemeClr val="accent1">
                  <a:lumMod val="40000"/>
                  <a:lumOff val="6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100" b="1" dirty="0">
                    <a:solidFill>
                      <a:schemeClr val="tx1"/>
                    </a:solidFill>
                    <a:latin typeface="HY수평선M" panose="02030600000101010101" pitchFamily="18" charset="-127"/>
                    <a:ea typeface="HY수평선M" panose="02030600000101010101" pitchFamily="18" charset="-127"/>
                  </a:rPr>
                  <a:t>계획</a:t>
                </a:r>
              </a:p>
            </p:txBody>
          </p:sp>
          <p:sp>
            <p:nvSpPr>
              <p:cNvPr id="91" name="AutoShape 7">
                <a:extLst>
                  <a:ext uri="{FF2B5EF4-FFF2-40B4-BE49-F238E27FC236}">
                    <a16:creationId xmlns="" xmlns:a16="http://schemas.microsoft.com/office/drawing/2014/main" id="{5B3F59BA-BDA0-491E-B0CE-FF4A38D5B600}"/>
                  </a:ext>
                </a:extLst>
              </p:cNvPr>
              <p:cNvSpPr>
                <a:spLocks noChangeArrowheads="1"/>
              </p:cNvSpPr>
              <p:nvPr/>
            </p:nvSpPr>
            <p:spPr bwMode="auto">
              <a:xfrm>
                <a:off x="1793568" y="3772106"/>
                <a:ext cx="1344362" cy="422088"/>
              </a:xfrm>
              <a:prstGeom prst="chevron">
                <a:avLst>
                  <a:gd name="adj" fmla="val 0"/>
                </a:avLst>
              </a:prstGeom>
              <a:solidFill>
                <a:schemeClr val="accent1">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100" b="1" dirty="0">
                    <a:solidFill>
                      <a:schemeClr val="tx1"/>
                    </a:solidFill>
                    <a:latin typeface="HY수평선M" panose="02030600000101010101" pitchFamily="18" charset="-127"/>
                    <a:ea typeface="HY수평선M" panose="02030600000101010101" pitchFamily="18" charset="-127"/>
                  </a:rPr>
                  <a:t>준비</a:t>
                </a:r>
              </a:p>
            </p:txBody>
          </p:sp>
          <p:sp>
            <p:nvSpPr>
              <p:cNvPr id="92" name="AutoShape 7">
                <a:extLst>
                  <a:ext uri="{FF2B5EF4-FFF2-40B4-BE49-F238E27FC236}">
                    <a16:creationId xmlns="" xmlns:a16="http://schemas.microsoft.com/office/drawing/2014/main" id="{83FD76D9-D3DA-474C-82DB-E5903C3B88D8}"/>
                  </a:ext>
                </a:extLst>
              </p:cNvPr>
              <p:cNvSpPr>
                <a:spLocks noChangeArrowheads="1"/>
              </p:cNvSpPr>
              <p:nvPr/>
            </p:nvSpPr>
            <p:spPr bwMode="auto">
              <a:xfrm>
                <a:off x="3137931" y="3772106"/>
                <a:ext cx="1339484" cy="422088"/>
              </a:xfrm>
              <a:prstGeom prst="chevron">
                <a:avLst>
                  <a:gd name="adj" fmla="val 0"/>
                </a:avLst>
              </a:prstGeom>
              <a:solidFill>
                <a:schemeClr val="accent1">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100" b="1" dirty="0">
                    <a:solidFill>
                      <a:schemeClr val="bg1"/>
                    </a:solidFill>
                    <a:latin typeface="HY수평선M" panose="02030600000101010101" pitchFamily="18" charset="-127"/>
                    <a:ea typeface="HY수평선M" panose="02030600000101010101" pitchFamily="18" charset="-127"/>
                  </a:rPr>
                  <a:t>수행</a:t>
                </a:r>
              </a:p>
            </p:txBody>
          </p:sp>
        </p:grpSp>
        <p:sp>
          <p:nvSpPr>
            <p:cNvPr id="85" name="Rectangle 60">
              <a:extLst>
                <a:ext uri="{FF2B5EF4-FFF2-40B4-BE49-F238E27FC236}">
                  <a16:creationId xmlns="" xmlns:a16="http://schemas.microsoft.com/office/drawing/2014/main" id="{52BF27B7-C385-47DB-AB13-8416FDBDA92E}"/>
                </a:ext>
              </a:extLst>
            </p:cNvPr>
            <p:cNvSpPr>
              <a:spLocks/>
            </p:cNvSpPr>
            <p:nvPr/>
          </p:nvSpPr>
          <p:spPr bwMode="auto">
            <a:xfrm>
              <a:off x="560717" y="3136801"/>
              <a:ext cx="4977441" cy="268880"/>
            </a:xfrm>
            <a:prstGeom prst="rect">
              <a:avLst/>
            </a:prstGeom>
            <a:noFill/>
            <a:ln w="12700">
              <a:noFill/>
              <a:miter lim="800000"/>
              <a:headEnd/>
              <a:tailEnd/>
            </a:ln>
          </p:spPr>
          <p:txBody>
            <a:bodyPr wrap="square" lIns="0" tIns="0" rIns="0" bIns="0" anchor="ctr">
              <a:spAutoFit/>
            </a:bodyPr>
            <a:lstStyle/>
            <a:p>
              <a:pPr algn="ctr" latinLnBrk="0">
                <a:lnSpc>
                  <a:spcPct val="120000"/>
                </a:lnSpc>
              </a:pPr>
              <a:r>
                <a:rPr lang="ko-KR" altLang="en-US" sz="1400" b="1" dirty="0">
                  <a:solidFill>
                    <a:schemeClr val="tx1">
                      <a:lumMod val="75000"/>
                      <a:lumOff val="25000"/>
                    </a:schemeClr>
                  </a:solidFill>
                  <a:latin typeface="HY수평선M" panose="02030600000101010101" pitchFamily="18" charset="-127"/>
                  <a:ea typeface="HY수평선M" panose="02030600000101010101" pitchFamily="18" charset="-127"/>
                  <a:sym typeface="나눔스퀘어"/>
                </a:rPr>
                <a:t>시스템의 신뢰성 확보 및 안정적인 서비스 운영 보장</a:t>
              </a:r>
            </a:p>
          </p:txBody>
        </p:sp>
        <p:grpSp>
          <p:nvGrpSpPr>
            <p:cNvPr id="86" name="그룹 85">
              <a:extLst>
                <a:ext uri="{FF2B5EF4-FFF2-40B4-BE49-F238E27FC236}">
                  <a16:creationId xmlns="" xmlns:a16="http://schemas.microsoft.com/office/drawing/2014/main" id="{40BF8F04-F665-4D77-8731-3BCA06A5E2F5}"/>
                </a:ext>
              </a:extLst>
            </p:cNvPr>
            <p:cNvGrpSpPr/>
            <p:nvPr/>
          </p:nvGrpSpPr>
          <p:grpSpPr>
            <a:xfrm>
              <a:off x="381000" y="3613866"/>
              <a:ext cx="5447324" cy="781294"/>
              <a:chOff x="-850186" y="2073088"/>
              <a:chExt cx="846438" cy="960302"/>
            </a:xfrm>
          </p:grpSpPr>
          <p:sp>
            <p:nvSpPr>
              <p:cNvPr id="87" name="AutoShape 270">
                <a:extLst>
                  <a:ext uri="{FF2B5EF4-FFF2-40B4-BE49-F238E27FC236}">
                    <a16:creationId xmlns="" xmlns:a16="http://schemas.microsoft.com/office/drawing/2014/main" id="{8437045D-B32E-4556-92F2-C394E4D0C851}"/>
                  </a:ext>
                </a:extLst>
              </p:cNvPr>
              <p:cNvSpPr>
                <a:spLocks noChangeArrowheads="1"/>
              </p:cNvSpPr>
              <p:nvPr/>
            </p:nvSpPr>
            <p:spPr bwMode="auto">
              <a:xfrm>
                <a:off x="-850186" y="2073088"/>
                <a:ext cx="416411" cy="960302"/>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ko-KR" altLang="en-US" sz="1100" b="1" dirty="0">
                    <a:solidFill>
                      <a:schemeClr val="tx1"/>
                    </a:solidFill>
                    <a:latin typeface="HY수평선M" panose="02030600000101010101" pitchFamily="18" charset="-127"/>
                    <a:ea typeface="HY수평선M" panose="02030600000101010101" pitchFamily="18" charset="-127"/>
                  </a:rPr>
                  <a:t>전문인력 투입</a:t>
                </a:r>
              </a:p>
            </p:txBody>
          </p:sp>
          <p:sp>
            <p:nvSpPr>
              <p:cNvPr id="88" name="AutoShape 270">
                <a:extLst>
                  <a:ext uri="{FF2B5EF4-FFF2-40B4-BE49-F238E27FC236}">
                    <a16:creationId xmlns="" xmlns:a16="http://schemas.microsoft.com/office/drawing/2014/main" id="{4EB11C21-9CF0-4B7A-995B-61ED44509560}"/>
                  </a:ext>
                </a:extLst>
              </p:cNvPr>
              <p:cNvSpPr>
                <a:spLocks noChangeArrowheads="1"/>
              </p:cNvSpPr>
              <p:nvPr/>
            </p:nvSpPr>
            <p:spPr bwMode="auto">
              <a:xfrm>
                <a:off x="-420159" y="2073088"/>
                <a:ext cx="416411" cy="960302"/>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ko-KR" altLang="en-US" sz="1100" b="1" dirty="0">
                    <a:solidFill>
                      <a:schemeClr val="tx1"/>
                    </a:solidFill>
                    <a:latin typeface="HY수평선M" panose="02030600000101010101" pitchFamily="18" charset="-127"/>
                    <a:ea typeface="HY수평선M" panose="02030600000101010101" pitchFamily="18" charset="-127"/>
                  </a:rPr>
                  <a:t>전사 테스트 지원</a:t>
                </a:r>
              </a:p>
            </p:txBody>
          </p:sp>
        </p:grpSp>
      </p:grpSp>
      <p:sp>
        <p:nvSpPr>
          <p:cNvPr id="37" name="텍스트 개체 틀 2">
            <a:extLst>
              <a:ext uri="{FF2B5EF4-FFF2-40B4-BE49-F238E27FC236}">
                <a16:creationId xmlns:a16="http://schemas.microsoft.com/office/drawing/2014/main" xmlns="" id="{4ECC1F7D-D968-46AE-B50B-2BDB24E3A99A}"/>
              </a:ext>
            </a:extLst>
          </p:cNvPr>
          <p:cNvSpPr txBox="1">
            <a:spLocks/>
          </p:cNvSpPr>
          <p:nvPr/>
        </p:nvSpPr>
        <p:spPr bwMode="auto">
          <a:xfrm>
            <a:off x="704528" y="836712"/>
            <a:ext cx="8856000" cy="690015"/>
          </a:xfrm>
          <a:prstGeom prst="rect">
            <a:avLst/>
          </a:prstGeom>
          <a:noFill/>
          <a:ln w="19050">
            <a:solidFill>
              <a:schemeClr val="bg1">
                <a:lumMod val="75000"/>
              </a:schemeClr>
            </a:solidFill>
          </a:ln>
        </p:spPr>
        <p:txBody>
          <a:bodyPr lIns="415347" tIns="34612"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r>
              <a:rPr lang="ko-KR" altLang="en-US" sz="1500" smtClean="0">
                <a:solidFill>
                  <a:schemeClr val="tx1"/>
                </a:solidFill>
                <a:latin typeface="HY수평선M" panose="02030600000101010101" pitchFamily="18" charset="-127"/>
                <a:ea typeface="HY수평선M" panose="02030600000101010101" pitchFamily="18" charset="-127"/>
              </a:rPr>
              <a:t> 체계적인 </a:t>
            </a:r>
            <a:r>
              <a:rPr lang="ko-KR" altLang="en-US" sz="1500">
                <a:solidFill>
                  <a:schemeClr val="tx1"/>
                </a:solidFill>
                <a:latin typeface="HY수평선M" panose="02030600000101010101" pitchFamily="18" charset="-127"/>
                <a:ea typeface="HY수평선M" panose="02030600000101010101" pitchFamily="18" charset="-127"/>
              </a:rPr>
              <a:t>테스트 계획수립</a:t>
            </a:r>
            <a:r>
              <a:rPr lang="en-US" altLang="ko-KR" sz="1500">
                <a:solidFill>
                  <a:schemeClr val="tx1"/>
                </a:solidFill>
                <a:latin typeface="HY수평선M" panose="02030600000101010101" pitchFamily="18" charset="-127"/>
                <a:ea typeface="HY수평선M" panose="02030600000101010101" pitchFamily="18" charset="-127"/>
              </a:rPr>
              <a:t>, </a:t>
            </a:r>
            <a:r>
              <a:rPr lang="ko-KR" altLang="en-US" sz="1500">
                <a:solidFill>
                  <a:schemeClr val="tx1"/>
                </a:solidFill>
                <a:latin typeface="HY수평선M" panose="02030600000101010101" pitchFamily="18" charset="-127"/>
                <a:ea typeface="HY수평선M" panose="02030600000101010101" pitchFamily="18" charset="-127"/>
              </a:rPr>
              <a:t>시스템의 신뢰성 확보 및 안정적인 서비스 운영</a:t>
            </a:r>
          </a:p>
        </p:txBody>
      </p:sp>
    </p:spTree>
    <p:extLst>
      <p:ext uri="{BB962C8B-B14F-4D97-AF65-F5344CB8AC3E}">
        <p14:creationId xmlns:p14="http://schemas.microsoft.com/office/powerpoint/2010/main" val="335742397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931055" y="5389185"/>
            <a:ext cx="596616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1200">
                <a:solidFill>
                  <a:srgbClr val="000000"/>
                </a:solidFill>
                <a:latin typeface="가는각진제목체" panose="02030600000101010101" pitchFamily="18" charset="-127"/>
                <a:ea typeface="굴림" panose="020B0600000101010101" pitchFamily="50" charset="-127"/>
              </a:defRPr>
            </a:lvl1pPr>
            <a:lvl2pPr marL="742950" indent="-285750" eaLnBrk="0" hangingPunct="0">
              <a:defRPr kumimoji="1" sz="1200">
                <a:solidFill>
                  <a:srgbClr val="000000"/>
                </a:solidFill>
                <a:latin typeface="가는각진제목체" panose="02030600000101010101" pitchFamily="18" charset="-127"/>
                <a:ea typeface="굴림" panose="020B0600000101010101" pitchFamily="50" charset="-127"/>
              </a:defRPr>
            </a:lvl2pPr>
            <a:lvl3pPr marL="1143000" indent="-228600" eaLnBrk="0" hangingPunct="0">
              <a:defRPr kumimoji="1" sz="1200">
                <a:solidFill>
                  <a:srgbClr val="000000"/>
                </a:solidFill>
                <a:latin typeface="가는각진제목체" panose="02030600000101010101" pitchFamily="18" charset="-127"/>
                <a:ea typeface="굴림" panose="020B0600000101010101" pitchFamily="50" charset="-127"/>
              </a:defRPr>
            </a:lvl3pPr>
            <a:lvl4pPr marL="1600200" indent="-228600" eaLnBrk="0" hangingPunct="0">
              <a:defRPr kumimoji="1" sz="1200">
                <a:solidFill>
                  <a:srgbClr val="000000"/>
                </a:solidFill>
                <a:latin typeface="가는각진제목체" panose="02030600000101010101" pitchFamily="18" charset="-127"/>
                <a:ea typeface="굴림" panose="020B0600000101010101" pitchFamily="50" charset="-127"/>
              </a:defRPr>
            </a:lvl4pPr>
            <a:lvl5pPr marL="2057400" indent="-228600" eaLnBrk="0" hangingPunct="0">
              <a:defRPr kumimoji="1" sz="1200">
                <a:solidFill>
                  <a:srgbClr val="000000"/>
                </a:solidFill>
                <a:latin typeface="가는각진제목체" panose="02030600000101010101" pitchFamily="18" charset="-127"/>
                <a:ea typeface="굴림" panose="020B0600000101010101" pitchFamily="50" charset="-127"/>
              </a:defRPr>
            </a:lvl5pPr>
            <a:lvl6pPr marL="2514600" indent="-228600" eaLnBrk="0" fontAlgn="base" hangingPunct="0">
              <a:spcBef>
                <a:spcPct val="0"/>
              </a:spcBef>
              <a:spcAft>
                <a:spcPct val="0"/>
              </a:spcAft>
              <a:defRPr kumimoji="1" sz="1200">
                <a:solidFill>
                  <a:srgbClr val="000000"/>
                </a:solidFill>
                <a:latin typeface="가는각진제목체" panose="02030600000101010101" pitchFamily="18" charset="-127"/>
                <a:ea typeface="굴림" panose="020B0600000101010101" pitchFamily="50" charset="-127"/>
              </a:defRPr>
            </a:lvl6pPr>
            <a:lvl7pPr marL="2971800" indent="-228600" eaLnBrk="0" fontAlgn="base" hangingPunct="0">
              <a:spcBef>
                <a:spcPct val="0"/>
              </a:spcBef>
              <a:spcAft>
                <a:spcPct val="0"/>
              </a:spcAft>
              <a:defRPr kumimoji="1" sz="1200">
                <a:solidFill>
                  <a:srgbClr val="000000"/>
                </a:solidFill>
                <a:latin typeface="가는각진제목체" panose="02030600000101010101" pitchFamily="18" charset="-127"/>
                <a:ea typeface="굴림" panose="020B0600000101010101" pitchFamily="50" charset="-127"/>
              </a:defRPr>
            </a:lvl7pPr>
            <a:lvl8pPr marL="3429000" indent="-228600" eaLnBrk="0" fontAlgn="base" hangingPunct="0">
              <a:spcBef>
                <a:spcPct val="0"/>
              </a:spcBef>
              <a:spcAft>
                <a:spcPct val="0"/>
              </a:spcAft>
              <a:defRPr kumimoji="1" sz="1200">
                <a:solidFill>
                  <a:srgbClr val="000000"/>
                </a:solidFill>
                <a:latin typeface="가는각진제목체" panose="02030600000101010101" pitchFamily="18" charset="-127"/>
                <a:ea typeface="굴림" panose="020B0600000101010101" pitchFamily="50" charset="-127"/>
              </a:defRPr>
            </a:lvl8pPr>
            <a:lvl9pPr marL="3886200" indent="-228600" eaLnBrk="0" fontAlgn="base" hangingPunct="0">
              <a:spcBef>
                <a:spcPct val="0"/>
              </a:spcBef>
              <a:spcAft>
                <a:spcPct val="0"/>
              </a:spcAft>
              <a:defRPr kumimoji="1" sz="1200">
                <a:solidFill>
                  <a:srgbClr val="000000"/>
                </a:solidFill>
                <a:latin typeface="가는각진제목체" panose="02030600000101010101" pitchFamily="18" charset="-127"/>
                <a:ea typeface="굴림" panose="020B0600000101010101" pitchFamily="50" charset="-127"/>
              </a:defRPr>
            </a:lvl9pPr>
          </a:lstStyle>
          <a:p>
            <a:pPr algn="just" eaLnBrk="1" latinLnBrk="0" hangingPunct="1">
              <a:lnSpc>
                <a:spcPct val="130000"/>
              </a:lnSpc>
              <a:spcBef>
                <a:spcPct val="70000"/>
              </a:spcBef>
              <a:defRPr/>
            </a:pPr>
            <a:r>
              <a:rPr lang="en-US" altLang="ko-KR" sz="1000" dirty="0">
                <a:latin typeface="HY수평선M" panose="02030600000101010101" pitchFamily="18" charset="-127"/>
                <a:ea typeface="HY수평선M" panose="02030600000101010101" pitchFamily="18" charset="-127"/>
              </a:rPr>
              <a:t>※ </a:t>
            </a:r>
            <a:r>
              <a:rPr lang="ko-KR" altLang="en-US" sz="1000" dirty="0">
                <a:latin typeface="HY수평선M" panose="02030600000101010101" pitchFamily="18" charset="-127"/>
                <a:ea typeface="HY수평선M" panose="02030600000101010101" pitchFamily="18" charset="-127"/>
              </a:rPr>
              <a:t>상기 프로젝트 </a:t>
            </a:r>
            <a:r>
              <a:rPr lang="ko-KR" altLang="en-US" sz="1000">
                <a:latin typeface="HY수평선M" panose="02030600000101010101" pitchFamily="18" charset="-127"/>
                <a:ea typeface="HY수평선M" panose="02030600000101010101" pitchFamily="18" charset="-127"/>
              </a:rPr>
              <a:t>일정은 </a:t>
            </a:r>
            <a:r>
              <a:rPr lang="ko-KR" altLang="en-US" sz="1000" smtClean="0">
                <a:latin typeface="HY수평선M" panose="02030600000101010101" pitchFamily="18" charset="-127"/>
                <a:ea typeface="HY수평선M" panose="02030600000101010101" pitchFamily="18" charset="-127"/>
              </a:rPr>
              <a:t>고객사 </a:t>
            </a:r>
            <a:r>
              <a:rPr lang="ko-KR" altLang="en-US" sz="1000" dirty="0">
                <a:latin typeface="HY수평선M" panose="02030600000101010101" pitchFamily="18" charset="-127"/>
                <a:ea typeface="HY수평선M" panose="02030600000101010101" pitchFamily="18" charset="-127"/>
              </a:rPr>
              <a:t>협의 하에 변경될 수 있습니다</a:t>
            </a:r>
            <a:r>
              <a:rPr lang="en-US" altLang="ko-KR" sz="1000" dirty="0">
                <a:latin typeface="HY수평선M" panose="02030600000101010101" pitchFamily="18" charset="-127"/>
                <a:ea typeface="HY수평선M" panose="02030600000101010101" pitchFamily="18" charset="-127"/>
              </a:rPr>
              <a:t>.</a:t>
            </a:r>
          </a:p>
        </p:txBody>
      </p:sp>
      <p:sp>
        <p:nvSpPr>
          <p:cNvPr id="141"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a:solidFill>
                  <a:prstClr val="white"/>
                </a:solidFill>
                <a:latin typeface="HY수평선B" panose="02030600000101010101" pitchFamily="18" charset="-127"/>
                <a:ea typeface="HY수평선B" panose="02030600000101010101" pitchFamily="18" charset="-127"/>
              </a:rPr>
              <a:t>3. </a:t>
            </a:r>
            <a:r>
              <a:rPr>
                <a:solidFill>
                  <a:prstClr val="white"/>
                </a:solidFill>
                <a:latin typeface="HY수평선B" panose="02030600000101010101" pitchFamily="18" charset="-127"/>
                <a:ea typeface="HY수평선B" panose="02030600000101010101" pitchFamily="18" charset="-127"/>
              </a:rPr>
              <a:t>시스템 구축</a:t>
            </a:r>
            <a:r>
              <a:rPr lang="ko-KR" altLang="en-US">
                <a:solidFill>
                  <a:prstClr val="white"/>
                </a:solidFill>
                <a:latin typeface="HY수평선B" panose="02030600000101010101" pitchFamily="18" charset="-127"/>
                <a:ea typeface="HY수평선B" panose="02030600000101010101" pitchFamily="18" charset="-127"/>
              </a:rPr>
              <a:t>일정</a:t>
            </a:r>
            <a:endParaRPr>
              <a:solidFill>
                <a:prstClr val="white"/>
              </a:solidFill>
              <a:latin typeface="HY수평선B" panose="02030600000101010101" pitchFamily="18" charset="-127"/>
              <a:ea typeface="HY수평선B" panose="02030600000101010101" pitchFamily="18" charset="-127"/>
            </a:endParaRPr>
          </a:p>
        </p:txBody>
      </p:sp>
      <p:graphicFrame>
        <p:nvGraphicFramePr>
          <p:cNvPr id="49" name="표 48">
            <a:extLst>
              <a:ext uri="{FF2B5EF4-FFF2-40B4-BE49-F238E27FC236}">
                <a16:creationId xmlns:a16="http://schemas.microsoft.com/office/drawing/2014/main" xmlns="" id="{1B1C8AAF-752E-4305-ADE1-ED8F11222187}"/>
              </a:ext>
            </a:extLst>
          </p:cNvPr>
          <p:cNvGraphicFramePr>
            <a:graphicFrameLocks noGrp="1"/>
          </p:cNvGraphicFramePr>
          <p:nvPr>
            <p:extLst>
              <p:ext uri="{D42A27DB-BD31-4B8C-83A1-F6EECF244321}">
                <p14:modId xmlns:p14="http://schemas.microsoft.com/office/powerpoint/2010/main" val="1145195508"/>
              </p:ext>
            </p:extLst>
          </p:nvPr>
        </p:nvGraphicFramePr>
        <p:xfrm>
          <a:off x="953380" y="1628800"/>
          <a:ext cx="8032059" cy="3709689"/>
        </p:xfrm>
        <a:graphic>
          <a:graphicData uri="http://schemas.openxmlformats.org/drawingml/2006/table">
            <a:tbl>
              <a:tblPr>
                <a:tableStyleId>{5C22544A-7EE6-4342-B048-85BDC9FD1C3A}</a:tableStyleId>
              </a:tblPr>
              <a:tblGrid>
                <a:gridCol w="995123">
                  <a:extLst>
                    <a:ext uri="{9D8B030D-6E8A-4147-A177-3AD203B41FA5}">
                      <a16:colId xmlns:a16="http://schemas.microsoft.com/office/drawing/2014/main" xmlns="" val="2604971890"/>
                    </a:ext>
                  </a:extLst>
                </a:gridCol>
                <a:gridCol w="1554184">
                  <a:extLst>
                    <a:ext uri="{9D8B030D-6E8A-4147-A177-3AD203B41FA5}">
                      <a16:colId xmlns:a16="http://schemas.microsoft.com/office/drawing/2014/main" xmlns="" val="3751967966"/>
                    </a:ext>
                  </a:extLst>
                </a:gridCol>
                <a:gridCol w="342672">
                  <a:extLst>
                    <a:ext uri="{9D8B030D-6E8A-4147-A177-3AD203B41FA5}">
                      <a16:colId xmlns:a16="http://schemas.microsoft.com/office/drawing/2014/main" xmlns="" val="1219660140"/>
                    </a:ext>
                  </a:extLst>
                </a:gridCol>
                <a:gridCol w="342672">
                  <a:extLst>
                    <a:ext uri="{9D8B030D-6E8A-4147-A177-3AD203B41FA5}">
                      <a16:colId xmlns:a16="http://schemas.microsoft.com/office/drawing/2014/main" xmlns="" val="82530844"/>
                    </a:ext>
                  </a:extLst>
                </a:gridCol>
                <a:gridCol w="342672">
                  <a:extLst>
                    <a:ext uri="{9D8B030D-6E8A-4147-A177-3AD203B41FA5}">
                      <a16:colId xmlns:a16="http://schemas.microsoft.com/office/drawing/2014/main" xmlns="" val="574972847"/>
                    </a:ext>
                  </a:extLst>
                </a:gridCol>
                <a:gridCol w="342672">
                  <a:extLst>
                    <a:ext uri="{9D8B030D-6E8A-4147-A177-3AD203B41FA5}">
                      <a16:colId xmlns:a16="http://schemas.microsoft.com/office/drawing/2014/main" xmlns="" val="798029292"/>
                    </a:ext>
                  </a:extLst>
                </a:gridCol>
                <a:gridCol w="342672">
                  <a:extLst>
                    <a:ext uri="{9D8B030D-6E8A-4147-A177-3AD203B41FA5}">
                      <a16:colId xmlns:a16="http://schemas.microsoft.com/office/drawing/2014/main" xmlns="" val="894544037"/>
                    </a:ext>
                  </a:extLst>
                </a:gridCol>
                <a:gridCol w="342672">
                  <a:extLst>
                    <a:ext uri="{9D8B030D-6E8A-4147-A177-3AD203B41FA5}">
                      <a16:colId xmlns:a16="http://schemas.microsoft.com/office/drawing/2014/main" xmlns="" val="2435782286"/>
                    </a:ext>
                  </a:extLst>
                </a:gridCol>
                <a:gridCol w="342672">
                  <a:extLst>
                    <a:ext uri="{9D8B030D-6E8A-4147-A177-3AD203B41FA5}">
                      <a16:colId xmlns:a16="http://schemas.microsoft.com/office/drawing/2014/main" xmlns="" val="4167645826"/>
                    </a:ext>
                  </a:extLst>
                </a:gridCol>
                <a:gridCol w="342672">
                  <a:extLst>
                    <a:ext uri="{9D8B030D-6E8A-4147-A177-3AD203B41FA5}">
                      <a16:colId xmlns:a16="http://schemas.microsoft.com/office/drawing/2014/main" xmlns="" val="756903968"/>
                    </a:ext>
                  </a:extLst>
                </a:gridCol>
                <a:gridCol w="342672">
                  <a:extLst>
                    <a:ext uri="{9D8B030D-6E8A-4147-A177-3AD203B41FA5}">
                      <a16:colId xmlns:a16="http://schemas.microsoft.com/office/drawing/2014/main" xmlns="" val="1784565921"/>
                    </a:ext>
                  </a:extLst>
                </a:gridCol>
                <a:gridCol w="342672">
                  <a:extLst>
                    <a:ext uri="{9D8B030D-6E8A-4147-A177-3AD203B41FA5}">
                      <a16:colId xmlns:a16="http://schemas.microsoft.com/office/drawing/2014/main" xmlns="" val="2878129802"/>
                    </a:ext>
                  </a:extLst>
                </a:gridCol>
                <a:gridCol w="342672">
                  <a:extLst>
                    <a:ext uri="{9D8B030D-6E8A-4147-A177-3AD203B41FA5}">
                      <a16:colId xmlns:a16="http://schemas.microsoft.com/office/drawing/2014/main" xmlns="" val="1389113125"/>
                    </a:ext>
                  </a:extLst>
                </a:gridCol>
                <a:gridCol w="342672">
                  <a:extLst>
                    <a:ext uri="{9D8B030D-6E8A-4147-A177-3AD203B41FA5}">
                      <a16:colId xmlns:a16="http://schemas.microsoft.com/office/drawing/2014/main" xmlns="" val="2296139096"/>
                    </a:ext>
                  </a:extLst>
                </a:gridCol>
                <a:gridCol w="342672">
                  <a:extLst>
                    <a:ext uri="{9D8B030D-6E8A-4147-A177-3AD203B41FA5}">
                      <a16:colId xmlns:a16="http://schemas.microsoft.com/office/drawing/2014/main" xmlns="" val="2721079768"/>
                    </a:ext>
                  </a:extLst>
                </a:gridCol>
                <a:gridCol w="342672">
                  <a:extLst>
                    <a:ext uri="{9D8B030D-6E8A-4147-A177-3AD203B41FA5}">
                      <a16:colId xmlns:a16="http://schemas.microsoft.com/office/drawing/2014/main" xmlns="" val="2928185653"/>
                    </a:ext>
                  </a:extLst>
                </a:gridCol>
                <a:gridCol w="342672">
                  <a:extLst>
                    <a:ext uri="{9D8B030D-6E8A-4147-A177-3AD203B41FA5}">
                      <a16:colId xmlns:a16="http://schemas.microsoft.com/office/drawing/2014/main" xmlns="" val="3396433874"/>
                    </a:ext>
                  </a:extLst>
                </a:gridCol>
                <a:gridCol w="342672">
                  <a:extLst>
                    <a:ext uri="{9D8B030D-6E8A-4147-A177-3AD203B41FA5}">
                      <a16:colId xmlns:a16="http://schemas.microsoft.com/office/drawing/2014/main" xmlns="" val="350923840"/>
                    </a:ext>
                  </a:extLst>
                </a:gridCol>
              </a:tblGrid>
              <a:tr h="360270">
                <a:tc rowSpan="2">
                  <a:txBody>
                    <a:bodyPr/>
                    <a:lstStyle/>
                    <a:p>
                      <a:pPr algn="ctr" rtl="0" fontAlgn="ctr"/>
                      <a:r>
                        <a:rPr lang="ko-KR" altLang="en-US" sz="1100" u="none" strike="noStrike" dirty="0">
                          <a:solidFill>
                            <a:schemeClr val="bg1"/>
                          </a:solidFill>
                          <a:effectLst/>
                          <a:latin typeface="HY수평선M" panose="02030600000101010101" pitchFamily="18" charset="-127"/>
                          <a:ea typeface="HY수평선M" panose="02030600000101010101" pitchFamily="18" charset="-127"/>
                        </a:rPr>
                        <a:t>구분</a:t>
                      </a:r>
                      <a:endParaRPr lang="ko-KR" altLang="en-US" sz="11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rowSpan="2">
                  <a:txBody>
                    <a:bodyPr/>
                    <a:lstStyle/>
                    <a:p>
                      <a:pPr algn="ctr" rtl="0" fontAlgn="ctr"/>
                      <a:r>
                        <a:rPr lang="ko-KR" altLang="en-US" sz="1100" u="none" strike="noStrike" dirty="0">
                          <a:solidFill>
                            <a:schemeClr val="bg1"/>
                          </a:solidFill>
                          <a:effectLst/>
                          <a:latin typeface="HY수평선M" panose="02030600000101010101" pitchFamily="18" charset="-127"/>
                          <a:ea typeface="HY수평선M" panose="02030600000101010101" pitchFamily="18" charset="-127"/>
                        </a:rPr>
                        <a:t>업무구분</a:t>
                      </a:r>
                      <a:endParaRPr lang="ko-KR" altLang="en-US" sz="11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gridSpan="4">
                  <a:txBody>
                    <a:bodyPr/>
                    <a:lstStyle/>
                    <a:p>
                      <a:pPr algn="ctr" rtl="0" fontAlgn="ctr"/>
                      <a:r>
                        <a:rPr lang="en-US" sz="1000" u="none" strike="noStrike" dirty="0">
                          <a:solidFill>
                            <a:schemeClr val="bg1"/>
                          </a:solidFill>
                          <a:effectLst/>
                          <a:latin typeface="HY수평선M" panose="02030600000101010101" pitchFamily="18" charset="-127"/>
                          <a:ea typeface="HY수평선M" panose="02030600000101010101" pitchFamily="18" charset="-127"/>
                        </a:rPr>
                        <a:t>M+1</a:t>
                      </a:r>
                      <a:endParaRPr 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rtl="0" fontAlgn="ctr"/>
                      <a:r>
                        <a:rPr lang="en-US" sz="1000" u="none" strike="noStrike" dirty="0">
                          <a:solidFill>
                            <a:schemeClr val="bg1"/>
                          </a:solidFill>
                          <a:effectLst/>
                          <a:latin typeface="HY수평선M" panose="02030600000101010101" pitchFamily="18" charset="-127"/>
                          <a:ea typeface="HY수평선M" panose="02030600000101010101" pitchFamily="18" charset="-127"/>
                        </a:rPr>
                        <a:t>M+2</a:t>
                      </a:r>
                      <a:endParaRPr 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rtl="0" fontAlgn="ctr"/>
                      <a:r>
                        <a:rPr lang="en-US" sz="1000" u="none" strike="noStrike" dirty="0">
                          <a:solidFill>
                            <a:schemeClr val="bg1"/>
                          </a:solidFill>
                          <a:effectLst/>
                          <a:latin typeface="HY수평선M" panose="02030600000101010101" pitchFamily="18" charset="-127"/>
                          <a:ea typeface="HY수평선M" panose="02030600000101010101" pitchFamily="18" charset="-127"/>
                        </a:rPr>
                        <a:t>M+3</a:t>
                      </a:r>
                      <a:endParaRPr 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rtl="0" fontAlgn="ctr"/>
                      <a:r>
                        <a:rPr lang="en-US" sz="1000" u="none" strike="noStrike" dirty="0">
                          <a:solidFill>
                            <a:schemeClr val="bg1"/>
                          </a:solidFill>
                          <a:effectLst/>
                          <a:latin typeface="HY수평선M" panose="02030600000101010101" pitchFamily="18" charset="-127"/>
                          <a:ea typeface="HY수평선M" panose="02030600000101010101" pitchFamily="18" charset="-127"/>
                        </a:rPr>
                        <a:t>M+4</a:t>
                      </a:r>
                      <a:endParaRPr 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4133064010"/>
                  </a:ext>
                </a:extLst>
              </a:tr>
              <a:tr h="360270">
                <a:tc vMerge="1">
                  <a:txBody>
                    <a:bodyPr/>
                    <a:lstStyle/>
                    <a:p>
                      <a:pPr latinLnBrk="1"/>
                      <a:endParaRPr lang="ko-KR" altLang="en-US" sz="1100">
                        <a:solidFill>
                          <a:schemeClr val="bg1"/>
                        </a:solidFill>
                        <a:latin typeface="HY수평선M" panose="02030600000101010101" pitchFamily="18" charset="-127"/>
                        <a:ea typeface="HY수평선M" panose="02030600000101010101" pitchFamily="18" charset="-127"/>
                      </a:endParaRPr>
                    </a:p>
                  </a:txBody>
                  <a:tcPr>
                    <a:solidFill>
                      <a:srgbClr val="002060"/>
                    </a:solidFill>
                  </a:tcPr>
                </a:tc>
                <a:tc vMerge="1">
                  <a:txBody>
                    <a:bodyPr/>
                    <a:lstStyle/>
                    <a:p>
                      <a:pPr latinLnBrk="1"/>
                      <a:endParaRPr lang="ko-KR" altLang="en-US" sz="1100">
                        <a:solidFill>
                          <a:schemeClr val="bg1"/>
                        </a:solidFill>
                        <a:latin typeface="HY수평선M" panose="02030600000101010101" pitchFamily="18" charset="-127"/>
                        <a:ea typeface="HY수평선M" panose="02030600000101010101" pitchFamily="18" charset="-127"/>
                      </a:endParaRPr>
                    </a:p>
                  </a:txBody>
                  <a:tcPr>
                    <a:solidFill>
                      <a:srgbClr val="002060"/>
                    </a:solidFill>
                  </a:tcPr>
                </a:tc>
                <a:tc>
                  <a:txBody>
                    <a:bodyPr/>
                    <a:lstStyle/>
                    <a:p>
                      <a:pPr algn="ctr" rtl="0" fontAlgn="ct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l" rtl="0" fontAlgn="ct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l" rtl="0" fontAlgn="ct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r>
                        <a:rPr lang="ko-KR" altLang="en-US" sz="1000" u="none" strike="noStrike" dirty="0">
                          <a:solidFill>
                            <a:schemeClr val="bg1"/>
                          </a:solidFill>
                          <a:effectLst/>
                          <a:latin typeface="HY수평선M" panose="02030600000101010101" pitchFamily="18" charset="-127"/>
                          <a:ea typeface="HY수평선M" panose="02030600000101010101" pitchFamily="18" charset="-127"/>
                        </a:rPr>
                        <a:t>　</a:t>
                      </a: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r>
                        <a:rPr lang="ko-KR" altLang="en-US" sz="1000" u="none" strike="noStrike" dirty="0">
                          <a:solidFill>
                            <a:schemeClr val="bg1"/>
                          </a:solidFill>
                          <a:effectLst/>
                          <a:latin typeface="HY수평선M" panose="02030600000101010101" pitchFamily="18" charset="-127"/>
                          <a:ea typeface="HY수평선M" panose="02030600000101010101" pitchFamily="18" charset="-127"/>
                        </a:rPr>
                        <a:t>　</a:t>
                      </a: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r>
                        <a:rPr lang="ko-KR" altLang="en-US" sz="1000" u="none" strike="noStrike" dirty="0">
                          <a:solidFill>
                            <a:schemeClr val="bg1"/>
                          </a:solidFill>
                          <a:effectLst/>
                          <a:latin typeface="HY수평선M" panose="02030600000101010101" pitchFamily="18" charset="-127"/>
                          <a:ea typeface="HY수평선M" panose="02030600000101010101" pitchFamily="18" charset="-127"/>
                        </a:rPr>
                        <a:t>　</a:t>
                      </a: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r>
                        <a:rPr lang="ko-KR" altLang="en-US" sz="1000" u="none" strike="noStrike" dirty="0">
                          <a:solidFill>
                            <a:schemeClr val="bg1"/>
                          </a:solidFill>
                          <a:effectLst/>
                          <a:latin typeface="HY수평선M" panose="02030600000101010101" pitchFamily="18" charset="-127"/>
                          <a:ea typeface="HY수평선M" panose="02030600000101010101" pitchFamily="18" charset="-127"/>
                        </a:rPr>
                        <a:t>　</a:t>
                      </a: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r>
                        <a:rPr lang="ko-KR" altLang="en-US" sz="1000" u="none" strike="noStrike" dirty="0">
                          <a:solidFill>
                            <a:schemeClr val="bg1"/>
                          </a:solidFill>
                          <a:effectLst/>
                          <a:latin typeface="HY수평선M" panose="02030600000101010101" pitchFamily="18" charset="-127"/>
                          <a:ea typeface="HY수평선M" panose="02030600000101010101" pitchFamily="18" charset="-127"/>
                        </a:rPr>
                        <a:t>　</a:t>
                      </a: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r>
                        <a:rPr lang="ko-KR" altLang="en-US" sz="1000" u="none" strike="noStrike" dirty="0">
                          <a:solidFill>
                            <a:schemeClr val="bg1"/>
                          </a:solidFill>
                          <a:effectLst/>
                          <a:latin typeface="HY수평선M" panose="02030600000101010101" pitchFamily="18" charset="-127"/>
                          <a:ea typeface="HY수평선M" panose="02030600000101010101" pitchFamily="18" charset="-127"/>
                        </a:rPr>
                        <a:t>　</a:t>
                      </a: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r>
                        <a:rPr lang="ko-KR" altLang="en-US" sz="1000" u="none" strike="noStrike" dirty="0">
                          <a:solidFill>
                            <a:schemeClr val="bg1"/>
                          </a:solidFill>
                          <a:effectLst/>
                          <a:latin typeface="HY수평선M" panose="02030600000101010101" pitchFamily="18" charset="-127"/>
                          <a:ea typeface="HY수평선M" panose="02030600000101010101" pitchFamily="18" charset="-127"/>
                        </a:rPr>
                        <a:t>　</a:t>
                      </a: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tc>
                  <a:txBody>
                    <a:bodyPr/>
                    <a:lstStyle/>
                    <a:p>
                      <a:pPr algn="ctr" rtl="0" fontAlgn="ctr"/>
                      <a:r>
                        <a:rPr lang="ko-KR" altLang="en-US" sz="1000" u="none" strike="noStrike" dirty="0">
                          <a:solidFill>
                            <a:schemeClr val="bg1"/>
                          </a:solidFill>
                          <a:effectLst/>
                          <a:latin typeface="HY수평선M" panose="02030600000101010101" pitchFamily="18" charset="-127"/>
                          <a:ea typeface="HY수평선M" panose="02030600000101010101" pitchFamily="18" charset="-127"/>
                        </a:rPr>
                        <a:t>　</a:t>
                      </a:r>
                      <a:endParaRPr lang="ko-KR" altLang="en-US" sz="1000" b="1" i="0" u="none" strike="noStrike" dirty="0">
                        <a:solidFill>
                          <a:schemeClr val="bg1"/>
                        </a:solidFill>
                        <a:effectLst/>
                        <a:latin typeface="HY수평선M" panose="02030600000101010101" pitchFamily="18" charset="-127"/>
                        <a:ea typeface="HY수평선M" panose="02030600000101010101" pitchFamily="18" charset="-127"/>
                      </a:endParaRPr>
                    </a:p>
                  </a:txBody>
                  <a:tcPr marL="3581" marR="3581" marT="3581" marB="0" anchor="ctr">
                    <a:solidFill>
                      <a:srgbClr val="006666"/>
                    </a:solidFill>
                  </a:tcPr>
                </a:tc>
                <a:extLst>
                  <a:ext uri="{0D108BD9-81ED-4DB2-BD59-A6C34878D82A}">
                    <a16:rowId xmlns:a16="http://schemas.microsoft.com/office/drawing/2014/main" xmlns="" val="3643307320"/>
                  </a:ext>
                </a:extLst>
              </a:tr>
              <a:tr h="360270">
                <a:tc gridSpan="18">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noFill/>
                  </a:tcPr>
                </a:tc>
                <a:tc hMerge="1">
                  <a:txBody>
                    <a:bodyPr/>
                    <a:lstStyle/>
                    <a:p>
                      <a:pPr algn="ctr" rtl="0" fontAlgn="ctr"/>
                      <a:endParaRPr lang="ko-KR" altLang="en-US" sz="11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l"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extLst>
                  <a:ext uri="{0D108BD9-81ED-4DB2-BD59-A6C34878D82A}">
                    <a16:rowId xmlns:a16="http://schemas.microsoft.com/office/drawing/2014/main" xmlns="" val="1880650398"/>
                  </a:ext>
                </a:extLst>
              </a:tr>
              <a:tr h="360270">
                <a:tc>
                  <a:txBody>
                    <a:bodyPr/>
                    <a:lstStyle/>
                    <a:p>
                      <a:pPr algn="ctr" rtl="0" fontAlgn="ctr"/>
                      <a:r>
                        <a:rPr lang="en-US" sz="1100" u="none" strike="noStrike" smtClean="0">
                          <a:effectLst/>
                          <a:latin typeface="HY수평선M" panose="02030600000101010101" pitchFamily="18" charset="-127"/>
                          <a:ea typeface="HY수평선M" panose="02030600000101010101" pitchFamily="18" charset="-127"/>
                        </a:rPr>
                        <a:t>PM</a:t>
                      </a:r>
                      <a:endParaRPr lang="ko-KR" altLang="en-US" sz="1100" b="1"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a:txBody>
                    <a:bodyPr/>
                    <a:lstStyle/>
                    <a:p>
                      <a:pPr algn="ctr" rtl="0" fontAlgn="ctr"/>
                      <a:r>
                        <a:rPr lang="ko-KR" altLang="en-US" sz="1100" b="0" i="0" u="none" strike="noStrike" smtClean="0">
                          <a:solidFill>
                            <a:schemeClr val="dk1"/>
                          </a:solidFill>
                          <a:effectLst/>
                          <a:latin typeface="HY수평선M" panose="02030600000101010101" pitchFamily="18" charset="-127"/>
                          <a:ea typeface="HY수평선M" panose="02030600000101010101" pitchFamily="18" charset="-127"/>
                        </a:rPr>
                        <a:t>프로젝트관리</a:t>
                      </a:r>
                      <a:endParaRPr lang="ko-KR" altLang="en-US" sz="11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l"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extLst>
                  <a:ext uri="{0D108BD9-81ED-4DB2-BD59-A6C34878D82A}">
                    <a16:rowId xmlns:a16="http://schemas.microsoft.com/office/drawing/2014/main" xmlns="" val="1177506519"/>
                  </a:ext>
                </a:extLst>
              </a:tr>
              <a:tr h="358890">
                <a:tc rowSpan="5">
                  <a:txBody>
                    <a:bodyPr/>
                    <a:lstStyle/>
                    <a:p>
                      <a:pPr algn="ctr" rtl="0" fontAlgn="ctr"/>
                      <a:r>
                        <a:rPr lang="ko-KR" altLang="en-US" sz="1100" u="none" strike="noStrike" smtClean="0">
                          <a:effectLst/>
                          <a:latin typeface="HY수평선M" panose="02030600000101010101" pitchFamily="18" charset="-127"/>
                          <a:ea typeface="HY수평선M" panose="02030600000101010101" pitchFamily="18" charset="-127"/>
                        </a:rPr>
                        <a:t>해외 물품대금  송금 업무</a:t>
                      </a:r>
                      <a:endParaRPr lang="en-US" altLang="ko-KR" sz="1100" u="none" strike="noStrike" smtClean="0">
                        <a:effectLst/>
                        <a:latin typeface="HY수평선M" panose="02030600000101010101" pitchFamily="18" charset="-127"/>
                        <a:ea typeface="HY수평선M" panose="02030600000101010101" pitchFamily="18" charset="-127"/>
                      </a:endParaRPr>
                    </a:p>
                    <a:p>
                      <a:pPr algn="ctr" rtl="0" fontAlgn="ctr"/>
                      <a:r>
                        <a:rPr lang="ko-KR" altLang="en-US" sz="1100" u="none" strike="noStrike" smtClean="0">
                          <a:effectLst/>
                          <a:latin typeface="HY수평선M" panose="02030600000101010101" pitchFamily="18" charset="-127"/>
                          <a:ea typeface="HY수평선M" panose="02030600000101010101" pitchFamily="18" charset="-127"/>
                        </a:rPr>
                        <a:t>개발</a:t>
                      </a:r>
                    </a:p>
                  </a:txBody>
                  <a:tcPr marL="36000" marR="36000" marT="36000" marB="36000" anchor="ctr">
                    <a:solidFill>
                      <a:schemeClr val="bg1">
                        <a:lumMod val="85000"/>
                      </a:schemeClr>
                    </a:solidFill>
                  </a:tcPr>
                </a:tc>
                <a:tc>
                  <a:txBody>
                    <a:bodyPr/>
                    <a:lstStyle/>
                    <a:p>
                      <a:pPr algn="l" rtl="0" fontAlgn="ctr"/>
                      <a:r>
                        <a:rPr lang="ko-KR" altLang="en-US" sz="1100" u="none" strike="noStrike" dirty="0">
                          <a:effectLst/>
                          <a:latin typeface="HY수평선M" panose="02030600000101010101" pitchFamily="18" charset="-127"/>
                          <a:ea typeface="HY수평선M" panose="02030600000101010101" pitchFamily="18" charset="-127"/>
                        </a:rPr>
                        <a:t>프레임워크</a:t>
                      </a:r>
                      <a:r>
                        <a:rPr lang="en-US" altLang="ko-KR" sz="1100" u="none" strike="noStrike">
                          <a:effectLst/>
                          <a:latin typeface="HY수평선M" panose="02030600000101010101" pitchFamily="18" charset="-127"/>
                          <a:ea typeface="HY수평선M" panose="02030600000101010101" pitchFamily="18" charset="-127"/>
                        </a:rPr>
                        <a:t>/</a:t>
                      </a:r>
                      <a:r>
                        <a:rPr lang="en-US" altLang="ko-KR" sz="1100" u="none" strike="noStrike" smtClean="0">
                          <a:effectLst/>
                          <a:latin typeface="HY수평선M" panose="02030600000101010101" pitchFamily="18" charset="-127"/>
                          <a:ea typeface="HY수평선M" panose="02030600000101010101" pitchFamily="18" charset="-127"/>
                        </a:rPr>
                        <a:t>DB/TA</a:t>
                      </a:r>
                      <a:endParaRPr lang="ko-KR" altLang="en-US" sz="11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gridSpan="4">
                  <a:txBody>
                    <a:bodyPr/>
                    <a:lstStyle/>
                    <a:p>
                      <a:pPr algn="ctr" fontAlgn="ctr"/>
                      <a:r>
                        <a:rPr lang="en-US" altLang="ko-KR" sz="1000" u="none" strike="noStrike" smtClean="0">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dirty="0">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hMerge="1">
                  <a:txBody>
                    <a:bodyPr/>
                    <a:lstStyle/>
                    <a:p>
                      <a:pPr algn="ctr" fontAlgn="ctr"/>
                      <a:endParaRPr lang="ko-KR" altLang="en-US" sz="1000" b="0" i="0" u="none" strike="noStrike" dirty="0">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hMerge="1">
                  <a:txBody>
                    <a:bodyPr/>
                    <a:lstStyle/>
                    <a:p>
                      <a:pPr algn="ctr" fontAlgn="ctr"/>
                      <a:endParaRPr lang="ko-KR" altLang="en-US" sz="1000" b="0" i="0" u="none" strike="noStrike" dirty="0">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tc hMerge="1">
                  <a:txBody>
                    <a:bodyPr/>
                    <a:lstStyle/>
                    <a:p>
                      <a:pPr algn="l" fontAlgn="ctr"/>
                      <a:endParaRPr lang="ko-KR" altLang="en-US" sz="1000" b="0" i="0" u="none" strike="noStrike" dirty="0">
                        <a:solidFill>
                          <a:srgbClr val="000000"/>
                        </a:solidFill>
                        <a:effectLst/>
                        <a:latin typeface="HY울릉도B"/>
                        <a:ea typeface="맑은 고딕" panose="020B0503020000020004" pitchFamily="50" charset="-127"/>
                      </a:endParaRPr>
                    </a:p>
                  </a:txBody>
                  <a:tcPr marL="3581" marR="3581" marT="3581" marB="0" anchor="ctr">
                    <a:solidFill>
                      <a:srgbClr val="99CCFF"/>
                    </a:solidFill>
                  </a:tcPr>
                </a:tc>
                <a:extLst>
                  <a:ext uri="{0D108BD9-81ED-4DB2-BD59-A6C34878D82A}">
                    <a16:rowId xmlns:a16="http://schemas.microsoft.com/office/drawing/2014/main" xmlns="" val="1185093259"/>
                  </a:ext>
                </a:extLst>
              </a:tr>
              <a:tr h="360270">
                <a:tc vMerge="1">
                  <a:txBody>
                    <a:bodyPr/>
                    <a:lstStyle/>
                    <a:p>
                      <a:pPr latinLnBrk="1"/>
                      <a:endParaRPr lang="ko-KR" altLang="en-US" sz="1100">
                        <a:latin typeface="HY수평선M" panose="02030600000101010101" pitchFamily="18" charset="-127"/>
                        <a:ea typeface="HY수평선M" panose="02030600000101010101" pitchFamily="18" charset="-127"/>
                      </a:endParaRPr>
                    </a:p>
                  </a:txBody>
                  <a:tcPr/>
                </a:tc>
                <a:tc>
                  <a:txBody>
                    <a:bodyPr/>
                    <a:lstStyle/>
                    <a:p>
                      <a:pPr algn="l" fontAlgn="ctr"/>
                      <a:r>
                        <a:rPr lang="en-US" sz="1100" u="none" strike="noStrike" dirty="0">
                          <a:effectLst/>
                          <a:latin typeface="HY수평선M" panose="02030600000101010101" pitchFamily="18" charset="-127"/>
                          <a:ea typeface="HY수평선M" panose="02030600000101010101" pitchFamily="18" charset="-127"/>
                        </a:rPr>
                        <a:t>PL, </a:t>
                      </a:r>
                      <a:r>
                        <a:rPr lang="ko-KR" altLang="en-US" sz="1100" u="none" strike="noStrike" dirty="0">
                          <a:effectLst/>
                          <a:latin typeface="HY수평선M" panose="02030600000101010101" pitchFamily="18" charset="-127"/>
                          <a:ea typeface="HY수평선M" panose="02030600000101010101" pitchFamily="18" charset="-127"/>
                        </a:rPr>
                        <a:t>공통</a:t>
                      </a:r>
                      <a:r>
                        <a:rPr lang="en-US" altLang="ko-KR" sz="1100" u="none" strike="noStrike" dirty="0">
                          <a:effectLst/>
                          <a:latin typeface="HY수평선M" panose="02030600000101010101" pitchFamily="18" charset="-127"/>
                          <a:ea typeface="HY수평선M" panose="02030600000101010101" pitchFamily="18" charset="-127"/>
                        </a:rPr>
                        <a:t>/</a:t>
                      </a:r>
                      <a:r>
                        <a:rPr lang="ko-KR" altLang="en-US" sz="1100" u="none" strike="noStrike" dirty="0">
                          <a:effectLst/>
                          <a:latin typeface="HY수평선M" panose="02030600000101010101" pitchFamily="18" charset="-127"/>
                          <a:ea typeface="HY수평선M" panose="02030600000101010101" pitchFamily="18" charset="-127"/>
                        </a:rPr>
                        <a:t>회계</a:t>
                      </a:r>
                      <a:endParaRPr lang="ko-KR" altLang="en-US" sz="11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l"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extLst>
                  <a:ext uri="{0D108BD9-81ED-4DB2-BD59-A6C34878D82A}">
                    <a16:rowId xmlns:a16="http://schemas.microsoft.com/office/drawing/2014/main" xmlns="" val="4250714709"/>
                  </a:ext>
                </a:extLst>
              </a:tr>
              <a:tr h="360270">
                <a:tc vMerge="1">
                  <a:txBody>
                    <a:bodyPr/>
                    <a:lstStyle/>
                    <a:p>
                      <a:pPr latinLnBrk="1"/>
                      <a:endParaRPr lang="ko-KR" altLang="en-US" sz="1100">
                        <a:latin typeface="HY수평선M" panose="02030600000101010101" pitchFamily="18" charset="-127"/>
                        <a:ea typeface="HY수평선M" panose="02030600000101010101" pitchFamily="18" charset="-127"/>
                      </a:endParaRPr>
                    </a:p>
                  </a:txBody>
                  <a:tcPr/>
                </a:tc>
                <a:tc>
                  <a:txBody>
                    <a:bodyPr/>
                    <a:lstStyle/>
                    <a:p>
                      <a:pPr algn="l" rtl="0" fontAlgn="ctr"/>
                      <a:r>
                        <a:rPr lang="ko-KR" altLang="en-US" sz="1100" u="none" strike="noStrike" dirty="0">
                          <a:effectLst/>
                          <a:latin typeface="HY수평선M" panose="02030600000101010101" pitchFamily="18" charset="-127"/>
                          <a:ea typeface="HY수평선M" panose="02030600000101010101" pitchFamily="18" charset="-127"/>
                        </a:rPr>
                        <a:t>고객</a:t>
                      </a:r>
                      <a:r>
                        <a:rPr lang="en-US" altLang="ko-KR" sz="1100" u="none" strike="noStrike" dirty="0">
                          <a:effectLst/>
                          <a:latin typeface="HY수평선M" panose="02030600000101010101" pitchFamily="18" charset="-127"/>
                          <a:ea typeface="HY수평선M" panose="02030600000101010101" pitchFamily="18" charset="-127"/>
                        </a:rPr>
                        <a:t>/</a:t>
                      </a:r>
                      <a:r>
                        <a:rPr lang="ko-KR" altLang="en-US" sz="1100" u="none" strike="noStrike" dirty="0">
                          <a:effectLst/>
                          <a:latin typeface="HY수평선M" panose="02030600000101010101" pitchFamily="18" charset="-127"/>
                          <a:ea typeface="HY수평선M" panose="02030600000101010101" pitchFamily="18" charset="-127"/>
                        </a:rPr>
                        <a:t>예금</a:t>
                      </a:r>
                      <a:endParaRPr lang="en-US" altLang="ko-KR" sz="11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l"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extLst>
                  <a:ext uri="{0D108BD9-81ED-4DB2-BD59-A6C34878D82A}">
                    <a16:rowId xmlns:a16="http://schemas.microsoft.com/office/drawing/2014/main" xmlns="" val="749544095"/>
                  </a:ext>
                </a:extLst>
              </a:tr>
              <a:tr h="360270">
                <a:tc vMerge="1">
                  <a:txBody>
                    <a:bodyPr/>
                    <a:lstStyle/>
                    <a:p>
                      <a:pPr latinLnBrk="1"/>
                      <a:endParaRPr lang="ko-KR" altLang="en-US" sz="1100">
                        <a:latin typeface="HY수평선M" panose="02030600000101010101" pitchFamily="18" charset="-127"/>
                        <a:ea typeface="HY수평선M" panose="02030600000101010101" pitchFamily="18" charset="-127"/>
                      </a:endParaRPr>
                    </a:p>
                  </a:txBody>
                  <a:tcPr/>
                </a:tc>
                <a:tc>
                  <a:txBody>
                    <a:bodyPr/>
                    <a:lstStyle/>
                    <a:p>
                      <a:pPr algn="l" rtl="0" fontAlgn="ctr"/>
                      <a:r>
                        <a:rPr lang="ko-KR" altLang="en-US" sz="1100" u="none" strike="noStrike" dirty="0">
                          <a:effectLst/>
                          <a:latin typeface="HY수평선M" panose="02030600000101010101" pitchFamily="18" charset="-127"/>
                          <a:ea typeface="HY수평선M" panose="02030600000101010101" pitchFamily="18" charset="-127"/>
                        </a:rPr>
                        <a:t>송금</a:t>
                      </a:r>
                      <a:r>
                        <a:rPr lang="en-US" altLang="ko-KR" sz="1100" u="none" strike="noStrike">
                          <a:effectLst/>
                          <a:latin typeface="HY수평선M" panose="02030600000101010101" pitchFamily="18" charset="-127"/>
                          <a:ea typeface="HY수평선M" panose="02030600000101010101" pitchFamily="18" charset="-127"/>
                        </a:rPr>
                        <a:t>/</a:t>
                      </a:r>
                      <a:r>
                        <a:rPr lang="ko-KR" altLang="en-US" sz="1100" u="none" strike="noStrike" smtClean="0">
                          <a:effectLst/>
                          <a:latin typeface="HY수평선M" panose="02030600000101010101" pitchFamily="18" charset="-127"/>
                          <a:ea typeface="HY수평선M" panose="02030600000101010101" pitchFamily="18" charset="-127"/>
                        </a:rPr>
                        <a:t>외환</a:t>
                      </a:r>
                      <a:r>
                        <a:rPr lang="en-US" altLang="ko-KR" sz="1100" u="none" strike="noStrike" smtClean="0">
                          <a:effectLst/>
                          <a:latin typeface="HY수평선M" panose="02030600000101010101" pitchFamily="18" charset="-127"/>
                          <a:ea typeface="HY수평선M" panose="02030600000101010101" pitchFamily="18" charset="-127"/>
                        </a:rPr>
                        <a:t>/AML</a:t>
                      </a:r>
                      <a:endParaRPr lang="en-US" sz="11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gridSpan="2">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2">
                  <a:txBody>
                    <a:bodyPr/>
                    <a:lstStyle/>
                    <a:p>
                      <a:pPr algn="ctr" fontAlgn="ctr"/>
                      <a:r>
                        <a:rPr lang="en-US" altLang="ko-KR" sz="1000" u="none" strike="noStrike" smtClean="0">
                          <a:effectLst/>
                          <a:latin typeface="HY수평선M" panose="02030600000101010101" pitchFamily="18" charset="-127"/>
                          <a:ea typeface="HY수평선M" panose="02030600000101010101" pitchFamily="18" charset="-127"/>
                        </a:rPr>
                        <a:t>0.5</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2">
                  <a:txBody>
                    <a:bodyPr/>
                    <a:lstStyle/>
                    <a:p>
                      <a:pPr algn="ctr" fontAlgn="ctr"/>
                      <a:r>
                        <a:rPr lang="en-US" altLang="ko-KR" sz="1000" u="none" strike="noStrike" smtClean="0">
                          <a:effectLst/>
                          <a:latin typeface="HY수평선M" panose="02030600000101010101" pitchFamily="18" charset="-127"/>
                          <a:ea typeface="HY수평선M" panose="02030600000101010101" pitchFamily="18" charset="-127"/>
                        </a:rPr>
                        <a:t>0.5</a:t>
                      </a:r>
                      <a:r>
                        <a:rPr lang="ko-KR" altLang="en-US" sz="1000" u="none" strike="noStrike">
                          <a:effectLst/>
                          <a:latin typeface="HY수평선M" panose="02030600000101010101" pitchFamily="18" charset="-127"/>
                          <a:ea typeface="HY수평선M" panose="02030600000101010101" pitchFamily="18" charset="-127"/>
                        </a:rPr>
                        <a:t>　</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2">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l"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extLst>
                  <a:ext uri="{0D108BD9-81ED-4DB2-BD59-A6C34878D82A}">
                    <a16:rowId xmlns:a16="http://schemas.microsoft.com/office/drawing/2014/main" xmlns="" val="1889112988"/>
                  </a:ext>
                </a:extLst>
              </a:tr>
              <a:tr h="360270">
                <a:tc vMerge="1">
                  <a:txBody>
                    <a:bodyPr/>
                    <a:lstStyle/>
                    <a:p>
                      <a:pPr latinLnBrk="1"/>
                      <a:endParaRPr lang="ko-KR" altLang="en-US" sz="1100">
                        <a:latin typeface="HY수평선M" panose="02030600000101010101" pitchFamily="18" charset="-127"/>
                        <a:ea typeface="HY수평선M" panose="02030600000101010101" pitchFamily="18" charset="-127"/>
                      </a:endParaRPr>
                    </a:p>
                  </a:txBody>
                  <a:tcPr/>
                </a:tc>
                <a:tc>
                  <a:txBody>
                    <a:bodyPr/>
                    <a:lstStyle/>
                    <a:p>
                      <a:pPr algn="l" rtl="0" fontAlgn="ctr"/>
                      <a:r>
                        <a:rPr lang="en-US" sz="1100" u="none" strike="noStrike" dirty="0">
                          <a:effectLst/>
                          <a:latin typeface="HY수평선M" panose="02030600000101010101" pitchFamily="18" charset="-127"/>
                          <a:ea typeface="HY수평선M" panose="02030600000101010101" pitchFamily="18" charset="-127"/>
                        </a:rPr>
                        <a:t>API</a:t>
                      </a:r>
                      <a:r>
                        <a:rPr lang="ko-KR" altLang="en-US" sz="1100" u="none" strike="noStrike" dirty="0">
                          <a:effectLst/>
                          <a:latin typeface="HY수평선M" panose="02030600000101010101" pitchFamily="18" charset="-127"/>
                          <a:ea typeface="HY수평선M" panose="02030600000101010101" pitchFamily="18" charset="-127"/>
                        </a:rPr>
                        <a:t>연계 </a:t>
                      </a:r>
                      <a:r>
                        <a:rPr lang="en-US" altLang="ko-KR" sz="1100" u="none" strike="noStrike" dirty="0">
                          <a:effectLst/>
                          <a:latin typeface="HY수평선M" panose="02030600000101010101" pitchFamily="18" charset="-127"/>
                          <a:ea typeface="HY수평선M" panose="02030600000101010101" pitchFamily="18" charset="-127"/>
                        </a:rPr>
                        <a:t>/ </a:t>
                      </a:r>
                      <a:r>
                        <a:rPr lang="en-US" sz="1100" u="none" strike="noStrike" dirty="0">
                          <a:effectLst/>
                          <a:latin typeface="HY수평선M" panose="02030600000101010101" pitchFamily="18" charset="-127"/>
                          <a:ea typeface="HY수평선M" panose="02030600000101010101" pitchFamily="18" charset="-127"/>
                        </a:rPr>
                        <a:t>Batch </a:t>
                      </a:r>
                      <a:endParaRPr lang="en-US" sz="11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gridSpan="2">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2">
                  <a:txBody>
                    <a:bodyPr/>
                    <a:lstStyle/>
                    <a:p>
                      <a:pPr algn="ctr" fontAlgn="ctr"/>
                      <a:r>
                        <a:rPr lang="en-US" altLang="ko-KR" sz="1000" u="none" strike="noStrike" smtClean="0">
                          <a:effectLst/>
                          <a:latin typeface="HY수평선M" panose="02030600000101010101" pitchFamily="18" charset="-127"/>
                          <a:ea typeface="HY수평선M" panose="02030600000101010101" pitchFamily="18" charset="-127"/>
                        </a:rPr>
                        <a:t>0.5</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2">
                  <a:txBody>
                    <a:bodyPr/>
                    <a:lstStyle/>
                    <a:p>
                      <a:pPr algn="ctr" fontAlgn="ctr"/>
                      <a:r>
                        <a:rPr lang="en-US" altLang="ko-KR" sz="1000" u="none" strike="noStrike" smtClean="0">
                          <a:effectLst/>
                          <a:latin typeface="HY수평선M" panose="02030600000101010101" pitchFamily="18" charset="-127"/>
                          <a:ea typeface="HY수평선M" panose="02030600000101010101" pitchFamily="18" charset="-127"/>
                        </a:rPr>
                        <a:t>0.5</a:t>
                      </a:r>
                      <a:r>
                        <a:rPr lang="ko-KR" altLang="en-US" sz="1000" u="none" strike="noStrike">
                          <a:effectLst/>
                          <a:latin typeface="HY수평선M" panose="02030600000101010101" pitchFamily="18" charset="-127"/>
                          <a:ea typeface="HY수평선M" panose="02030600000101010101" pitchFamily="18" charset="-127"/>
                        </a:rPr>
                        <a:t>　</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ctr" fontAlgn="ct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tc gridSpan="2">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solidFill>
                      <a:schemeClr val="bg1">
                        <a:lumMod val="85000"/>
                      </a:schemeClr>
                    </a:solidFill>
                  </a:tcPr>
                </a:tc>
                <a:tc hMerge="1">
                  <a:txBody>
                    <a:bodyPr/>
                    <a:lstStyle/>
                    <a:p>
                      <a:pPr algn="l"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581" marR="3581" marT="3581" marB="0" anchor="ctr">
                    <a:solidFill>
                      <a:srgbClr val="99CCFF"/>
                    </a:solidFill>
                  </a:tcPr>
                </a:tc>
                <a:extLst>
                  <a:ext uri="{0D108BD9-81ED-4DB2-BD59-A6C34878D82A}">
                    <a16:rowId xmlns:a16="http://schemas.microsoft.com/office/drawing/2014/main" xmlns="" val="1598804775"/>
                  </a:ext>
                </a:extLst>
              </a:tr>
              <a:tr h="468639">
                <a:tc>
                  <a:txBody>
                    <a:bodyPr/>
                    <a:lstStyle/>
                    <a:p>
                      <a:pPr algn="ctr" rtl="0" fontAlgn="ctr"/>
                      <a:r>
                        <a:rPr lang="ko-KR" altLang="en-US" sz="1100" u="none" strike="noStrike" dirty="0">
                          <a:effectLst/>
                          <a:latin typeface="HY수평선M" panose="02030600000101010101" pitchFamily="18" charset="-127"/>
                          <a:ea typeface="HY수평선M" panose="02030600000101010101" pitchFamily="18" charset="-127"/>
                        </a:rPr>
                        <a:t>외부연계 </a:t>
                      </a:r>
                      <a:endParaRPr lang="en-US" altLang="ko-KR" sz="1100" u="none" strike="noStrike" dirty="0">
                        <a:effectLst/>
                        <a:latin typeface="HY수평선M" panose="02030600000101010101" pitchFamily="18" charset="-127"/>
                        <a:ea typeface="HY수평선M" panose="02030600000101010101" pitchFamily="18" charset="-127"/>
                      </a:endParaRPr>
                    </a:p>
                    <a:p>
                      <a:pPr algn="ctr" rtl="0" fontAlgn="ctr"/>
                      <a:r>
                        <a:rPr lang="ko-KR" altLang="en-US" sz="1100" u="none" strike="noStrike" dirty="0">
                          <a:effectLst/>
                          <a:latin typeface="HY수평선M" panose="02030600000101010101" pitchFamily="18" charset="-127"/>
                          <a:ea typeface="HY수평선M" panose="02030600000101010101" pitchFamily="18" charset="-127"/>
                        </a:rPr>
                        <a:t>개발</a:t>
                      </a:r>
                      <a:endParaRPr lang="en-US" altLang="ko-KR" sz="1100" b="1"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a:txBody>
                    <a:bodyPr/>
                    <a:lstStyle/>
                    <a:p>
                      <a:pPr algn="l" rtl="0" fontAlgn="ctr"/>
                      <a:r>
                        <a:rPr lang="ko-KR" altLang="en-US" sz="1100" u="none" strike="noStrike" smtClean="0">
                          <a:effectLst/>
                          <a:latin typeface="HY수평선M" panose="02030600000101010101" pitchFamily="18" charset="-127"/>
                          <a:ea typeface="HY수평선M" panose="02030600000101010101" pitchFamily="18" charset="-127"/>
                        </a:rPr>
                        <a:t> </a:t>
                      </a:r>
                      <a:r>
                        <a:rPr lang="en-US" altLang="ko-KR" sz="1100" u="none" strike="noStrike" smtClean="0">
                          <a:effectLst/>
                          <a:latin typeface="HY수평선M" panose="02030600000101010101" pitchFamily="18" charset="-127"/>
                          <a:ea typeface="HY수평선M" panose="02030600000101010101" pitchFamily="18" charset="-127"/>
                        </a:rPr>
                        <a:t>- </a:t>
                      </a:r>
                      <a:r>
                        <a:rPr lang="ko-KR" altLang="en-US" sz="1100" u="none" strike="noStrike" smtClean="0">
                          <a:effectLst/>
                          <a:latin typeface="HY수평선M" panose="02030600000101010101" pitchFamily="18" charset="-127"/>
                          <a:ea typeface="HY수평선M" panose="02030600000101010101" pitchFamily="18" charset="-127"/>
                        </a:rPr>
                        <a:t>외부</a:t>
                      </a:r>
                      <a:r>
                        <a:rPr lang="en-US" altLang="ko-KR" sz="1100" u="none" strike="noStrike" smtClean="0">
                          <a:effectLst/>
                          <a:latin typeface="HY수평선M" panose="02030600000101010101" pitchFamily="18" charset="-127"/>
                          <a:ea typeface="HY수평선M" panose="02030600000101010101" pitchFamily="18" charset="-127"/>
                        </a:rPr>
                        <a:t>API</a:t>
                      </a:r>
                      <a:br>
                        <a:rPr lang="en-US" altLang="ko-KR" sz="1100" u="none" strike="noStrike" smtClean="0">
                          <a:effectLst/>
                          <a:latin typeface="HY수평선M" panose="02030600000101010101" pitchFamily="18" charset="-127"/>
                          <a:ea typeface="HY수평선M" panose="02030600000101010101" pitchFamily="18" charset="-127"/>
                        </a:rPr>
                      </a:br>
                      <a:r>
                        <a:rPr lang="en-US" altLang="ko-KR" sz="1100" u="none" strike="noStrike" smtClean="0">
                          <a:effectLst/>
                          <a:latin typeface="HY수평선M" panose="02030600000101010101" pitchFamily="18" charset="-127"/>
                          <a:ea typeface="HY수평선M" panose="02030600000101010101" pitchFamily="18" charset="-127"/>
                        </a:rPr>
                        <a:t> - </a:t>
                      </a:r>
                      <a:r>
                        <a:rPr lang="ko-KR" altLang="en-US" sz="1100" u="none" strike="noStrike" smtClean="0">
                          <a:effectLst/>
                          <a:latin typeface="HY수평선M" panose="02030600000101010101" pitchFamily="18" charset="-127"/>
                          <a:ea typeface="HY수평선M" panose="02030600000101010101" pitchFamily="18" charset="-127"/>
                        </a:rPr>
                        <a:t>기존시스템 </a:t>
                      </a:r>
                      <a:r>
                        <a:rPr lang="ko-KR" altLang="en-US" sz="1100" u="none" strike="noStrike">
                          <a:effectLst/>
                          <a:latin typeface="HY수평선M" panose="02030600000101010101" pitchFamily="18" charset="-127"/>
                          <a:ea typeface="HY수평선M" panose="02030600000101010101" pitchFamily="18" charset="-127"/>
                        </a:rPr>
                        <a:t>연계 </a:t>
                      </a:r>
                      <a:r>
                        <a:rPr lang="ko-KR" altLang="en-US" sz="1100" u="none" strike="noStrike" smtClean="0">
                          <a:effectLst/>
                          <a:latin typeface="HY수평선M" panose="02030600000101010101" pitchFamily="18" charset="-127"/>
                          <a:ea typeface="HY수평선M" panose="02030600000101010101" pitchFamily="18" charset="-127"/>
                        </a:rPr>
                        <a:t>등</a:t>
                      </a:r>
                      <a:endParaRPr lang="en-US" altLang="ko-KR" sz="11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2">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2">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0.5</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4">
                  <a:txBody>
                    <a:bodyPr/>
                    <a:lstStyle/>
                    <a:p>
                      <a:pPr algn="ctr" fontAlgn="ctr"/>
                      <a:r>
                        <a:rPr lang="en-US" altLang="ko-KR" sz="1000" b="0" i="0" u="none" strike="noStrike" smtClean="0">
                          <a:solidFill>
                            <a:srgbClr val="000000"/>
                          </a:solidFill>
                          <a:effectLst/>
                          <a:latin typeface="HY수평선M" panose="02030600000101010101" pitchFamily="18" charset="-127"/>
                          <a:ea typeface="HY수평선M" panose="02030600000101010101" pitchFamily="18" charset="-127"/>
                        </a:rPr>
                        <a:t>1</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2">
                  <a:txBody>
                    <a:bodyPr/>
                    <a:lstStyle/>
                    <a:p>
                      <a:pPr algn="ctr" fontAlgn="ctr"/>
                      <a:r>
                        <a:rPr lang="en-US" altLang="ko-KR" sz="1000" u="none" strike="noStrike" smtClean="0">
                          <a:effectLst/>
                          <a:latin typeface="HY수평선M" panose="02030600000101010101" pitchFamily="18" charset="-127"/>
                          <a:ea typeface="HY수평선M" panose="02030600000101010101" pitchFamily="18" charset="-127"/>
                        </a:rPr>
                        <a:t>0.5</a:t>
                      </a:r>
                      <a:r>
                        <a:rPr lang="ko-KR" altLang="en-US" sz="1000" u="none" strike="noStrike" dirty="0">
                          <a:effectLst/>
                          <a:latin typeface="HY수평선M" panose="02030600000101010101" pitchFamily="18" charset="-127"/>
                          <a:ea typeface="HY수평선M" panose="02030600000101010101" pitchFamily="18" charset="-127"/>
                        </a:rPr>
                        <a:t>　</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ctr"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gridSpan="2">
                  <a:txBody>
                    <a:bodyPr/>
                    <a:lstStyle/>
                    <a:p>
                      <a:pPr algn="l" fontAlgn="ctr"/>
                      <a:r>
                        <a:rPr lang="ko-KR" altLang="en-US" sz="1000" u="none" strike="noStrike" smtClean="0">
                          <a:effectLst/>
                          <a:latin typeface="HY수평선M" panose="02030600000101010101" pitchFamily="18" charset="-127"/>
                          <a:ea typeface="HY수평선M" panose="02030600000101010101" pitchFamily="18" charset="-127"/>
                        </a:rPr>
                        <a:t>   </a:t>
                      </a:r>
                      <a:r>
                        <a:rPr lang="ko-KR" altLang="en-US" sz="1000" u="none" strike="noStrike">
                          <a:effectLst/>
                          <a:latin typeface="HY수평선M" panose="02030600000101010101" pitchFamily="18" charset="-127"/>
                          <a:ea typeface="HY수평선M" panose="02030600000101010101" pitchFamily="18" charset="-127"/>
                        </a:rPr>
                        <a:t>　</a:t>
                      </a:r>
                      <a:r>
                        <a:rPr lang="en-US" altLang="ko-KR" sz="1000" u="none" strike="noStrike" smtClean="0">
                          <a:effectLst/>
                          <a:latin typeface="HY수평선M" panose="02030600000101010101" pitchFamily="18" charset="-127"/>
                          <a:ea typeface="HY수평선M" panose="02030600000101010101" pitchFamily="18" charset="-127"/>
                        </a:rPr>
                        <a:t>-</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tc hMerge="1">
                  <a:txBody>
                    <a:bodyPr/>
                    <a:lstStyle/>
                    <a:p>
                      <a:pPr algn="l" fontAlgn="ct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36000" marR="36000" marT="36000" marB="36000" anchor="ctr"/>
                </a:tc>
                <a:extLst>
                  <a:ext uri="{0D108BD9-81ED-4DB2-BD59-A6C34878D82A}">
                    <a16:rowId xmlns:a16="http://schemas.microsoft.com/office/drawing/2014/main" xmlns="" val="4133985091"/>
                  </a:ext>
                </a:extLst>
              </a:tr>
            </a:tbl>
          </a:graphicData>
        </a:graphic>
      </p:graphicFrame>
      <p:sp>
        <p:nvSpPr>
          <p:cNvPr id="143" name="AutoShape 2062">
            <a:extLst>
              <a:ext uri="{FF2B5EF4-FFF2-40B4-BE49-F238E27FC236}">
                <a16:creationId xmlns:a16="http://schemas.microsoft.com/office/drawing/2014/main" xmlns="" id="{FB3D8FE8-2CE1-434F-AD0C-2D593B9D17AB}"/>
              </a:ext>
            </a:extLst>
          </p:cNvPr>
          <p:cNvSpPr>
            <a:spLocks noChangeArrowheads="1"/>
          </p:cNvSpPr>
          <p:nvPr/>
        </p:nvSpPr>
        <p:spPr bwMode="auto">
          <a:xfrm rot="10800000" flipH="1">
            <a:off x="3528326" y="2076621"/>
            <a:ext cx="648072" cy="216024"/>
          </a:xfrm>
          <a:custGeom>
            <a:avLst/>
            <a:gdLst>
              <a:gd name="T0" fmla="*/ 2147483647 w 21600"/>
              <a:gd name="T1" fmla="*/ 0 h 21600"/>
              <a:gd name="T2" fmla="*/ 2147483647 w 21600"/>
              <a:gd name="T3" fmla="*/ 0 h 21600"/>
              <a:gd name="T4" fmla="*/ 2147483647 w 21600"/>
              <a:gd name="T5" fmla="*/ 0 h 21600"/>
              <a:gd name="T6" fmla="*/ 2147483647 w 21600"/>
              <a:gd name="T7" fmla="*/ 0 h 21600"/>
              <a:gd name="T8" fmla="*/ 0 60000 65536"/>
              <a:gd name="T9" fmla="*/ 0 60000 65536"/>
              <a:gd name="T10" fmla="*/ 0 60000 65536"/>
              <a:gd name="T11" fmla="*/ 0 60000 65536"/>
              <a:gd name="T12" fmla="*/ 2371 w 21600"/>
              <a:gd name="T13" fmla="*/ 2365 h 21600"/>
              <a:gd name="T14" fmla="*/ 19229 w 21600"/>
              <a:gd name="T15" fmla="*/ 19235 h 21600"/>
            </a:gdLst>
            <a:ahLst/>
            <a:cxnLst>
              <a:cxn ang="T8">
                <a:pos x="T0" y="T1"/>
              </a:cxn>
              <a:cxn ang="T9">
                <a:pos x="T2" y="T3"/>
              </a:cxn>
              <a:cxn ang="T10">
                <a:pos x="T4" y="T5"/>
              </a:cxn>
              <a:cxn ang="T11">
                <a:pos x="T6" y="T7"/>
              </a:cxn>
            </a:cxnLst>
            <a:rect l="T12" t="T13" r="T14" b="T15"/>
            <a:pathLst>
              <a:path w="21600" h="21600">
                <a:moveTo>
                  <a:pt x="0" y="0"/>
                </a:moveTo>
                <a:lnTo>
                  <a:pt x="1136" y="21600"/>
                </a:lnTo>
                <a:lnTo>
                  <a:pt x="20464" y="21600"/>
                </a:lnTo>
                <a:lnTo>
                  <a:pt x="21600" y="0"/>
                </a:lnTo>
                <a:lnTo>
                  <a:pt x="0" y="0"/>
                </a:lnTo>
                <a:close/>
              </a:path>
            </a:pathLst>
          </a:custGeom>
          <a:solidFill>
            <a:schemeClr val="bg1"/>
          </a:solidFill>
          <a:ln>
            <a:solidFill>
              <a:schemeClr val="accent1">
                <a:lumMod val="40000"/>
                <a:lumOff val="60000"/>
              </a:schemeClr>
            </a:solidFill>
          </a:ln>
        </p:spPr>
        <p:txBody>
          <a:bodyPr rot="10800000" wrap="none" lIns="103560" tIns="0" rIns="103560" bIns="0" anchor="ctr"/>
          <a:lstStyle/>
          <a:p>
            <a:pPr algn="ctr" defTabSz="901700">
              <a:spcBef>
                <a:spcPct val="50000"/>
              </a:spcBef>
            </a:pPr>
            <a:r>
              <a:rPr lang="ko-KR" altLang="en-US" sz="900" dirty="0">
                <a:solidFill>
                  <a:srgbClr val="000000"/>
                </a:solidFill>
                <a:latin typeface="HY수평선M" panose="02030600000101010101" pitchFamily="18" charset="-127"/>
                <a:ea typeface="HY수평선M" panose="02030600000101010101" pitchFamily="18" charset="-127"/>
                <a:cs typeface="나눔고딕"/>
              </a:rPr>
              <a:t>요구정의</a:t>
            </a:r>
          </a:p>
        </p:txBody>
      </p:sp>
      <p:sp>
        <p:nvSpPr>
          <p:cNvPr id="144" name="AutoShape 2062">
            <a:extLst>
              <a:ext uri="{FF2B5EF4-FFF2-40B4-BE49-F238E27FC236}">
                <a16:creationId xmlns:a16="http://schemas.microsoft.com/office/drawing/2014/main" xmlns="" id="{AC5845F6-B35E-4CC2-88A7-7D4D686D2606}"/>
              </a:ext>
            </a:extLst>
          </p:cNvPr>
          <p:cNvSpPr>
            <a:spLocks noChangeArrowheads="1"/>
          </p:cNvSpPr>
          <p:nvPr/>
        </p:nvSpPr>
        <p:spPr bwMode="auto">
          <a:xfrm rot="10800000" flipH="1">
            <a:off x="4206706" y="2076620"/>
            <a:ext cx="648073" cy="216024"/>
          </a:xfrm>
          <a:custGeom>
            <a:avLst/>
            <a:gdLst>
              <a:gd name="T0" fmla="*/ 2147483647 w 21600"/>
              <a:gd name="T1" fmla="*/ 0 h 21600"/>
              <a:gd name="T2" fmla="*/ 2147483647 w 21600"/>
              <a:gd name="T3" fmla="*/ 0 h 21600"/>
              <a:gd name="T4" fmla="*/ 2147483647 w 21600"/>
              <a:gd name="T5" fmla="*/ 0 h 21600"/>
              <a:gd name="T6" fmla="*/ 2147483647 w 21600"/>
              <a:gd name="T7" fmla="*/ 0 h 21600"/>
              <a:gd name="T8" fmla="*/ 0 60000 65536"/>
              <a:gd name="T9" fmla="*/ 0 60000 65536"/>
              <a:gd name="T10" fmla="*/ 0 60000 65536"/>
              <a:gd name="T11" fmla="*/ 0 60000 65536"/>
              <a:gd name="T12" fmla="*/ 2371 w 21600"/>
              <a:gd name="T13" fmla="*/ 2365 h 21600"/>
              <a:gd name="T14" fmla="*/ 19229 w 21600"/>
              <a:gd name="T15" fmla="*/ 19235 h 21600"/>
            </a:gdLst>
            <a:ahLst/>
            <a:cxnLst>
              <a:cxn ang="T8">
                <a:pos x="T0" y="T1"/>
              </a:cxn>
              <a:cxn ang="T9">
                <a:pos x="T2" y="T3"/>
              </a:cxn>
              <a:cxn ang="T10">
                <a:pos x="T4" y="T5"/>
              </a:cxn>
              <a:cxn ang="T11">
                <a:pos x="T6" y="T7"/>
              </a:cxn>
            </a:cxnLst>
            <a:rect l="T12" t="T13" r="T14" b="T15"/>
            <a:pathLst>
              <a:path w="21600" h="21600">
                <a:moveTo>
                  <a:pt x="0" y="0"/>
                </a:moveTo>
                <a:lnTo>
                  <a:pt x="1136" y="21600"/>
                </a:lnTo>
                <a:lnTo>
                  <a:pt x="20464" y="21600"/>
                </a:lnTo>
                <a:lnTo>
                  <a:pt x="21600" y="0"/>
                </a:lnTo>
                <a:lnTo>
                  <a:pt x="0" y="0"/>
                </a:lnTo>
                <a:close/>
              </a:path>
            </a:pathLst>
          </a:custGeom>
          <a:solidFill>
            <a:schemeClr val="bg1"/>
          </a:solidFill>
          <a:ln>
            <a:solidFill>
              <a:schemeClr val="accent1">
                <a:lumMod val="40000"/>
                <a:lumOff val="60000"/>
              </a:schemeClr>
            </a:solidFill>
          </a:ln>
        </p:spPr>
        <p:txBody>
          <a:bodyPr rot="10800000" wrap="none" lIns="103560" tIns="0" rIns="103560" bIns="0" anchor="ctr"/>
          <a:lstStyle/>
          <a:p>
            <a:pPr algn="ctr" defTabSz="901700">
              <a:spcBef>
                <a:spcPct val="50000"/>
              </a:spcBef>
            </a:pPr>
            <a:r>
              <a:rPr lang="ko-KR" altLang="en-US" sz="900" dirty="0">
                <a:solidFill>
                  <a:srgbClr val="000000"/>
                </a:solidFill>
                <a:latin typeface="HY수평선M" panose="02030600000101010101" pitchFamily="18" charset="-127"/>
                <a:ea typeface="HY수평선M" panose="02030600000101010101" pitchFamily="18" charset="-127"/>
                <a:cs typeface="나눔고딕"/>
              </a:rPr>
              <a:t>분석</a:t>
            </a:r>
          </a:p>
        </p:txBody>
      </p:sp>
      <p:sp>
        <p:nvSpPr>
          <p:cNvPr id="145" name="AutoShape 2062">
            <a:extLst>
              <a:ext uri="{FF2B5EF4-FFF2-40B4-BE49-F238E27FC236}">
                <a16:creationId xmlns:a16="http://schemas.microsoft.com/office/drawing/2014/main" xmlns="" id="{77DCFD1E-E1C8-4D0C-9767-0B1EBE86D6A5}"/>
              </a:ext>
            </a:extLst>
          </p:cNvPr>
          <p:cNvSpPr>
            <a:spLocks noChangeArrowheads="1"/>
          </p:cNvSpPr>
          <p:nvPr/>
        </p:nvSpPr>
        <p:spPr bwMode="auto">
          <a:xfrm rot="10800000" flipH="1">
            <a:off x="4902049" y="2076622"/>
            <a:ext cx="648073" cy="216024"/>
          </a:xfrm>
          <a:custGeom>
            <a:avLst/>
            <a:gdLst>
              <a:gd name="T0" fmla="*/ 2147483647 w 21600"/>
              <a:gd name="T1" fmla="*/ 0 h 21600"/>
              <a:gd name="T2" fmla="*/ 2147483647 w 21600"/>
              <a:gd name="T3" fmla="*/ 0 h 21600"/>
              <a:gd name="T4" fmla="*/ 2147483647 w 21600"/>
              <a:gd name="T5" fmla="*/ 0 h 21600"/>
              <a:gd name="T6" fmla="*/ 2147483647 w 21600"/>
              <a:gd name="T7" fmla="*/ 0 h 21600"/>
              <a:gd name="T8" fmla="*/ 0 60000 65536"/>
              <a:gd name="T9" fmla="*/ 0 60000 65536"/>
              <a:gd name="T10" fmla="*/ 0 60000 65536"/>
              <a:gd name="T11" fmla="*/ 0 60000 65536"/>
              <a:gd name="T12" fmla="*/ 2371 w 21600"/>
              <a:gd name="T13" fmla="*/ 2365 h 21600"/>
              <a:gd name="T14" fmla="*/ 19229 w 21600"/>
              <a:gd name="T15" fmla="*/ 19235 h 21600"/>
            </a:gdLst>
            <a:ahLst/>
            <a:cxnLst>
              <a:cxn ang="T8">
                <a:pos x="T0" y="T1"/>
              </a:cxn>
              <a:cxn ang="T9">
                <a:pos x="T2" y="T3"/>
              </a:cxn>
              <a:cxn ang="T10">
                <a:pos x="T4" y="T5"/>
              </a:cxn>
              <a:cxn ang="T11">
                <a:pos x="T6" y="T7"/>
              </a:cxn>
            </a:cxnLst>
            <a:rect l="T12" t="T13" r="T14" b="T15"/>
            <a:pathLst>
              <a:path w="21600" h="21600">
                <a:moveTo>
                  <a:pt x="0" y="0"/>
                </a:moveTo>
                <a:lnTo>
                  <a:pt x="1136" y="21600"/>
                </a:lnTo>
                <a:lnTo>
                  <a:pt x="20464" y="21600"/>
                </a:lnTo>
                <a:lnTo>
                  <a:pt x="21600" y="0"/>
                </a:lnTo>
                <a:lnTo>
                  <a:pt x="0" y="0"/>
                </a:lnTo>
                <a:close/>
              </a:path>
            </a:pathLst>
          </a:custGeom>
          <a:solidFill>
            <a:schemeClr val="bg1"/>
          </a:solidFill>
          <a:ln>
            <a:solidFill>
              <a:schemeClr val="accent1">
                <a:lumMod val="40000"/>
                <a:lumOff val="60000"/>
              </a:schemeClr>
            </a:solidFill>
          </a:ln>
        </p:spPr>
        <p:txBody>
          <a:bodyPr rot="10800000" wrap="none" lIns="103560" tIns="0" rIns="103560" bIns="0" anchor="ctr"/>
          <a:lstStyle/>
          <a:p>
            <a:pPr algn="ctr" defTabSz="901700">
              <a:spcBef>
                <a:spcPct val="50000"/>
              </a:spcBef>
            </a:pPr>
            <a:r>
              <a:rPr lang="ko-KR" altLang="en-US" sz="900" dirty="0">
                <a:solidFill>
                  <a:srgbClr val="000000"/>
                </a:solidFill>
                <a:latin typeface="HY수평선M" panose="02030600000101010101" pitchFamily="18" charset="-127"/>
                <a:ea typeface="HY수평선M" panose="02030600000101010101" pitchFamily="18" charset="-127"/>
                <a:cs typeface="나눔고딕"/>
              </a:rPr>
              <a:t>설계</a:t>
            </a:r>
          </a:p>
        </p:txBody>
      </p:sp>
      <p:sp>
        <p:nvSpPr>
          <p:cNvPr id="146" name="AutoShape 2062">
            <a:extLst>
              <a:ext uri="{FF2B5EF4-FFF2-40B4-BE49-F238E27FC236}">
                <a16:creationId xmlns:a16="http://schemas.microsoft.com/office/drawing/2014/main" xmlns="" id="{98129314-1AB7-4752-996E-F25FACFB1914}"/>
              </a:ext>
            </a:extLst>
          </p:cNvPr>
          <p:cNvSpPr>
            <a:spLocks noChangeArrowheads="1"/>
          </p:cNvSpPr>
          <p:nvPr/>
        </p:nvSpPr>
        <p:spPr bwMode="auto">
          <a:xfrm rot="10800000" flipH="1">
            <a:off x="5586247" y="2076621"/>
            <a:ext cx="1326454" cy="216024"/>
          </a:xfrm>
          <a:custGeom>
            <a:avLst/>
            <a:gdLst>
              <a:gd name="T0" fmla="*/ 2147483647 w 21600"/>
              <a:gd name="T1" fmla="*/ 0 h 21600"/>
              <a:gd name="T2" fmla="*/ 2147483647 w 21600"/>
              <a:gd name="T3" fmla="*/ 0 h 21600"/>
              <a:gd name="T4" fmla="*/ 2147483647 w 21600"/>
              <a:gd name="T5" fmla="*/ 0 h 21600"/>
              <a:gd name="T6" fmla="*/ 2147483647 w 21600"/>
              <a:gd name="T7" fmla="*/ 0 h 21600"/>
              <a:gd name="T8" fmla="*/ 0 60000 65536"/>
              <a:gd name="T9" fmla="*/ 0 60000 65536"/>
              <a:gd name="T10" fmla="*/ 0 60000 65536"/>
              <a:gd name="T11" fmla="*/ 0 60000 65536"/>
              <a:gd name="T12" fmla="*/ 2371 w 21600"/>
              <a:gd name="T13" fmla="*/ 2365 h 21600"/>
              <a:gd name="T14" fmla="*/ 19229 w 21600"/>
              <a:gd name="T15" fmla="*/ 19235 h 21600"/>
            </a:gdLst>
            <a:ahLst/>
            <a:cxnLst>
              <a:cxn ang="T8">
                <a:pos x="T0" y="T1"/>
              </a:cxn>
              <a:cxn ang="T9">
                <a:pos x="T2" y="T3"/>
              </a:cxn>
              <a:cxn ang="T10">
                <a:pos x="T4" y="T5"/>
              </a:cxn>
              <a:cxn ang="T11">
                <a:pos x="T6" y="T7"/>
              </a:cxn>
            </a:cxnLst>
            <a:rect l="T12" t="T13" r="T14" b="T15"/>
            <a:pathLst>
              <a:path w="21600" h="21600">
                <a:moveTo>
                  <a:pt x="0" y="0"/>
                </a:moveTo>
                <a:lnTo>
                  <a:pt x="1136" y="21600"/>
                </a:lnTo>
                <a:lnTo>
                  <a:pt x="20464" y="21600"/>
                </a:lnTo>
                <a:lnTo>
                  <a:pt x="21600" y="0"/>
                </a:lnTo>
                <a:lnTo>
                  <a:pt x="0" y="0"/>
                </a:lnTo>
                <a:close/>
              </a:path>
            </a:pathLst>
          </a:custGeom>
          <a:solidFill>
            <a:schemeClr val="bg1"/>
          </a:solidFill>
          <a:ln>
            <a:solidFill>
              <a:schemeClr val="accent1">
                <a:lumMod val="40000"/>
                <a:lumOff val="60000"/>
              </a:schemeClr>
            </a:solidFill>
          </a:ln>
        </p:spPr>
        <p:txBody>
          <a:bodyPr rot="10800000" wrap="none" lIns="103560" tIns="0" rIns="103560" bIns="0" anchor="ctr"/>
          <a:lstStyle/>
          <a:p>
            <a:pPr algn="ctr" defTabSz="901700">
              <a:spcBef>
                <a:spcPct val="50000"/>
              </a:spcBef>
            </a:pPr>
            <a:r>
              <a:rPr lang="ko-KR" altLang="en-US" sz="900" dirty="0">
                <a:solidFill>
                  <a:srgbClr val="000000"/>
                </a:solidFill>
                <a:latin typeface="HY수평선M" panose="02030600000101010101" pitchFamily="18" charset="-127"/>
                <a:ea typeface="HY수평선M" panose="02030600000101010101" pitchFamily="18" charset="-127"/>
                <a:cs typeface="나눔고딕"/>
              </a:rPr>
              <a:t>개발</a:t>
            </a:r>
            <a:r>
              <a:rPr lang="en-US" altLang="ko-KR" sz="900" dirty="0">
                <a:solidFill>
                  <a:srgbClr val="000000"/>
                </a:solidFill>
                <a:latin typeface="HY수평선M" panose="02030600000101010101" pitchFamily="18" charset="-127"/>
                <a:ea typeface="HY수평선M" panose="02030600000101010101" pitchFamily="18" charset="-127"/>
                <a:cs typeface="나눔고딕"/>
              </a:rPr>
              <a:t>/</a:t>
            </a:r>
            <a:r>
              <a:rPr lang="ko-KR" altLang="en-US" sz="900" dirty="0">
                <a:solidFill>
                  <a:srgbClr val="000000"/>
                </a:solidFill>
                <a:latin typeface="HY수평선M" panose="02030600000101010101" pitchFamily="18" charset="-127"/>
                <a:ea typeface="HY수평선M" panose="02030600000101010101" pitchFamily="18" charset="-127"/>
                <a:cs typeface="나눔고딕"/>
              </a:rPr>
              <a:t>구현</a:t>
            </a:r>
          </a:p>
        </p:txBody>
      </p:sp>
      <p:sp>
        <p:nvSpPr>
          <p:cNvPr id="147" name="AutoShape 2062">
            <a:extLst>
              <a:ext uri="{FF2B5EF4-FFF2-40B4-BE49-F238E27FC236}">
                <a16:creationId xmlns:a16="http://schemas.microsoft.com/office/drawing/2014/main" xmlns="" id="{F79C95FD-7594-40AD-A5A4-1CE37EB5F264}"/>
              </a:ext>
            </a:extLst>
          </p:cNvPr>
          <p:cNvSpPr>
            <a:spLocks noChangeArrowheads="1"/>
          </p:cNvSpPr>
          <p:nvPr/>
        </p:nvSpPr>
        <p:spPr bwMode="auto">
          <a:xfrm rot="10800000" flipH="1">
            <a:off x="6947270" y="2076620"/>
            <a:ext cx="660392" cy="216024"/>
          </a:xfrm>
          <a:custGeom>
            <a:avLst/>
            <a:gdLst>
              <a:gd name="T0" fmla="*/ 2147483647 w 21600"/>
              <a:gd name="T1" fmla="*/ 0 h 21600"/>
              <a:gd name="T2" fmla="*/ 2147483647 w 21600"/>
              <a:gd name="T3" fmla="*/ 0 h 21600"/>
              <a:gd name="T4" fmla="*/ 2147483647 w 21600"/>
              <a:gd name="T5" fmla="*/ 0 h 21600"/>
              <a:gd name="T6" fmla="*/ 2147483647 w 21600"/>
              <a:gd name="T7" fmla="*/ 0 h 21600"/>
              <a:gd name="T8" fmla="*/ 0 60000 65536"/>
              <a:gd name="T9" fmla="*/ 0 60000 65536"/>
              <a:gd name="T10" fmla="*/ 0 60000 65536"/>
              <a:gd name="T11" fmla="*/ 0 60000 65536"/>
              <a:gd name="T12" fmla="*/ 2371 w 21600"/>
              <a:gd name="T13" fmla="*/ 2365 h 21600"/>
              <a:gd name="T14" fmla="*/ 19229 w 21600"/>
              <a:gd name="T15" fmla="*/ 19235 h 21600"/>
            </a:gdLst>
            <a:ahLst/>
            <a:cxnLst>
              <a:cxn ang="T8">
                <a:pos x="T0" y="T1"/>
              </a:cxn>
              <a:cxn ang="T9">
                <a:pos x="T2" y="T3"/>
              </a:cxn>
              <a:cxn ang="T10">
                <a:pos x="T4" y="T5"/>
              </a:cxn>
              <a:cxn ang="T11">
                <a:pos x="T6" y="T7"/>
              </a:cxn>
            </a:cxnLst>
            <a:rect l="T12" t="T13" r="T14" b="T15"/>
            <a:pathLst>
              <a:path w="21600" h="21600">
                <a:moveTo>
                  <a:pt x="0" y="0"/>
                </a:moveTo>
                <a:lnTo>
                  <a:pt x="1136" y="21600"/>
                </a:lnTo>
                <a:lnTo>
                  <a:pt x="20464" y="21600"/>
                </a:lnTo>
                <a:lnTo>
                  <a:pt x="21600" y="0"/>
                </a:lnTo>
                <a:lnTo>
                  <a:pt x="0" y="0"/>
                </a:lnTo>
                <a:close/>
              </a:path>
            </a:pathLst>
          </a:custGeom>
          <a:solidFill>
            <a:schemeClr val="bg1"/>
          </a:solidFill>
          <a:ln>
            <a:solidFill>
              <a:schemeClr val="accent1">
                <a:lumMod val="40000"/>
                <a:lumOff val="60000"/>
              </a:schemeClr>
            </a:solidFill>
          </a:ln>
        </p:spPr>
        <p:txBody>
          <a:bodyPr rot="10800000" wrap="none" lIns="103560" tIns="0" rIns="103560" bIns="0" anchor="ctr"/>
          <a:lstStyle/>
          <a:p>
            <a:pPr algn="ctr" defTabSz="901700">
              <a:spcBef>
                <a:spcPct val="50000"/>
              </a:spcBef>
            </a:pPr>
            <a:r>
              <a:rPr lang="ko-KR" altLang="en-US" sz="900">
                <a:solidFill>
                  <a:srgbClr val="000000"/>
                </a:solidFill>
                <a:latin typeface="HY수평선M" panose="02030600000101010101" pitchFamily="18" charset="-127"/>
                <a:ea typeface="HY수평선M" panose="02030600000101010101" pitchFamily="18" charset="-127"/>
                <a:cs typeface="나눔고딕"/>
              </a:rPr>
              <a:t>단위테스트</a:t>
            </a:r>
            <a:endParaRPr lang="ko-KR" altLang="en-US" sz="900" dirty="0">
              <a:solidFill>
                <a:srgbClr val="000000"/>
              </a:solidFill>
              <a:latin typeface="HY수평선M" panose="02030600000101010101" pitchFamily="18" charset="-127"/>
              <a:ea typeface="HY수평선M" panose="02030600000101010101" pitchFamily="18" charset="-127"/>
              <a:cs typeface="나눔고딕"/>
            </a:endParaRPr>
          </a:p>
        </p:txBody>
      </p:sp>
      <p:sp>
        <p:nvSpPr>
          <p:cNvPr id="148" name="AutoShape 2062">
            <a:extLst>
              <a:ext uri="{FF2B5EF4-FFF2-40B4-BE49-F238E27FC236}">
                <a16:creationId xmlns:a16="http://schemas.microsoft.com/office/drawing/2014/main" xmlns="" id="{F7185CE3-0C5E-4FFE-AC44-95186D9E678D}"/>
              </a:ext>
            </a:extLst>
          </p:cNvPr>
          <p:cNvSpPr>
            <a:spLocks noChangeArrowheads="1"/>
          </p:cNvSpPr>
          <p:nvPr/>
        </p:nvSpPr>
        <p:spPr bwMode="auto">
          <a:xfrm rot="10800000" flipH="1">
            <a:off x="7643105" y="2061429"/>
            <a:ext cx="619854" cy="216024"/>
          </a:xfrm>
          <a:custGeom>
            <a:avLst/>
            <a:gdLst>
              <a:gd name="T0" fmla="*/ 2147483647 w 21600"/>
              <a:gd name="T1" fmla="*/ 0 h 21600"/>
              <a:gd name="T2" fmla="*/ 2147483647 w 21600"/>
              <a:gd name="T3" fmla="*/ 0 h 21600"/>
              <a:gd name="T4" fmla="*/ 2147483647 w 21600"/>
              <a:gd name="T5" fmla="*/ 0 h 21600"/>
              <a:gd name="T6" fmla="*/ 2147483647 w 21600"/>
              <a:gd name="T7" fmla="*/ 0 h 21600"/>
              <a:gd name="T8" fmla="*/ 0 60000 65536"/>
              <a:gd name="T9" fmla="*/ 0 60000 65536"/>
              <a:gd name="T10" fmla="*/ 0 60000 65536"/>
              <a:gd name="T11" fmla="*/ 0 60000 65536"/>
              <a:gd name="T12" fmla="*/ 2371 w 21600"/>
              <a:gd name="T13" fmla="*/ 2365 h 21600"/>
              <a:gd name="T14" fmla="*/ 19229 w 21600"/>
              <a:gd name="T15" fmla="*/ 19235 h 21600"/>
            </a:gdLst>
            <a:ahLst/>
            <a:cxnLst>
              <a:cxn ang="T8">
                <a:pos x="T0" y="T1"/>
              </a:cxn>
              <a:cxn ang="T9">
                <a:pos x="T2" y="T3"/>
              </a:cxn>
              <a:cxn ang="T10">
                <a:pos x="T4" y="T5"/>
              </a:cxn>
              <a:cxn ang="T11">
                <a:pos x="T6" y="T7"/>
              </a:cxn>
            </a:cxnLst>
            <a:rect l="T12" t="T13" r="T14" b="T15"/>
            <a:pathLst>
              <a:path w="21600" h="21600">
                <a:moveTo>
                  <a:pt x="0" y="0"/>
                </a:moveTo>
                <a:lnTo>
                  <a:pt x="1136" y="21600"/>
                </a:lnTo>
                <a:lnTo>
                  <a:pt x="20464" y="21600"/>
                </a:lnTo>
                <a:lnTo>
                  <a:pt x="21600" y="0"/>
                </a:lnTo>
                <a:lnTo>
                  <a:pt x="0" y="0"/>
                </a:lnTo>
                <a:close/>
              </a:path>
            </a:pathLst>
          </a:custGeom>
          <a:solidFill>
            <a:schemeClr val="bg1"/>
          </a:solidFill>
          <a:ln>
            <a:solidFill>
              <a:schemeClr val="accent1">
                <a:lumMod val="40000"/>
                <a:lumOff val="60000"/>
              </a:schemeClr>
            </a:solidFill>
          </a:ln>
        </p:spPr>
        <p:txBody>
          <a:bodyPr rot="10800000" wrap="none" lIns="103560" tIns="0" rIns="103560" bIns="0" anchor="ctr"/>
          <a:lstStyle/>
          <a:p>
            <a:pPr algn="ctr" defTabSz="901700">
              <a:spcBef>
                <a:spcPct val="50000"/>
              </a:spcBef>
            </a:pPr>
            <a:r>
              <a:rPr lang="ko-KR" altLang="en-US" sz="900" dirty="0">
                <a:solidFill>
                  <a:srgbClr val="000000"/>
                </a:solidFill>
                <a:latin typeface="HY수평선M" panose="02030600000101010101" pitchFamily="18" charset="-127"/>
                <a:ea typeface="HY수평선M" panose="02030600000101010101" pitchFamily="18" charset="-127"/>
                <a:cs typeface="나눔고딕"/>
              </a:rPr>
              <a:t>통합테스트</a:t>
            </a:r>
          </a:p>
        </p:txBody>
      </p:sp>
      <p:sp>
        <p:nvSpPr>
          <p:cNvPr id="149" name="AutoShape 2062">
            <a:extLst>
              <a:ext uri="{FF2B5EF4-FFF2-40B4-BE49-F238E27FC236}">
                <a16:creationId xmlns:a16="http://schemas.microsoft.com/office/drawing/2014/main" xmlns="" id="{1A1D1693-BB4D-4E06-AFA4-AC912B459442}"/>
              </a:ext>
            </a:extLst>
          </p:cNvPr>
          <p:cNvSpPr>
            <a:spLocks noChangeArrowheads="1"/>
          </p:cNvSpPr>
          <p:nvPr/>
        </p:nvSpPr>
        <p:spPr bwMode="auto">
          <a:xfrm rot="10800000" flipH="1">
            <a:off x="8313716" y="2058690"/>
            <a:ext cx="619854" cy="216024"/>
          </a:xfrm>
          <a:custGeom>
            <a:avLst/>
            <a:gdLst>
              <a:gd name="T0" fmla="*/ 2147483647 w 21600"/>
              <a:gd name="T1" fmla="*/ 0 h 21600"/>
              <a:gd name="T2" fmla="*/ 2147483647 w 21600"/>
              <a:gd name="T3" fmla="*/ 0 h 21600"/>
              <a:gd name="T4" fmla="*/ 2147483647 w 21600"/>
              <a:gd name="T5" fmla="*/ 0 h 21600"/>
              <a:gd name="T6" fmla="*/ 2147483647 w 21600"/>
              <a:gd name="T7" fmla="*/ 0 h 21600"/>
              <a:gd name="T8" fmla="*/ 0 60000 65536"/>
              <a:gd name="T9" fmla="*/ 0 60000 65536"/>
              <a:gd name="T10" fmla="*/ 0 60000 65536"/>
              <a:gd name="T11" fmla="*/ 0 60000 65536"/>
              <a:gd name="T12" fmla="*/ 2371 w 21600"/>
              <a:gd name="T13" fmla="*/ 2365 h 21600"/>
              <a:gd name="T14" fmla="*/ 19229 w 21600"/>
              <a:gd name="T15" fmla="*/ 19235 h 21600"/>
            </a:gdLst>
            <a:ahLst/>
            <a:cxnLst>
              <a:cxn ang="T8">
                <a:pos x="T0" y="T1"/>
              </a:cxn>
              <a:cxn ang="T9">
                <a:pos x="T2" y="T3"/>
              </a:cxn>
              <a:cxn ang="T10">
                <a:pos x="T4" y="T5"/>
              </a:cxn>
              <a:cxn ang="T11">
                <a:pos x="T6" y="T7"/>
              </a:cxn>
            </a:cxnLst>
            <a:rect l="T12" t="T13" r="T14" b="T15"/>
            <a:pathLst>
              <a:path w="21600" h="21600">
                <a:moveTo>
                  <a:pt x="0" y="0"/>
                </a:moveTo>
                <a:lnTo>
                  <a:pt x="1136" y="21600"/>
                </a:lnTo>
                <a:lnTo>
                  <a:pt x="20464" y="21600"/>
                </a:lnTo>
                <a:lnTo>
                  <a:pt x="21600" y="0"/>
                </a:lnTo>
                <a:lnTo>
                  <a:pt x="0" y="0"/>
                </a:lnTo>
                <a:close/>
              </a:path>
            </a:pathLst>
          </a:custGeom>
          <a:solidFill>
            <a:schemeClr val="bg1"/>
          </a:solidFill>
          <a:ln>
            <a:solidFill>
              <a:schemeClr val="accent1">
                <a:lumMod val="40000"/>
                <a:lumOff val="60000"/>
              </a:schemeClr>
            </a:solidFill>
          </a:ln>
        </p:spPr>
        <p:txBody>
          <a:bodyPr rot="10800000" wrap="none" lIns="103560" tIns="0" rIns="103560" bIns="0" anchor="ctr"/>
          <a:lstStyle/>
          <a:p>
            <a:pPr algn="ctr" defTabSz="901700">
              <a:spcBef>
                <a:spcPct val="50000"/>
              </a:spcBef>
            </a:pPr>
            <a:r>
              <a:rPr lang="ko-KR" altLang="en-US" sz="900" dirty="0">
                <a:solidFill>
                  <a:srgbClr val="000000"/>
                </a:solidFill>
                <a:latin typeface="HY수평선M" panose="02030600000101010101" pitchFamily="18" charset="-127"/>
                <a:ea typeface="HY수평선M" panose="02030600000101010101" pitchFamily="18" charset="-127"/>
                <a:cs typeface="나눔고딕"/>
              </a:rPr>
              <a:t>인계</a:t>
            </a:r>
            <a:r>
              <a:rPr lang="en-US" altLang="ko-KR" sz="900" dirty="0">
                <a:solidFill>
                  <a:srgbClr val="000000"/>
                </a:solidFill>
                <a:latin typeface="HY수평선M" panose="02030600000101010101" pitchFamily="18" charset="-127"/>
                <a:ea typeface="HY수평선M" panose="02030600000101010101" pitchFamily="18" charset="-127"/>
                <a:cs typeface="나눔고딕"/>
              </a:rPr>
              <a:t>/</a:t>
            </a:r>
            <a:r>
              <a:rPr lang="ko-KR" altLang="en-US" sz="900" dirty="0">
                <a:solidFill>
                  <a:srgbClr val="000000"/>
                </a:solidFill>
                <a:latin typeface="HY수평선M" panose="02030600000101010101" pitchFamily="18" charset="-127"/>
                <a:ea typeface="HY수평선M" panose="02030600000101010101" pitchFamily="18" charset="-127"/>
                <a:cs typeface="나눔고딕"/>
              </a:rPr>
              <a:t>운영</a:t>
            </a:r>
          </a:p>
        </p:txBody>
      </p:sp>
      <p:sp>
        <p:nvSpPr>
          <p:cNvPr id="151" name="Text Box 31">
            <a:extLst>
              <a:ext uri="{FF2B5EF4-FFF2-40B4-BE49-F238E27FC236}">
                <a16:creationId xmlns:a16="http://schemas.microsoft.com/office/drawing/2014/main" xmlns="" id="{34522AAF-2500-45E2-9DEF-BE75169E1D88}"/>
              </a:ext>
            </a:extLst>
          </p:cNvPr>
          <p:cNvSpPr txBox="1">
            <a:spLocks noChangeArrowheads="1"/>
          </p:cNvSpPr>
          <p:nvPr/>
        </p:nvSpPr>
        <p:spPr bwMode="auto">
          <a:xfrm>
            <a:off x="1311839" y="947325"/>
            <a:ext cx="8280000" cy="307777"/>
          </a:xfrm>
          <a:prstGeom prst="rect">
            <a:avLst/>
          </a:prstGeom>
          <a:noFill/>
          <a:ln w="9525">
            <a:noFill/>
            <a:miter lim="800000"/>
            <a:headEnd/>
            <a:tailEnd/>
          </a:ln>
          <a:effectLst>
            <a:prstShdw prst="shdw18" dist="17961" dir="13500000">
              <a:schemeClr val="accent1">
                <a:gamma/>
                <a:shade val="60000"/>
                <a:invGamma/>
              </a:schemeClr>
            </a:prstShdw>
          </a:effectLst>
        </p:spPr>
        <p:txBody>
          <a:bodyPr wrap="square">
            <a:spAutoFit/>
          </a:bodyPr>
          <a:lstStyle/>
          <a:p>
            <a:pPr eaLnBrk="0" fontAlgn="base" latinLnBrk="0" hangingPunct="0">
              <a:spcBef>
                <a:spcPct val="0"/>
              </a:spcBef>
              <a:spcAft>
                <a:spcPct val="0"/>
              </a:spcAft>
            </a:pP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제공된 정보를 기초로 개발 업무 </a:t>
            </a:r>
            <a:r>
              <a:rPr lang="ko-KR" altLang="en-US"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요건에 대한 </a:t>
            </a:r>
            <a:r>
              <a:rPr lang="ko-KR" altLang="en-US" sz="1400" kern="0">
                <a:solidFill>
                  <a:schemeClr val="tx1"/>
                </a:solidFill>
                <a:latin typeface="HY수평선M" panose="02030600000101010101" pitchFamily="18" charset="-127"/>
                <a:ea typeface="HY수평선M" panose="02030600000101010101" pitchFamily="18" charset="-127"/>
                <a:sym typeface="Wingdings" panose="05000000000000000000" pitchFamily="2" charset="2"/>
              </a:rPr>
              <a:t>분석 </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결과 </a:t>
            </a:r>
            <a:r>
              <a:rPr lang="ko-KR" altLang="en-US"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시스템 </a:t>
            </a:r>
            <a:r>
              <a:rPr lang="ko-KR" altLang="en-US" sz="1400" kern="0">
                <a:solidFill>
                  <a:schemeClr val="tx1"/>
                </a:solidFill>
                <a:latin typeface="HY수평선M" panose="02030600000101010101" pitchFamily="18" charset="-127"/>
                <a:ea typeface="HY수평선M" panose="02030600000101010101" pitchFamily="18" charset="-127"/>
                <a:sym typeface="Wingdings" panose="05000000000000000000" pitchFamily="2" charset="2"/>
              </a:rPr>
              <a:t>구축 </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일정을 </a:t>
            </a:r>
            <a:r>
              <a:rPr lang="en-US" altLang="ko-KR"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4</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개월 제안합니다</a:t>
            </a:r>
            <a:r>
              <a:rPr lang="en-US" altLang="ko-KR"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a:t>
            </a:r>
            <a:endParaRPr lang="en-US" altLang="ko-KR"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endParaRPr>
          </a:p>
        </p:txBody>
      </p:sp>
      <p:pic>
        <p:nvPicPr>
          <p:cNvPr id="152" name="Picture 3">
            <a:extLst>
              <a:ext uri="{FF2B5EF4-FFF2-40B4-BE49-F238E27FC236}">
                <a16:creationId xmlns:a16="http://schemas.microsoft.com/office/drawing/2014/main" xmlns="" id="{F90A559B-8215-4816-B731-D85959C1A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13" y="813687"/>
            <a:ext cx="596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그룹 20"/>
          <p:cNvGrpSpPr/>
          <p:nvPr/>
        </p:nvGrpSpPr>
        <p:grpSpPr>
          <a:xfrm>
            <a:off x="5529064" y="2474912"/>
            <a:ext cx="580540" cy="162000"/>
            <a:chOff x="7317077" y="1344686"/>
            <a:chExt cx="580540" cy="162000"/>
          </a:xfrm>
        </p:grpSpPr>
        <p:sp>
          <p:nvSpPr>
            <p:cNvPr id="22" name="TextBox 21"/>
            <p:cNvSpPr txBox="1"/>
            <p:nvPr/>
          </p:nvSpPr>
          <p:spPr>
            <a:xfrm>
              <a:off x="7493660" y="1356437"/>
              <a:ext cx="403957" cy="138499"/>
            </a:xfrm>
            <a:prstGeom prst="rect">
              <a:avLst/>
            </a:prstGeom>
            <a:noFill/>
          </p:spPr>
          <p:txBody>
            <a:bodyPr wrap="none" lIns="0" tIns="0" rIns="0" bIns="0" rtlCol="0">
              <a:spAutoFit/>
            </a:bodyPr>
            <a:lstStyle/>
            <a:p>
              <a:r>
                <a:rPr lang="ko-KR" altLang="en-US" sz="900" smtClean="0">
                  <a:solidFill>
                    <a:prstClr val="black"/>
                  </a:solidFill>
                  <a:latin typeface="KB금융 본문체 Medium" panose="020B0603000000000000" pitchFamily="50" charset="-127"/>
                  <a:ea typeface="KB금융 본문체 Medium" panose="020B0603000000000000" pitchFamily="50" charset="-127"/>
                </a:rPr>
                <a:t>개발보고</a:t>
              </a:r>
              <a:endParaRPr lang="ko-KR" altLang="en-US" sz="900" dirty="0">
                <a:solidFill>
                  <a:prstClr val="black"/>
                </a:solidFill>
                <a:latin typeface="KB금융 본문체 Medium" panose="020B0603000000000000" pitchFamily="50" charset="-127"/>
                <a:ea typeface="KB금융 본문체 Medium" panose="020B0603000000000000" pitchFamily="50" charset="-127"/>
              </a:endParaRPr>
            </a:p>
          </p:txBody>
        </p:sp>
        <p:grpSp>
          <p:nvGrpSpPr>
            <p:cNvPr id="23" name="그룹 22"/>
            <p:cNvGrpSpPr/>
            <p:nvPr/>
          </p:nvGrpSpPr>
          <p:grpSpPr>
            <a:xfrm>
              <a:off x="7317077" y="1344686"/>
              <a:ext cx="162723" cy="162000"/>
              <a:chOff x="9236364" y="1363742"/>
              <a:chExt cx="162723" cy="138490"/>
            </a:xfrm>
          </p:grpSpPr>
          <p:sp>
            <p:nvSpPr>
              <p:cNvPr id="24" name="타원 23"/>
              <p:cNvSpPr/>
              <p:nvPr/>
            </p:nvSpPr>
            <p:spPr>
              <a:xfrm>
                <a:off x="9236364" y="1363742"/>
                <a:ext cx="162723" cy="138490"/>
              </a:xfrm>
              <a:prstGeom prst="ellipse">
                <a:avLst/>
              </a:prstGeom>
              <a:solidFill>
                <a:srgbClr val="FC7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nvGrpSpPr>
              <p:cNvPr id="25" name="그룹 24"/>
              <p:cNvGrpSpPr/>
              <p:nvPr/>
            </p:nvGrpSpPr>
            <p:grpSpPr>
              <a:xfrm rot="2700000">
                <a:off x="9283981" y="1378000"/>
                <a:ext cx="68061" cy="86450"/>
                <a:chOff x="1284517" y="4549202"/>
                <a:chExt cx="76594" cy="82800"/>
              </a:xfrm>
            </p:grpSpPr>
            <p:sp>
              <p:nvSpPr>
                <p:cNvPr id="26" name="모서리가 둥근 직사각형 25"/>
                <p:cNvSpPr/>
                <p:nvPr/>
              </p:nvSpPr>
              <p:spPr>
                <a:xfrm>
                  <a:off x="1284517" y="4611664"/>
                  <a:ext cx="76594"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sp>
              <p:nvSpPr>
                <p:cNvPr id="27" name="모서리가 둥근 직사각형 26"/>
                <p:cNvSpPr/>
                <p:nvPr/>
              </p:nvSpPr>
              <p:spPr>
                <a:xfrm rot="16200000">
                  <a:off x="1309542" y="4580433"/>
                  <a:ext cx="82800"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grpSp>
      </p:grpSp>
      <p:grpSp>
        <p:nvGrpSpPr>
          <p:cNvPr id="28" name="그룹 27"/>
          <p:cNvGrpSpPr/>
          <p:nvPr/>
        </p:nvGrpSpPr>
        <p:grpSpPr>
          <a:xfrm>
            <a:off x="4796531" y="2474912"/>
            <a:ext cx="588517" cy="162000"/>
            <a:chOff x="4697702" y="1344686"/>
            <a:chExt cx="588517" cy="162000"/>
          </a:xfrm>
        </p:grpSpPr>
        <p:sp>
          <p:nvSpPr>
            <p:cNvPr id="29" name="TextBox 28"/>
            <p:cNvSpPr txBox="1"/>
            <p:nvPr/>
          </p:nvSpPr>
          <p:spPr>
            <a:xfrm>
              <a:off x="4882262" y="1356437"/>
              <a:ext cx="403957" cy="138499"/>
            </a:xfrm>
            <a:prstGeom prst="rect">
              <a:avLst/>
            </a:prstGeom>
            <a:noFill/>
          </p:spPr>
          <p:txBody>
            <a:bodyPr wrap="none" lIns="0" tIns="0" rIns="0" bIns="0" rtlCol="0">
              <a:spAutoFit/>
            </a:bodyPr>
            <a:lstStyle/>
            <a:p>
              <a:r>
                <a:rPr lang="ko-KR" altLang="en-US" sz="900" smtClean="0">
                  <a:solidFill>
                    <a:prstClr val="black"/>
                  </a:solidFill>
                  <a:latin typeface="KB금융 본문체 Medium" panose="020B0603000000000000" pitchFamily="50" charset="-127"/>
                  <a:ea typeface="KB금융 본문체 Medium" panose="020B0603000000000000" pitchFamily="50" charset="-127"/>
                </a:rPr>
                <a:t>설계보고</a:t>
              </a:r>
              <a:endParaRPr lang="ko-KR" altLang="en-US" sz="900" dirty="0">
                <a:solidFill>
                  <a:prstClr val="black"/>
                </a:solidFill>
                <a:latin typeface="KB금융 본문체 Medium" panose="020B0603000000000000" pitchFamily="50" charset="-127"/>
                <a:ea typeface="KB금융 본문체 Medium" panose="020B0603000000000000" pitchFamily="50" charset="-127"/>
              </a:endParaRPr>
            </a:p>
          </p:txBody>
        </p:sp>
        <p:grpSp>
          <p:nvGrpSpPr>
            <p:cNvPr id="30" name="그룹 29"/>
            <p:cNvGrpSpPr/>
            <p:nvPr/>
          </p:nvGrpSpPr>
          <p:grpSpPr>
            <a:xfrm>
              <a:off x="4697702" y="1344686"/>
              <a:ext cx="162723" cy="162000"/>
              <a:chOff x="9236364" y="1363742"/>
              <a:chExt cx="162723" cy="138490"/>
            </a:xfrm>
          </p:grpSpPr>
          <p:sp>
            <p:nvSpPr>
              <p:cNvPr id="31" name="타원 30"/>
              <p:cNvSpPr/>
              <p:nvPr/>
            </p:nvSpPr>
            <p:spPr>
              <a:xfrm>
                <a:off x="9236364" y="1363742"/>
                <a:ext cx="162723" cy="138490"/>
              </a:xfrm>
              <a:prstGeom prst="ellipse">
                <a:avLst/>
              </a:prstGeom>
              <a:solidFill>
                <a:srgbClr val="FC7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nvGrpSpPr>
              <p:cNvPr id="32" name="그룹 31"/>
              <p:cNvGrpSpPr/>
              <p:nvPr/>
            </p:nvGrpSpPr>
            <p:grpSpPr>
              <a:xfrm rot="2700000">
                <a:off x="9283981" y="1378000"/>
                <a:ext cx="68061" cy="86450"/>
                <a:chOff x="1284517" y="4549202"/>
                <a:chExt cx="76594" cy="82800"/>
              </a:xfrm>
            </p:grpSpPr>
            <p:sp>
              <p:nvSpPr>
                <p:cNvPr id="33" name="모서리가 둥근 직사각형 32"/>
                <p:cNvSpPr/>
                <p:nvPr/>
              </p:nvSpPr>
              <p:spPr>
                <a:xfrm>
                  <a:off x="1284517" y="4611664"/>
                  <a:ext cx="76594"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sp>
              <p:nvSpPr>
                <p:cNvPr id="34" name="모서리가 둥근 직사각형 33"/>
                <p:cNvSpPr/>
                <p:nvPr/>
              </p:nvSpPr>
              <p:spPr>
                <a:xfrm rot="16200000">
                  <a:off x="1309542" y="4580433"/>
                  <a:ext cx="82800"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grpSp>
      </p:grpSp>
      <p:grpSp>
        <p:nvGrpSpPr>
          <p:cNvPr id="35" name="그룹 34"/>
          <p:cNvGrpSpPr/>
          <p:nvPr/>
        </p:nvGrpSpPr>
        <p:grpSpPr>
          <a:xfrm>
            <a:off x="4088904" y="2474912"/>
            <a:ext cx="586009" cy="162000"/>
            <a:chOff x="2626014" y="1344686"/>
            <a:chExt cx="586009" cy="162000"/>
          </a:xfrm>
        </p:grpSpPr>
        <p:sp>
          <p:nvSpPr>
            <p:cNvPr id="36" name="TextBox 35"/>
            <p:cNvSpPr txBox="1"/>
            <p:nvPr/>
          </p:nvSpPr>
          <p:spPr>
            <a:xfrm>
              <a:off x="2808066" y="1356437"/>
              <a:ext cx="403957" cy="138499"/>
            </a:xfrm>
            <a:prstGeom prst="rect">
              <a:avLst/>
            </a:prstGeom>
            <a:noFill/>
          </p:spPr>
          <p:txBody>
            <a:bodyPr wrap="none" lIns="0" tIns="0" rIns="0" bIns="0" rtlCol="0">
              <a:spAutoFit/>
            </a:bodyPr>
            <a:lstStyle/>
            <a:p>
              <a:r>
                <a:rPr lang="ko-KR" altLang="en-US" sz="900" smtClean="0">
                  <a:solidFill>
                    <a:prstClr val="black"/>
                  </a:solidFill>
                  <a:latin typeface="KB금융 본문체 Medium" panose="020B0603000000000000" pitchFamily="50" charset="-127"/>
                  <a:ea typeface="KB금융 본문체 Medium" panose="020B0603000000000000" pitchFamily="50" charset="-127"/>
                </a:rPr>
                <a:t>분석보고</a:t>
              </a:r>
              <a:endParaRPr lang="ko-KR" altLang="en-US" sz="900" dirty="0">
                <a:solidFill>
                  <a:prstClr val="black"/>
                </a:solidFill>
                <a:latin typeface="KB금융 본문체 Medium" panose="020B0603000000000000" pitchFamily="50" charset="-127"/>
                <a:ea typeface="KB금융 본문체 Medium" panose="020B0603000000000000" pitchFamily="50" charset="-127"/>
              </a:endParaRPr>
            </a:p>
          </p:txBody>
        </p:sp>
        <p:grpSp>
          <p:nvGrpSpPr>
            <p:cNvPr id="37" name="그룹 36"/>
            <p:cNvGrpSpPr/>
            <p:nvPr/>
          </p:nvGrpSpPr>
          <p:grpSpPr>
            <a:xfrm>
              <a:off x="2626014" y="1344686"/>
              <a:ext cx="162723" cy="162000"/>
              <a:chOff x="9236364" y="1363742"/>
              <a:chExt cx="162723" cy="138490"/>
            </a:xfrm>
          </p:grpSpPr>
          <p:sp>
            <p:nvSpPr>
              <p:cNvPr id="38" name="타원 37"/>
              <p:cNvSpPr/>
              <p:nvPr/>
            </p:nvSpPr>
            <p:spPr>
              <a:xfrm>
                <a:off x="9236364" y="1363742"/>
                <a:ext cx="162723" cy="138490"/>
              </a:xfrm>
              <a:prstGeom prst="ellipse">
                <a:avLst/>
              </a:prstGeom>
              <a:solidFill>
                <a:srgbClr val="FC7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nvGrpSpPr>
              <p:cNvPr id="39" name="그룹 38"/>
              <p:cNvGrpSpPr/>
              <p:nvPr/>
            </p:nvGrpSpPr>
            <p:grpSpPr>
              <a:xfrm rot="2700000">
                <a:off x="9283981" y="1378000"/>
                <a:ext cx="68061" cy="86450"/>
                <a:chOff x="1284517" y="4549202"/>
                <a:chExt cx="76594" cy="82800"/>
              </a:xfrm>
            </p:grpSpPr>
            <p:sp>
              <p:nvSpPr>
                <p:cNvPr id="40" name="모서리가 둥근 직사각형 39"/>
                <p:cNvSpPr/>
                <p:nvPr/>
              </p:nvSpPr>
              <p:spPr>
                <a:xfrm>
                  <a:off x="1284517" y="4611664"/>
                  <a:ext cx="76594"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sp>
              <p:nvSpPr>
                <p:cNvPr id="41" name="모서리가 둥근 직사각형 40"/>
                <p:cNvSpPr/>
                <p:nvPr/>
              </p:nvSpPr>
              <p:spPr>
                <a:xfrm rot="16200000">
                  <a:off x="1309542" y="4580433"/>
                  <a:ext cx="82800"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grpSp>
      </p:grpSp>
      <p:grpSp>
        <p:nvGrpSpPr>
          <p:cNvPr id="42" name="그룹 41"/>
          <p:cNvGrpSpPr/>
          <p:nvPr/>
        </p:nvGrpSpPr>
        <p:grpSpPr>
          <a:xfrm>
            <a:off x="3440832" y="2454131"/>
            <a:ext cx="574277" cy="171031"/>
            <a:chOff x="1578264" y="1323905"/>
            <a:chExt cx="574277" cy="171031"/>
          </a:xfrm>
        </p:grpSpPr>
        <p:sp>
          <p:nvSpPr>
            <p:cNvPr id="43" name="TextBox 42"/>
            <p:cNvSpPr txBox="1"/>
            <p:nvPr/>
          </p:nvSpPr>
          <p:spPr>
            <a:xfrm>
              <a:off x="1748584" y="1356437"/>
              <a:ext cx="403957" cy="138499"/>
            </a:xfrm>
            <a:prstGeom prst="rect">
              <a:avLst/>
            </a:prstGeom>
            <a:noFill/>
          </p:spPr>
          <p:txBody>
            <a:bodyPr wrap="none" lIns="0" tIns="0" rIns="0" bIns="0" rtlCol="0">
              <a:spAutoFit/>
            </a:bodyPr>
            <a:lstStyle/>
            <a:p>
              <a:r>
                <a:rPr lang="ko-KR" altLang="en-US" sz="900" dirty="0">
                  <a:solidFill>
                    <a:prstClr val="black"/>
                  </a:solidFill>
                  <a:latin typeface="KB금융 본문체 Medium" panose="020B0603000000000000" pitchFamily="50" charset="-127"/>
                  <a:ea typeface="KB금융 본문체 Medium" panose="020B0603000000000000" pitchFamily="50" charset="-127"/>
                </a:rPr>
                <a:t>착수보고</a:t>
              </a:r>
            </a:p>
          </p:txBody>
        </p:sp>
        <p:grpSp>
          <p:nvGrpSpPr>
            <p:cNvPr id="44" name="그룹 43"/>
            <p:cNvGrpSpPr/>
            <p:nvPr/>
          </p:nvGrpSpPr>
          <p:grpSpPr>
            <a:xfrm>
              <a:off x="1578264" y="1323905"/>
              <a:ext cx="162723" cy="162000"/>
              <a:chOff x="9236364" y="1345976"/>
              <a:chExt cx="162723" cy="138490"/>
            </a:xfrm>
          </p:grpSpPr>
          <p:sp>
            <p:nvSpPr>
              <p:cNvPr id="45" name="타원 44"/>
              <p:cNvSpPr/>
              <p:nvPr/>
            </p:nvSpPr>
            <p:spPr>
              <a:xfrm>
                <a:off x="9236364" y="1345976"/>
                <a:ext cx="162723" cy="138490"/>
              </a:xfrm>
              <a:prstGeom prst="ellipse">
                <a:avLst/>
              </a:prstGeom>
              <a:solidFill>
                <a:srgbClr val="FC7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nvGrpSpPr>
              <p:cNvPr id="46" name="그룹 45"/>
              <p:cNvGrpSpPr/>
              <p:nvPr/>
            </p:nvGrpSpPr>
            <p:grpSpPr>
              <a:xfrm rot="2700000">
                <a:off x="9273258" y="1373557"/>
                <a:ext cx="80622" cy="86450"/>
                <a:chOff x="1270381" y="4549202"/>
                <a:chExt cx="90730" cy="82800"/>
              </a:xfrm>
            </p:grpSpPr>
            <p:sp>
              <p:nvSpPr>
                <p:cNvPr id="47" name="모서리가 둥근 직사각형 46"/>
                <p:cNvSpPr/>
                <p:nvPr/>
              </p:nvSpPr>
              <p:spPr>
                <a:xfrm>
                  <a:off x="1270381" y="4597591"/>
                  <a:ext cx="76594"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sp>
              <p:nvSpPr>
                <p:cNvPr id="48" name="모서리가 둥근 직사각형 47"/>
                <p:cNvSpPr/>
                <p:nvPr/>
              </p:nvSpPr>
              <p:spPr>
                <a:xfrm rot="16200000">
                  <a:off x="1309542" y="4580433"/>
                  <a:ext cx="82800"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grpSp>
      </p:grpSp>
      <p:grpSp>
        <p:nvGrpSpPr>
          <p:cNvPr id="50" name="그룹 49"/>
          <p:cNvGrpSpPr/>
          <p:nvPr/>
        </p:nvGrpSpPr>
        <p:grpSpPr>
          <a:xfrm>
            <a:off x="7223799" y="2420888"/>
            <a:ext cx="681529" cy="162000"/>
            <a:chOff x="7317077" y="1344686"/>
            <a:chExt cx="681529" cy="162000"/>
          </a:xfrm>
        </p:grpSpPr>
        <p:sp>
          <p:nvSpPr>
            <p:cNvPr id="51" name="TextBox 50"/>
            <p:cNvSpPr txBox="1"/>
            <p:nvPr/>
          </p:nvSpPr>
          <p:spPr>
            <a:xfrm>
              <a:off x="7493660" y="1356437"/>
              <a:ext cx="504946" cy="138499"/>
            </a:xfrm>
            <a:prstGeom prst="rect">
              <a:avLst/>
            </a:prstGeom>
            <a:noFill/>
          </p:spPr>
          <p:txBody>
            <a:bodyPr wrap="none" lIns="0" tIns="0" rIns="0" bIns="0" rtlCol="0">
              <a:spAutoFit/>
            </a:bodyPr>
            <a:lstStyle/>
            <a:p>
              <a:r>
                <a:rPr lang="ko-KR" altLang="en-US" sz="900" smtClean="0">
                  <a:solidFill>
                    <a:prstClr val="black"/>
                  </a:solidFill>
                  <a:latin typeface="KB금융 본문체 Medium" panose="020B0603000000000000" pitchFamily="50" charset="-127"/>
                  <a:ea typeface="KB금융 본문체 Medium" panose="020B0603000000000000" pitchFamily="50" charset="-127"/>
                </a:rPr>
                <a:t>테스트보고</a:t>
              </a:r>
              <a:endParaRPr lang="ko-KR" altLang="en-US" sz="900" dirty="0">
                <a:solidFill>
                  <a:prstClr val="black"/>
                </a:solidFill>
                <a:latin typeface="KB금융 본문체 Medium" panose="020B0603000000000000" pitchFamily="50" charset="-127"/>
                <a:ea typeface="KB금융 본문체 Medium" panose="020B0603000000000000" pitchFamily="50" charset="-127"/>
              </a:endParaRPr>
            </a:p>
          </p:txBody>
        </p:sp>
        <p:grpSp>
          <p:nvGrpSpPr>
            <p:cNvPr id="52" name="그룹 51"/>
            <p:cNvGrpSpPr/>
            <p:nvPr/>
          </p:nvGrpSpPr>
          <p:grpSpPr>
            <a:xfrm>
              <a:off x="7317077" y="1344686"/>
              <a:ext cx="162723" cy="162000"/>
              <a:chOff x="9236364" y="1363742"/>
              <a:chExt cx="162723" cy="138490"/>
            </a:xfrm>
          </p:grpSpPr>
          <p:sp>
            <p:nvSpPr>
              <p:cNvPr id="53" name="타원 52"/>
              <p:cNvSpPr/>
              <p:nvPr/>
            </p:nvSpPr>
            <p:spPr>
              <a:xfrm>
                <a:off x="9236364" y="1363742"/>
                <a:ext cx="162723" cy="138490"/>
              </a:xfrm>
              <a:prstGeom prst="ellipse">
                <a:avLst/>
              </a:prstGeom>
              <a:solidFill>
                <a:srgbClr val="FC7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nvGrpSpPr>
              <p:cNvPr id="54" name="그룹 53"/>
              <p:cNvGrpSpPr/>
              <p:nvPr/>
            </p:nvGrpSpPr>
            <p:grpSpPr>
              <a:xfrm rot="2700000">
                <a:off x="9283981" y="1378000"/>
                <a:ext cx="68061" cy="86450"/>
                <a:chOff x="1284517" y="4549202"/>
                <a:chExt cx="76594" cy="82800"/>
              </a:xfrm>
            </p:grpSpPr>
            <p:sp>
              <p:nvSpPr>
                <p:cNvPr id="55" name="모서리가 둥근 직사각형 54"/>
                <p:cNvSpPr/>
                <p:nvPr/>
              </p:nvSpPr>
              <p:spPr>
                <a:xfrm>
                  <a:off x="1284517" y="4611664"/>
                  <a:ext cx="76594"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sp>
              <p:nvSpPr>
                <p:cNvPr id="56" name="모서리가 둥근 직사각형 55"/>
                <p:cNvSpPr/>
                <p:nvPr/>
              </p:nvSpPr>
              <p:spPr>
                <a:xfrm rot="16200000">
                  <a:off x="1309542" y="4580433"/>
                  <a:ext cx="82800"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grpSp>
      </p:grpSp>
      <p:grpSp>
        <p:nvGrpSpPr>
          <p:cNvPr id="57" name="그룹 56"/>
          <p:cNvGrpSpPr/>
          <p:nvPr/>
        </p:nvGrpSpPr>
        <p:grpSpPr>
          <a:xfrm>
            <a:off x="8231911" y="2420888"/>
            <a:ext cx="378561" cy="162000"/>
            <a:chOff x="7317077" y="1344686"/>
            <a:chExt cx="378561" cy="162000"/>
          </a:xfrm>
        </p:grpSpPr>
        <p:sp>
          <p:nvSpPr>
            <p:cNvPr id="58" name="TextBox 57"/>
            <p:cNvSpPr txBox="1"/>
            <p:nvPr/>
          </p:nvSpPr>
          <p:spPr>
            <a:xfrm>
              <a:off x="7493660" y="1356437"/>
              <a:ext cx="201978" cy="138499"/>
            </a:xfrm>
            <a:prstGeom prst="rect">
              <a:avLst/>
            </a:prstGeom>
            <a:noFill/>
          </p:spPr>
          <p:txBody>
            <a:bodyPr wrap="none" lIns="0" tIns="0" rIns="0" bIns="0" rtlCol="0">
              <a:spAutoFit/>
            </a:bodyPr>
            <a:lstStyle/>
            <a:p>
              <a:r>
                <a:rPr lang="ko-KR" altLang="en-US" sz="900" smtClean="0">
                  <a:solidFill>
                    <a:prstClr val="black"/>
                  </a:solidFill>
                  <a:latin typeface="KB금융 본문체 Medium" panose="020B0603000000000000" pitchFamily="50" charset="-127"/>
                  <a:ea typeface="KB금융 본문체 Medium" panose="020B0603000000000000" pitchFamily="50" charset="-127"/>
                </a:rPr>
                <a:t>적용</a:t>
              </a:r>
              <a:endParaRPr lang="ko-KR" altLang="en-US" sz="900" dirty="0">
                <a:solidFill>
                  <a:prstClr val="black"/>
                </a:solidFill>
                <a:latin typeface="KB금융 본문체 Medium" panose="020B0603000000000000" pitchFamily="50" charset="-127"/>
                <a:ea typeface="KB금융 본문체 Medium" panose="020B0603000000000000" pitchFamily="50" charset="-127"/>
              </a:endParaRPr>
            </a:p>
          </p:txBody>
        </p:sp>
        <p:grpSp>
          <p:nvGrpSpPr>
            <p:cNvPr id="59" name="그룹 58"/>
            <p:cNvGrpSpPr/>
            <p:nvPr/>
          </p:nvGrpSpPr>
          <p:grpSpPr>
            <a:xfrm>
              <a:off x="7317077" y="1344686"/>
              <a:ext cx="162723" cy="162000"/>
              <a:chOff x="9236364" y="1363742"/>
              <a:chExt cx="162723" cy="138490"/>
            </a:xfrm>
          </p:grpSpPr>
          <p:sp>
            <p:nvSpPr>
              <p:cNvPr id="60" name="타원 59"/>
              <p:cNvSpPr/>
              <p:nvPr/>
            </p:nvSpPr>
            <p:spPr>
              <a:xfrm>
                <a:off x="9236364" y="1363742"/>
                <a:ext cx="162723" cy="138490"/>
              </a:xfrm>
              <a:prstGeom prst="ellipse">
                <a:avLst/>
              </a:prstGeom>
              <a:solidFill>
                <a:srgbClr val="FC7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nvGrpSpPr>
              <p:cNvPr id="61" name="그룹 60"/>
              <p:cNvGrpSpPr/>
              <p:nvPr/>
            </p:nvGrpSpPr>
            <p:grpSpPr>
              <a:xfrm rot="2700000">
                <a:off x="9283981" y="1378000"/>
                <a:ext cx="68061" cy="86450"/>
                <a:chOff x="1284517" y="4549202"/>
                <a:chExt cx="76594" cy="82800"/>
              </a:xfrm>
            </p:grpSpPr>
            <p:sp>
              <p:nvSpPr>
                <p:cNvPr id="62" name="모서리가 둥근 직사각형 61"/>
                <p:cNvSpPr/>
                <p:nvPr/>
              </p:nvSpPr>
              <p:spPr>
                <a:xfrm>
                  <a:off x="1284517" y="4611664"/>
                  <a:ext cx="76594"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sp>
              <p:nvSpPr>
                <p:cNvPr id="63" name="모서리가 둥근 직사각형 62"/>
                <p:cNvSpPr/>
                <p:nvPr/>
              </p:nvSpPr>
              <p:spPr>
                <a:xfrm rot="16200000">
                  <a:off x="1309542" y="4580433"/>
                  <a:ext cx="82800" cy="203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KB금융 본문체 Light" panose="020B0303000000000000" pitchFamily="50" charset="-127"/>
                    <a:ea typeface="KB금융 본문체 Light" panose="020B0303000000000000" pitchFamily="50" charset="-127"/>
                  </a:endParaRPr>
                </a:p>
              </p:txBody>
            </p:sp>
          </p:grpSp>
        </p:grpSp>
      </p:grpSp>
    </p:spTree>
    <p:extLst>
      <p:ext uri="{BB962C8B-B14F-4D97-AF65-F5344CB8AC3E}">
        <p14:creationId xmlns:p14="http://schemas.microsoft.com/office/powerpoint/2010/main" val="217114176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a:solidFill>
                  <a:prstClr val="white"/>
                </a:solidFill>
                <a:latin typeface="HY수평선B" panose="02030600000101010101" pitchFamily="18" charset="-127"/>
                <a:ea typeface="HY수평선B" panose="02030600000101010101" pitchFamily="18" charset="-127"/>
              </a:rPr>
              <a:t>4. </a:t>
            </a:r>
            <a:r>
              <a:rPr>
                <a:solidFill>
                  <a:prstClr val="white"/>
                </a:solidFill>
                <a:latin typeface="HY수평선B" panose="02030600000101010101" pitchFamily="18" charset="-127"/>
                <a:ea typeface="HY수평선B" panose="02030600000101010101" pitchFamily="18" charset="-127"/>
              </a:rPr>
              <a:t>시스템 구축</a:t>
            </a:r>
            <a:r>
              <a:rPr lang="ko-KR" altLang="en-US">
                <a:solidFill>
                  <a:prstClr val="white"/>
                </a:solidFill>
                <a:latin typeface="HY수평선B" panose="02030600000101010101" pitchFamily="18" charset="-127"/>
                <a:ea typeface="HY수평선B" panose="02030600000101010101" pitchFamily="18" charset="-127"/>
              </a:rPr>
              <a:t>비용</a:t>
            </a:r>
            <a:endParaRPr>
              <a:solidFill>
                <a:prstClr val="white"/>
              </a:solidFill>
              <a:latin typeface="HY수평선B" panose="02030600000101010101" pitchFamily="18" charset="-127"/>
              <a:ea typeface="HY수평선B" panose="02030600000101010101" pitchFamily="18" charset="-127"/>
            </a:endParaRPr>
          </a:p>
        </p:txBody>
      </p:sp>
      <p:sp>
        <p:nvSpPr>
          <p:cNvPr id="2" name="TextBox 1"/>
          <p:cNvSpPr txBox="1"/>
          <p:nvPr/>
        </p:nvSpPr>
        <p:spPr>
          <a:xfrm>
            <a:off x="1730768" y="3068960"/>
            <a:ext cx="6771405" cy="523220"/>
          </a:xfrm>
          <a:prstGeom prst="rect">
            <a:avLst/>
          </a:prstGeom>
          <a:noFill/>
        </p:spPr>
        <p:txBody>
          <a:bodyPr wrap="none" rtlCol="0">
            <a:spAutoFit/>
          </a:bodyPr>
          <a:lstStyle/>
          <a:p>
            <a:r>
              <a:rPr lang="ko-KR" altLang="en-US" sz="2800" smtClean="0">
                <a:solidFill>
                  <a:srgbClr val="006666"/>
                </a:solidFill>
                <a:latin typeface="HY수평선M" panose="02030600000101010101" pitchFamily="18" charset="-127"/>
                <a:ea typeface="HY수평선M" panose="02030600000101010101" pitchFamily="18" charset="-127"/>
              </a:rPr>
              <a:t>예상 구축 비용에 대한 별도 </a:t>
            </a:r>
            <a:r>
              <a:rPr lang="ko-KR" altLang="en-US" sz="2800">
                <a:solidFill>
                  <a:srgbClr val="006666"/>
                </a:solidFill>
                <a:latin typeface="HY수평선M" panose="02030600000101010101" pitchFamily="18" charset="-127"/>
                <a:ea typeface="HY수평선M" panose="02030600000101010101" pitchFamily="18" charset="-127"/>
              </a:rPr>
              <a:t>제출 합니다</a:t>
            </a:r>
            <a:r>
              <a:rPr lang="en-US" altLang="ko-KR" sz="2800">
                <a:solidFill>
                  <a:srgbClr val="006666"/>
                </a:solidFill>
                <a:latin typeface="HY수평선M" panose="02030600000101010101" pitchFamily="18" charset="-127"/>
                <a:ea typeface="HY수평선M" panose="02030600000101010101" pitchFamily="18" charset="-127"/>
              </a:rPr>
              <a:t>.</a:t>
            </a:r>
            <a:endParaRPr lang="ko-KR" altLang="en-US" sz="2800">
              <a:solidFill>
                <a:srgbClr val="006666"/>
              </a:solidFill>
              <a:latin typeface="HY수평선M" panose="02030600000101010101" pitchFamily="18" charset="-127"/>
              <a:ea typeface="HY수평선M" panose="02030600000101010101" pitchFamily="18" charset="-127"/>
            </a:endParaRPr>
          </a:p>
        </p:txBody>
      </p:sp>
    </p:spTree>
    <p:extLst>
      <p:ext uri="{BB962C8B-B14F-4D97-AF65-F5344CB8AC3E}">
        <p14:creationId xmlns:p14="http://schemas.microsoft.com/office/powerpoint/2010/main" val="178319380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1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4837" y="1340768"/>
            <a:ext cx="1455068" cy="504056"/>
          </a:xfrm>
          <a:prstGeom prst="rect">
            <a:avLst/>
          </a:prstGeom>
          <a:noFill/>
          <a:ln>
            <a:noFill/>
          </a:ln>
        </p:spPr>
      </p:pic>
      <p:grpSp>
        <p:nvGrpSpPr>
          <p:cNvPr id="2" name="그룹 1"/>
          <p:cNvGrpSpPr/>
          <p:nvPr/>
        </p:nvGrpSpPr>
        <p:grpSpPr>
          <a:xfrm>
            <a:off x="1712640" y="869811"/>
            <a:ext cx="6480722" cy="614973"/>
            <a:chOff x="2008771" y="978227"/>
            <a:chExt cx="6480722" cy="830997"/>
          </a:xfrm>
        </p:grpSpPr>
        <p:grpSp>
          <p:nvGrpSpPr>
            <p:cNvPr id="3" name="그룹 2"/>
            <p:cNvGrpSpPr/>
            <p:nvPr/>
          </p:nvGrpSpPr>
          <p:grpSpPr>
            <a:xfrm>
              <a:off x="2008771" y="978227"/>
              <a:ext cx="6480722" cy="830997"/>
              <a:chOff x="2704396" y="1844824"/>
              <a:chExt cx="6663899" cy="830997"/>
            </a:xfrm>
          </p:grpSpPr>
          <p:sp>
            <p:nvSpPr>
              <p:cNvPr id="5" name="TextBox 4"/>
              <p:cNvSpPr txBox="1"/>
              <p:nvPr/>
            </p:nvSpPr>
            <p:spPr>
              <a:xfrm>
                <a:off x="2704396" y="1844824"/>
                <a:ext cx="334608" cy="830997"/>
              </a:xfrm>
              <a:prstGeom prst="rect">
                <a:avLst/>
              </a:prstGeom>
              <a:noFill/>
            </p:spPr>
            <p:txBody>
              <a:bodyPr wrap="none" lIns="0" tIns="0" rIns="0" bIns="0" rtlCol="0">
                <a:spAutoFit/>
              </a:bodyPr>
              <a:lstStyle/>
              <a:p>
                <a:r>
                  <a:rPr lang="en-US" altLang="ko-KR" sz="5400" dirty="0">
                    <a:solidFill>
                      <a:srgbClr val="FF0000"/>
                    </a:solidFill>
                    <a:latin typeface="KB금융 본문체 Bold" panose="020B0803000000000000" pitchFamily="50" charset="-127"/>
                    <a:ea typeface="KB금융 본문체 Bold" panose="020B0803000000000000" pitchFamily="50" charset="-127"/>
                  </a:rPr>
                  <a:t>“</a:t>
                </a:r>
                <a:endParaRPr lang="ko-KR" altLang="en-US" sz="5400" dirty="0">
                  <a:solidFill>
                    <a:srgbClr val="FF0000"/>
                  </a:solidFill>
                  <a:latin typeface="KB금융 본문체 Bold" panose="020B0803000000000000" pitchFamily="50" charset="-127"/>
                  <a:ea typeface="KB금융 본문체 Bold" panose="020B0803000000000000" pitchFamily="50" charset="-127"/>
                </a:endParaRPr>
              </a:p>
            </p:txBody>
          </p:sp>
          <p:sp>
            <p:nvSpPr>
              <p:cNvPr id="6" name="TextBox 5"/>
              <p:cNvSpPr txBox="1"/>
              <p:nvPr/>
            </p:nvSpPr>
            <p:spPr>
              <a:xfrm>
                <a:off x="9033687" y="1844824"/>
                <a:ext cx="334608" cy="830997"/>
              </a:xfrm>
              <a:prstGeom prst="rect">
                <a:avLst/>
              </a:prstGeom>
              <a:noFill/>
            </p:spPr>
            <p:txBody>
              <a:bodyPr wrap="none" lIns="0" tIns="0" rIns="0" bIns="0" rtlCol="0">
                <a:spAutoFit/>
              </a:bodyPr>
              <a:lstStyle/>
              <a:p>
                <a:r>
                  <a:rPr lang="en-US" altLang="ko-KR" sz="5400" dirty="0">
                    <a:solidFill>
                      <a:srgbClr val="FF0000"/>
                    </a:solidFill>
                    <a:latin typeface="KB금융 본문체 Bold" panose="020B0803000000000000" pitchFamily="50" charset="-127"/>
                    <a:ea typeface="KB금융 본문체 Bold" panose="020B0803000000000000" pitchFamily="50" charset="-127"/>
                  </a:rPr>
                  <a:t>”</a:t>
                </a:r>
                <a:endParaRPr lang="ko-KR" altLang="en-US" sz="5400" dirty="0">
                  <a:solidFill>
                    <a:srgbClr val="FF0000"/>
                  </a:solidFill>
                  <a:latin typeface="KB금융 본문체 Bold" panose="020B0803000000000000" pitchFamily="50" charset="-127"/>
                  <a:ea typeface="KB금융 본문체 Bold" panose="020B0803000000000000" pitchFamily="50" charset="-127"/>
                </a:endParaRPr>
              </a:p>
            </p:txBody>
          </p:sp>
        </p:grpSp>
        <p:sp>
          <p:nvSpPr>
            <p:cNvPr id="4" name="TextBox 3"/>
            <p:cNvSpPr txBox="1"/>
            <p:nvPr/>
          </p:nvSpPr>
          <p:spPr>
            <a:xfrm>
              <a:off x="2375751" y="1108433"/>
              <a:ext cx="5746766" cy="349702"/>
            </a:xfrm>
            <a:prstGeom prst="rect">
              <a:avLst/>
            </a:prstGeom>
            <a:noFill/>
          </p:spPr>
          <p:txBody>
            <a:bodyPr wrap="none" lIns="0" tIns="36000" rIns="0" bIns="36000" rtlCol="0">
              <a:spAutoFit/>
            </a:bodyPr>
            <a:lstStyle/>
            <a:p>
              <a:pPr algn="ctr"/>
              <a:r>
                <a:rPr lang="ko-KR" altLang="en-US" dirty="0">
                  <a:solidFill>
                    <a:prstClr val="black"/>
                  </a:solidFill>
                  <a:latin typeface="KB금융 제목체 Bold" panose="020B0803000000000000" pitchFamily="50" charset="-127"/>
                  <a:ea typeface="KB금융 제목체 Bold" panose="020B0803000000000000" pitchFamily="50" charset="-127"/>
                </a:rPr>
                <a:t>금융</a:t>
              </a:r>
              <a:r>
                <a:rPr lang="en-US" altLang="ko-KR" dirty="0">
                  <a:solidFill>
                    <a:prstClr val="black"/>
                  </a:solidFill>
                  <a:latin typeface="KB금융 제목체 Bold" panose="020B0803000000000000" pitchFamily="50" charset="-127"/>
                  <a:ea typeface="KB금융 제목체 Bold" panose="020B0803000000000000" pitchFamily="50" charset="-127"/>
                </a:rPr>
                <a:t>IT</a:t>
              </a:r>
              <a:r>
                <a:rPr lang="ko-KR" altLang="en-US" dirty="0">
                  <a:solidFill>
                    <a:prstClr val="black"/>
                  </a:solidFill>
                  <a:latin typeface="KB금융 제목체 Bold" panose="020B0803000000000000" pitchFamily="50" charset="-127"/>
                  <a:ea typeface="KB금융 제목체 Bold" panose="020B0803000000000000" pitchFamily="50" charset="-127"/>
                </a:rPr>
                <a:t>업무 구축 경험이 풍부한 인력 중심으로 추진 조직 구성</a:t>
              </a:r>
            </a:p>
          </p:txBody>
        </p:sp>
      </p:grpSp>
      <p:sp>
        <p:nvSpPr>
          <p:cNvPr id="7" name="모서리가 둥근 직사각형 6"/>
          <p:cNvSpPr/>
          <p:nvPr/>
        </p:nvSpPr>
        <p:spPr bwMode="auto">
          <a:xfrm>
            <a:off x="993974" y="4240774"/>
            <a:ext cx="7991474" cy="2023649"/>
          </a:xfrm>
          <a:prstGeom prst="roundRect">
            <a:avLst>
              <a:gd name="adj" fmla="val 0"/>
            </a:avLst>
          </a:prstGeom>
          <a:solidFill>
            <a:schemeClr val="bg1"/>
          </a:solidFill>
          <a:ln w="19050" cap="flat" cmpd="sng" algn="ctr">
            <a:solidFill>
              <a:srgbClr val="0070C0"/>
            </a:solidFill>
            <a:prstDash val="sysDash"/>
          </a:ln>
          <a:effectLst>
            <a:outerShdw dist="25400" dir="5400000" algn="t" rotWithShape="0">
              <a:prstClr val="black">
                <a:alpha val="5000"/>
              </a:prstClr>
            </a:outerShdw>
          </a:effectLst>
        </p:spPr>
        <p:txBody>
          <a:bodyPr anchor="ctr"/>
          <a:lstStyle/>
          <a:p>
            <a:pPr fontAlgn="auto" latinLnBrk="0">
              <a:spcBef>
                <a:spcPts val="0"/>
              </a:spcBef>
              <a:spcAft>
                <a:spcPts val="0"/>
              </a:spcAft>
            </a:pPr>
            <a:endParaRPr kumimoji="0" lang="ko-KR" altLang="en-US" sz="1800" kern="0" dirty="0">
              <a:solidFill>
                <a:srgbClr val="FFFFFF"/>
              </a:solidFill>
              <a:latin typeface="HY수평선M" panose="02030600000101010101" pitchFamily="18" charset="-127"/>
              <a:ea typeface="HY수평선M" panose="02030600000101010101" pitchFamily="18" charset="-127"/>
            </a:endParaRPr>
          </a:p>
        </p:txBody>
      </p:sp>
      <p:sp>
        <p:nvSpPr>
          <p:cNvPr id="8" name="Text Box 4"/>
          <p:cNvSpPr txBox="1">
            <a:spLocks noChangeArrowheads="1"/>
          </p:cNvSpPr>
          <p:nvPr/>
        </p:nvSpPr>
        <p:spPr bwMode="auto">
          <a:xfrm>
            <a:off x="1091268" y="4305491"/>
            <a:ext cx="1112902" cy="22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1200">
                <a:solidFill>
                  <a:srgbClr val="000000"/>
                </a:solidFill>
                <a:latin typeface="가는각진제목체" panose="02030600000101010101" pitchFamily="18" charset="-127"/>
                <a:ea typeface="굴림" panose="020B0600000101010101" pitchFamily="50" charset="-127"/>
              </a:defRPr>
            </a:lvl1pPr>
            <a:lvl2pPr marL="742950" indent="-285750" eaLnBrk="0" hangingPunct="0">
              <a:defRPr kumimoji="1" sz="1200">
                <a:solidFill>
                  <a:srgbClr val="000000"/>
                </a:solidFill>
                <a:latin typeface="가는각진제목체" panose="02030600000101010101" pitchFamily="18" charset="-127"/>
                <a:ea typeface="굴림" panose="020B0600000101010101" pitchFamily="50" charset="-127"/>
              </a:defRPr>
            </a:lvl2pPr>
            <a:lvl3pPr marL="1143000" indent="-228600" eaLnBrk="0" hangingPunct="0">
              <a:defRPr kumimoji="1" sz="1200">
                <a:solidFill>
                  <a:srgbClr val="000000"/>
                </a:solidFill>
                <a:latin typeface="가는각진제목체" panose="02030600000101010101" pitchFamily="18" charset="-127"/>
                <a:ea typeface="굴림" panose="020B0600000101010101" pitchFamily="50" charset="-127"/>
              </a:defRPr>
            </a:lvl3pPr>
            <a:lvl4pPr marL="1600200" indent="-228600" eaLnBrk="0" hangingPunct="0">
              <a:defRPr kumimoji="1" sz="1200">
                <a:solidFill>
                  <a:srgbClr val="000000"/>
                </a:solidFill>
                <a:latin typeface="가는각진제목체" panose="02030600000101010101" pitchFamily="18" charset="-127"/>
                <a:ea typeface="굴림" panose="020B0600000101010101" pitchFamily="50" charset="-127"/>
              </a:defRPr>
            </a:lvl4pPr>
            <a:lvl5pPr marL="2057400" indent="-228600" eaLnBrk="0" hangingPunct="0">
              <a:defRPr kumimoji="1" sz="1200">
                <a:solidFill>
                  <a:srgbClr val="000000"/>
                </a:solidFill>
                <a:latin typeface="가는각진제목체" panose="02030600000101010101" pitchFamily="18" charset="-127"/>
                <a:ea typeface="굴림" panose="020B0600000101010101" pitchFamily="50" charset="-127"/>
              </a:defRPr>
            </a:lvl5pPr>
            <a:lvl6pPr marL="2514600" indent="-228600" eaLnBrk="0" fontAlgn="base" hangingPunct="0">
              <a:spcBef>
                <a:spcPct val="0"/>
              </a:spcBef>
              <a:spcAft>
                <a:spcPct val="0"/>
              </a:spcAft>
              <a:defRPr kumimoji="1" sz="1200">
                <a:solidFill>
                  <a:srgbClr val="000000"/>
                </a:solidFill>
                <a:latin typeface="가는각진제목체" panose="02030600000101010101" pitchFamily="18" charset="-127"/>
                <a:ea typeface="굴림" panose="020B0600000101010101" pitchFamily="50" charset="-127"/>
              </a:defRPr>
            </a:lvl6pPr>
            <a:lvl7pPr marL="2971800" indent="-228600" eaLnBrk="0" fontAlgn="base" hangingPunct="0">
              <a:spcBef>
                <a:spcPct val="0"/>
              </a:spcBef>
              <a:spcAft>
                <a:spcPct val="0"/>
              </a:spcAft>
              <a:defRPr kumimoji="1" sz="1200">
                <a:solidFill>
                  <a:srgbClr val="000000"/>
                </a:solidFill>
                <a:latin typeface="가는각진제목체" panose="02030600000101010101" pitchFamily="18" charset="-127"/>
                <a:ea typeface="굴림" panose="020B0600000101010101" pitchFamily="50" charset="-127"/>
              </a:defRPr>
            </a:lvl7pPr>
            <a:lvl8pPr marL="3429000" indent="-228600" eaLnBrk="0" fontAlgn="base" hangingPunct="0">
              <a:spcBef>
                <a:spcPct val="0"/>
              </a:spcBef>
              <a:spcAft>
                <a:spcPct val="0"/>
              </a:spcAft>
              <a:defRPr kumimoji="1" sz="1200">
                <a:solidFill>
                  <a:srgbClr val="000000"/>
                </a:solidFill>
                <a:latin typeface="가는각진제목체" panose="02030600000101010101" pitchFamily="18" charset="-127"/>
                <a:ea typeface="굴림" panose="020B0600000101010101" pitchFamily="50" charset="-127"/>
              </a:defRPr>
            </a:lvl8pPr>
            <a:lvl9pPr marL="3886200" indent="-228600" eaLnBrk="0" fontAlgn="base" hangingPunct="0">
              <a:spcBef>
                <a:spcPct val="0"/>
              </a:spcBef>
              <a:spcAft>
                <a:spcPct val="0"/>
              </a:spcAft>
              <a:defRPr kumimoji="1" sz="1200">
                <a:solidFill>
                  <a:srgbClr val="000000"/>
                </a:solidFill>
                <a:latin typeface="가는각진제목체" panose="02030600000101010101" pitchFamily="18" charset="-127"/>
                <a:ea typeface="굴림" panose="020B0600000101010101" pitchFamily="50" charset="-127"/>
              </a:defRPr>
            </a:lvl9pPr>
          </a:lstStyle>
          <a:p>
            <a:pPr eaLnBrk="1" latinLnBrk="0" hangingPunct="1">
              <a:lnSpc>
                <a:spcPct val="130000"/>
              </a:lnSpc>
              <a:spcBef>
                <a:spcPct val="70000"/>
              </a:spcBef>
            </a:pPr>
            <a:r>
              <a:rPr lang="ko-KR" altLang="en-US" sz="1100" b="1" dirty="0">
                <a:solidFill>
                  <a:srgbClr val="002060"/>
                </a:solidFill>
                <a:latin typeface="HY수평선M" panose="02030600000101010101" pitchFamily="18" charset="-127"/>
                <a:ea typeface="HY수평선M" panose="02030600000101010101" pitchFamily="18" charset="-127"/>
              </a:rPr>
              <a:t>프로젝트 개발팀</a:t>
            </a:r>
            <a:endParaRPr lang="en-US" altLang="ko-KR" sz="1100" b="1" dirty="0">
              <a:solidFill>
                <a:srgbClr val="002060"/>
              </a:solidFill>
              <a:latin typeface="HY수평선M" panose="02030600000101010101" pitchFamily="18" charset="-127"/>
              <a:ea typeface="HY수평선M" panose="02030600000101010101" pitchFamily="18" charset="-127"/>
            </a:endParaRPr>
          </a:p>
        </p:txBody>
      </p:sp>
      <p:sp>
        <p:nvSpPr>
          <p:cNvPr id="9" name="직사각형 7"/>
          <p:cNvSpPr>
            <a:spLocks noChangeArrowheads="1"/>
          </p:cNvSpPr>
          <p:nvPr/>
        </p:nvSpPr>
        <p:spPr bwMode="auto">
          <a:xfrm>
            <a:off x="6418128" y="4339254"/>
            <a:ext cx="1631216" cy="282209"/>
          </a:xfrm>
          <a:prstGeom prst="rect">
            <a:avLst/>
          </a:prstGeom>
          <a:solidFill>
            <a:srgbClr val="002060"/>
          </a:solidFill>
          <a:ln w="12700" algn="ctr">
            <a:solidFill>
              <a:srgbClr val="002060"/>
            </a:solidFill>
            <a:miter lim="800000"/>
            <a:headEnd/>
            <a:tailEnd/>
          </a:ln>
          <a:effectLst/>
        </p:spPr>
        <p:txBody>
          <a:bodyPr wrap="none" lIns="72000" tIns="36000" rIns="72000" bIns="36000" anchor="ctr" anchorCtr="0"/>
          <a:lstStyle/>
          <a:p>
            <a:pPr algn="ctr" eaLnBrk="1" latinLnBrk="0" hangingPunct="1"/>
            <a:r>
              <a:rPr lang="ko-KR" altLang="en-US" sz="1100" b="1" dirty="0">
                <a:solidFill>
                  <a:schemeClr val="bg1"/>
                </a:solidFill>
                <a:latin typeface="HY수평선M" panose="02030600000101010101" pitchFamily="18" charset="-127"/>
                <a:ea typeface="HY수평선M" panose="02030600000101010101" pitchFamily="18" charset="-127"/>
                <a:cs typeface="Arial" panose="020B0604020202020204" pitchFamily="34" charset="0"/>
              </a:rPr>
              <a:t>품질관리</a:t>
            </a:r>
            <a:endParaRPr lang="en-US" altLang="ko-KR" sz="1100" b="1" dirty="0">
              <a:solidFill>
                <a:schemeClr val="bg1"/>
              </a:solidFill>
              <a:latin typeface="HY수평선M" panose="02030600000101010101" pitchFamily="18" charset="-127"/>
              <a:ea typeface="HY수평선M" panose="02030600000101010101" pitchFamily="18" charset="-127"/>
              <a:cs typeface="Arial" panose="020B0604020202020204" pitchFamily="34" charset="0"/>
            </a:endParaRPr>
          </a:p>
        </p:txBody>
      </p:sp>
      <p:cxnSp>
        <p:nvCxnSpPr>
          <p:cNvPr id="10" name="꺾인 연결선 9"/>
          <p:cNvCxnSpPr/>
          <p:nvPr/>
        </p:nvCxnSpPr>
        <p:spPr>
          <a:xfrm rot="5400000" flipH="1" flipV="1">
            <a:off x="4989711" y="2388932"/>
            <a:ext cx="12700" cy="4978400"/>
          </a:xfrm>
          <a:prstGeom prst="bentConnector3">
            <a:avLst>
              <a:gd name="adj1" fmla="val 900000"/>
            </a:avLst>
          </a:prstGeom>
          <a:solidFill>
            <a:srgbClr val="FFFFFF"/>
          </a:solidFill>
          <a:ln w="12700" cap="flat" cmpd="sng" algn="ctr">
            <a:solidFill>
              <a:schemeClr val="tx1">
                <a:lumMod val="65000"/>
                <a:lumOff val="35000"/>
              </a:schemeClr>
            </a:solidFill>
            <a:prstDash val="solid"/>
            <a:round/>
            <a:headEnd type="none" w="med" len="med"/>
            <a:tailEnd type="none" w="med" len="med"/>
          </a:ln>
          <a:effectLst/>
        </p:spPr>
      </p:cxnSp>
      <p:cxnSp>
        <p:nvCxnSpPr>
          <p:cNvPr id="11" name="직선 연결선 10"/>
          <p:cNvCxnSpPr/>
          <p:nvPr/>
        </p:nvCxnSpPr>
        <p:spPr>
          <a:xfrm flipH="1" flipV="1">
            <a:off x="5039980" y="4477648"/>
            <a:ext cx="1365448" cy="2711"/>
          </a:xfrm>
          <a:prstGeom prst="line">
            <a:avLst/>
          </a:prstGeom>
          <a:solidFill>
            <a:srgbClr val="FFFFFF"/>
          </a:solidFill>
          <a:ln w="12700" cap="flat" cmpd="sng" algn="ctr">
            <a:solidFill>
              <a:schemeClr val="tx1">
                <a:lumMod val="65000"/>
                <a:lumOff val="35000"/>
              </a:schemeClr>
            </a:solidFill>
            <a:prstDash val="sysDash"/>
            <a:round/>
            <a:headEnd type="none" w="med" len="med"/>
            <a:tailEnd type="none" w="med" len="med"/>
          </a:ln>
          <a:effectLst/>
        </p:spPr>
      </p:cxnSp>
      <p:grpSp>
        <p:nvGrpSpPr>
          <p:cNvPr id="12" name="그룹 11"/>
          <p:cNvGrpSpPr/>
          <p:nvPr/>
        </p:nvGrpSpPr>
        <p:grpSpPr>
          <a:xfrm>
            <a:off x="1123557" y="4878132"/>
            <a:ext cx="1692000" cy="1250516"/>
            <a:chOff x="704528" y="4332945"/>
            <a:chExt cx="1980000" cy="1250516"/>
          </a:xfrm>
        </p:grpSpPr>
        <p:sp>
          <p:nvSpPr>
            <p:cNvPr id="13" name="Text Box 7"/>
            <p:cNvSpPr txBox="1">
              <a:spLocks noChangeArrowheads="1"/>
            </p:cNvSpPr>
            <p:nvPr/>
          </p:nvSpPr>
          <p:spPr bwMode="auto">
            <a:xfrm>
              <a:off x="704528" y="4332945"/>
              <a:ext cx="1980000" cy="252000"/>
            </a:xfrm>
            <a:prstGeom prst="rect">
              <a:avLst/>
            </a:prstGeom>
            <a:solidFill>
              <a:srgbClr val="D9E7F4"/>
            </a:solidFill>
            <a:ln w="6350" cap="flat" cmpd="sng" algn="ctr">
              <a:solidFill>
                <a:srgbClr val="0071B5"/>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a:defPPr>
              <a:lvl1pPr marL="88900" algn="ctr" latinLnBrk="1">
                <a:defRPr sz="1000" kern="0">
                  <a:latin typeface="나눔고딕 ExtraBold" pitchFamily="50" charset="-127"/>
                  <a:ea typeface="나눔고딕 ExtraBold" pitchFamily="50" charset="-127"/>
                </a:defRPr>
              </a:lvl1pPr>
            </a:lstStyle>
            <a:p>
              <a:pPr latinLnBrk="0"/>
              <a:r>
                <a:rPr lang="ko-KR" altLang="en-US" sz="1050" b="1">
                  <a:latin typeface="HY수평선M" panose="02030600000101010101" pitchFamily="18" charset="-127"/>
                  <a:ea typeface="HY수평선M" panose="02030600000101010101" pitchFamily="18" charset="-127"/>
                </a:rPr>
                <a:t>사업관리</a:t>
              </a:r>
              <a:r>
                <a:rPr lang="en-US" altLang="ko-KR" sz="1050" b="1">
                  <a:latin typeface="HY수평선M" panose="02030600000101010101" pitchFamily="18" charset="-127"/>
                  <a:ea typeface="HY수평선M" panose="02030600000101010101" pitchFamily="18" charset="-127"/>
                </a:rPr>
                <a:t>(PMO)</a:t>
              </a:r>
              <a:endParaRPr lang="ko-KR" altLang="en-US" sz="1050" b="1" dirty="0">
                <a:latin typeface="HY수평선M" panose="02030600000101010101" pitchFamily="18" charset="-127"/>
                <a:ea typeface="HY수평선M" panose="02030600000101010101" pitchFamily="18" charset="-127"/>
              </a:endParaRPr>
            </a:p>
          </p:txBody>
        </p:sp>
        <p:sp>
          <p:nvSpPr>
            <p:cNvPr id="14" name="Text Box 7"/>
            <p:cNvSpPr txBox="1">
              <a:spLocks noChangeArrowheads="1"/>
            </p:cNvSpPr>
            <p:nvPr/>
          </p:nvSpPr>
          <p:spPr bwMode="auto">
            <a:xfrm>
              <a:off x="704528" y="4620232"/>
              <a:ext cx="1980000" cy="963229"/>
            </a:xfrm>
            <a:prstGeom prst="rect">
              <a:avLst/>
            </a:prstGeom>
            <a:solidFill>
              <a:schemeClr val="bg1"/>
            </a:solidFill>
            <a:ln w="12700" algn="ctr">
              <a:solidFill>
                <a:schemeClr val="bg1">
                  <a:lumMod val="75000"/>
                </a:schemeClr>
              </a:solidFill>
              <a:miter lim="800000"/>
              <a:headEnd/>
              <a:tailEnd/>
            </a:ln>
            <a:effectLst/>
          </p:spPr>
          <p:txBody>
            <a:bodyPr wrap="none" lIns="144000" tIns="108000" rIns="36000" bIns="39600" anchor="t"/>
            <a:lstStyle>
              <a:defPPr>
                <a:defRPr lang="ko-KR"/>
              </a:defPPr>
              <a:lvl1pPr marL="136525" indent="-136525" defTabSz="803021" eaLnBrk="1" fontAlgn="auto" latinLnBrk="1" hangingPunct="1">
                <a:lnSpc>
                  <a:spcPct val="100000"/>
                </a:lnSpc>
                <a:spcBef>
                  <a:spcPts val="400"/>
                </a:spcBef>
                <a:spcAft>
                  <a:spcPts val="0"/>
                </a:spcAft>
                <a:buSzPct val="80000"/>
                <a:buFont typeface="Wingdings" panose="05000000000000000000" pitchFamily="2" charset="2"/>
                <a:buChar char="u"/>
                <a:defRPr kumimoji="0" sz="1000" kern="0">
                  <a:solidFill>
                    <a:prstClr val="black"/>
                  </a:solidFill>
                  <a:latin typeface="나눔고딕" panose="020D0604000000000000" pitchFamily="50" charset="-127"/>
                  <a:ea typeface="나눔고딕" panose="020D0604000000000000" pitchFamily="50" charset="-127"/>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latinLnBrk="0"/>
              <a:r>
                <a:rPr lang="ko-KR" altLang="en-US">
                  <a:solidFill>
                    <a:schemeClr val="tx1">
                      <a:lumMod val="75000"/>
                      <a:lumOff val="25000"/>
                    </a:schemeClr>
                  </a:solidFill>
                  <a:latin typeface="HY수평선M" panose="02030600000101010101" pitchFamily="18" charset="-127"/>
                  <a:ea typeface="HY수평선M" panose="02030600000101010101" pitchFamily="18" charset="-127"/>
                </a:rPr>
                <a:t>프로젝트 관리자</a:t>
              </a:r>
              <a:endParaRPr lang="en-US" altLang="ko-KR">
                <a:solidFill>
                  <a:schemeClr val="tx1">
                    <a:lumMod val="75000"/>
                    <a:lumOff val="25000"/>
                  </a:schemeClr>
                </a:solidFill>
                <a:latin typeface="HY수평선M" panose="02030600000101010101" pitchFamily="18" charset="-127"/>
                <a:ea typeface="HY수평선M" panose="02030600000101010101" pitchFamily="18" charset="-127"/>
              </a:endParaRPr>
            </a:p>
            <a:p>
              <a:pPr latinLnBrk="0"/>
              <a:r>
                <a:rPr lang="en-US" altLang="ko-KR">
                  <a:solidFill>
                    <a:schemeClr val="tx1">
                      <a:lumMod val="75000"/>
                      <a:lumOff val="25000"/>
                    </a:schemeClr>
                  </a:solidFill>
                  <a:latin typeface="HY수평선M" panose="02030600000101010101" pitchFamily="18" charset="-127"/>
                  <a:ea typeface="HY수평선M" panose="02030600000101010101" pitchFamily="18" charset="-127"/>
                </a:rPr>
                <a:t>PMO</a:t>
              </a:r>
            </a:p>
            <a:p>
              <a:pPr latinLnBrk="0"/>
              <a:r>
                <a:rPr lang="ko-KR" altLang="en-US">
                  <a:solidFill>
                    <a:schemeClr val="tx1">
                      <a:lumMod val="75000"/>
                      <a:lumOff val="25000"/>
                    </a:schemeClr>
                  </a:solidFill>
                  <a:latin typeface="HY수평선M" panose="02030600000101010101" pitchFamily="18" charset="-127"/>
                  <a:ea typeface="HY수평선M" panose="02030600000101010101" pitchFamily="18" charset="-127"/>
                </a:rPr>
                <a:t>품질 담당</a:t>
              </a:r>
              <a:endParaRPr lang="en-US" altLang="ko-KR" dirty="0">
                <a:latin typeface="HY수평선M" panose="02030600000101010101" pitchFamily="18" charset="-127"/>
                <a:ea typeface="HY수평선M" panose="02030600000101010101" pitchFamily="18" charset="-127"/>
              </a:endParaRPr>
            </a:p>
          </p:txBody>
        </p:sp>
      </p:grpSp>
      <p:grpSp>
        <p:nvGrpSpPr>
          <p:cNvPr id="15" name="그룹 14"/>
          <p:cNvGrpSpPr/>
          <p:nvPr/>
        </p:nvGrpSpPr>
        <p:grpSpPr>
          <a:xfrm>
            <a:off x="3126267" y="4878132"/>
            <a:ext cx="1692000" cy="1250516"/>
            <a:chOff x="704528" y="4332945"/>
            <a:chExt cx="1980000" cy="1250516"/>
          </a:xfrm>
        </p:grpSpPr>
        <p:sp>
          <p:nvSpPr>
            <p:cNvPr id="16" name="Text Box 7"/>
            <p:cNvSpPr txBox="1">
              <a:spLocks noChangeArrowheads="1"/>
            </p:cNvSpPr>
            <p:nvPr/>
          </p:nvSpPr>
          <p:spPr bwMode="auto">
            <a:xfrm>
              <a:off x="704528" y="4332945"/>
              <a:ext cx="1980000" cy="252000"/>
            </a:xfrm>
            <a:prstGeom prst="rect">
              <a:avLst/>
            </a:prstGeom>
            <a:solidFill>
              <a:srgbClr val="D9E7F4"/>
            </a:solidFill>
            <a:ln w="6350" cap="flat" cmpd="sng" algn="ctr">
              <a:solidFill>
                <a:srgbClr val="0071B5"/>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a:defPPr>
              <a:lvl1pPr marL="88900" algn="ctr" latinLnBrk="1">
                <a:defRPr sz="1000" kern="0">
                  <a:latin typeface="나눔고딕 ExtraBold" pitchFamily="50" charset="-127"/>
                  <a:ea typeface="나눔고딕 ExtraBold" pitchFamily="50" charset="-127"/>
                </a:defRPr>
              </a:lvl1pPr>
            </a:lstStyle>
            <a:p>
              <a:pPr latinLnBrk="0"/>
              <a:r>
                <a:rPr lang="ko-KR" altLang="en-US" sz="1050" b="1">
                  <a:latin typeface="HY수평선M" panose="02030600000101010101" pitchFamily="18" charset="-127"/>
                  <a:ea typeface="HY수평선M" panose="02030600000101010101" pitchFamily="18" charset="-127"/>
                </a:rPr>
                <a:t>시스템</a:t>
              </a:r>
              <a:r>
                <a:rPr lang="en-US" altLang="ko-KR" sz="1050" b="1">
                  <a:latin typeface="HY수평선M" panose="02030600000101010101" pitchFamily="18" charset="-127"/>
                  <a:ea typeface="HY수평선M" panose="02030600000101010101" pitchFamily="18" charset="-127"/>
                </a:rPr>
                <a:t>/</a:t>
              </a:r>
              <a:r>
                <a:rPr lang="ko-KR" altLang="en-US" sz="1050" b="1">
                  <a:latin typeface="HY수평선M" panose="02030600000101010101" pitchFamily="18" charset="-127"/>
                  <a:ea typeface="HY수평선M" panose="02030600000101010101" pitchFamily="18" charset="-127"/>
                </a:rPr>
                <a:t>보안</a:t>
              </a:r>
              <a:endParaRPr lang="ko-KR" altLang="en-US" sz="1050" b="1" dirty="0">
                <a:latin typeface="HY수평선M" panose="02030600000101010101" pitchFamily="18" charset="-127"/>
                <a:ea typeface="HY수평선M" panose="02030600000101010101" pitchFamily="18" charset="-127"/>
              </a:endParaRPr>
            </a:p>
          </p:txBody>
        </p:sp>
        <p:sp>
          <p:nvSpPr>
            <p:cNvPr id="17" name="Text Box 7"/>
            <p:cNvSpPr txBox="1">
              <a:spLocks noChangeArrowheads="1"/>
            </p:cNvSpPr>
            <p:nvPr/>
          </p:nvSpPr>
          <p:spPr bwMode="auto">
            <a:xfrm>
              <a:off x="704528" y="4620232"/>
              <a:ext cx="1980000" cy="963229"/>
            </a:xfrm>
            <a:prstGeom prst="rect">
              <a:avLst/>
            </a:prstGeom>
            <a:solidFill>
              <a:schemeClr val="bg1"/>
            </a:solidFill>
            <a:ln w="12700" algn="ctr">
              <a:solidFill>
                <a:schemeClr val="bg1">
                  <a:lumMod val="75000"/>
                </a:schemeClr>
              </a:solidFill>
              <a:miter lim="800000"/>
              <a:headEnd/>
              <a:tailEnd/>
            </a:ln>
            <a:effectLst/>
          </p:spPr>
          <p:txBody>
            <a:bodyPr wrap="none" lIns="144000" tIns="108000" rIns="36000" bIns="39600" anchor="t"/>
            <a:lstStyle>
              <a:defPPr>
                <a:defRPr lang="ko-KR"/>
              </a:defPPr>
              <a:lvl1pPr marL="136525" indent="-136525" defTabSz="803021" eaLnBrk="1" fontAlgn="auto" latinLnBrk="1" hangingPunct="1">
                <a:lnSpc>
                  <a:spcPct val="100000"/>
                </a:lnSpc>
                <a:spcBef>
                  <a:spcPts val="400"/>
                </a:spcBef>
                <a:spcAft>
                  <a:spcPts val="0"/>
                </a:spcAft>
                <a:buSzPct val="80000"/>
                <a:buFont typeface="Wingdings" panose="05000000000000000000" pitchFamily="2" charset="2"/>
                <a:buChar char="u"/>
                <a:defRPr kumimoji="0" sz="1000" kern="0">
                  <a:solidFill>
                    <a:prstClr val="black"/>
                  </a:solidFill>
                  <a:latin typeface="나눔고딕" panose="020D0604000000000000" pitchFamily="50" charset="-127"/>
                  <a:ea typeface="나눔고딕" panose="020D0604000000000000" pitchFamily="50" charset="-127"/>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latinLnBrk="0"/>
              <a:r>
                <a:rPr lang="en-US" altLang="ko-KR">
                  <a:latin typeface="HY수평선M" panose="02030600000101010101" pitchFamily="18" charset="-127"/>
                  <a:ea typeface="HY수평선M" panose="02030600000101010101" pitchFamily="18" charset="-127"/>
                </a:rPr>
                <a:t>H/W, S/W</a:t>
              </a:r>
              <a:endParaRPr lang="en-US" altLang="ko-KR" dirty="0">
                <a:latin typeface="HY수평선M" panose="02030600000101010101" pitchFamily="18" charset="-127"/>
                <a:ea typeface="HY수평선M" panose="02030600000101010101" pitchFamily="18" charset="-127"/>
              </a:endParaRPr>
            </a:p>
            <a:p>
              <a:pPr latinLnBrk="0"/>
              <a:r>
                <a:rPr lang="ko-KR" altLang="en-US">
                  <a:latin typeface="HY수평선M" panose="02030600000101010101" pitchFamily="18" charset="-127"/>
                  <a:ea typeface="HY수평선M" panose="02030600000101010101" pitchFamily="18" charset="-127"/>
                </a:rPr>
                <a:t>성능</a:t>
              </a:r>
              <a:r>
                <a:rPr lang="en-US" altLang="ko-KR">
                  <a:latin typeface="HY수평선M" panose="02030600000101010101" pitchFamily="18" charset="-127"/>
                  <a:ea typeface="HY수평선M" panose="02030600000101010101" pitchFamily="18" charset="-127"/>
                </a:rPr>
                <a:t>/</a:t>
              </a:r>
              <a:r>
                <a:rPr lang="ko-KR" altLang="en-US">
                  <a:latin typeface="HY수평선M" panose="02030600000101010101" pitchFamily="18" charset="-127"/>
                  <a:ea typeface="HY수평선M" panose="02030600000101010101" pitchFamily="18" charset="-127"/>
                </a:rPr>
                <a:t>부하 테스트</a:t>
              </a:r>
              <a:endParaRPr lang="en-US" altLang="ko-KR">
                <a:latin typeface="HY수평선M" panose="02030600000101010101" pitchFamily="18" charset="-127"/>
                <a:ea typeface="HY수평선M" panose="02030600000101010101" pitchFamily="18" charset="-127"/>
              </a:endParaRPr>
            </a:p>
            <a:p>
              <a:pPr latinLnBrk="0"/>
              <a:r>
                <a:rPr lang="ko-KR" altLang="en-US">
                  <a:latin typeface="HY수평선M" panose="02030600000101010101" pitchFamily="18" charset="-127"/>
                  <a:ea typeface="HY수평선M" panose="02030600000101010101" pitchFamily="18" charset="-127"/>
                </a:rPr>
                <a:t>보안 취약섬 점검</a:t>
              </a:r>
              <a:endParaRPr lang="en-US" altLang="ko-KR">
                <a:latin typeface="HY수평선M" panose="02030600000101010101" pitchFamily="18" charset="-127"/>
                <a:ea typeface="HY수평선M" panose="02030600000101010101" pitchFamily="18" charset="-127"/>
              </a:endParaRPr>
            </a:p>
            <a:p>
              <a:pPr latinLnBrk="0"/>
              <a:r>
                <a:rPr lang="ko-KR" altLang="en-US">
                  <a:latin typeface="HY수평선M" panose="02030600000101010101" pitchFamily="18" charset="-127"/>
                  <a:ea typeface="HY수평선M" panose="02030600000101010101" pitchFamily="18" charset="-127"/>
                </a:rPr>
                <a:t>테스트</a:t>
              </a:r>
              <a:endParaRPr lang="en-US" altLang="ko-KR" dirty="0">
                <a:latin typeface="HY수평선M" panose="02030600000101010101" pitchFamily="18" charset="-127"/>
                <a:ea typeface="HY수평선M" panose="02030600000101010101" pitchFamily="18" charset="-127"/>
              </a:endParaRPr>
            </a:p>
          </p:txBody>
        </p:sp>
      </p:grpSp>
      <p:grpSp>
        <p:nvGrpSpPr>
          <p:cNvPr id="18" name="그룹 17"/>
          <p:cNvGrpSpPr/>
          <p:nvPr/>
        </p:nvGrpSpPr>
        <p:grpSpPr>
          <a:xfrm>
            <a:off x="7131688" y="4878132"/>
            <a:ext cx="1692000" cy="1250516"/>
            <a:chOff x="704528" y="4332945"/>
            <a:chExt cx="1980000" cy="1250516"/>
          </a:xfrm>
        </p:grpSpPr>
        <p:sp>
          <p:nvSpPr>
            <p:cNvPr id="19" name="Text Box 7"/>
            <p:cNvSpPr txBox="1">
              <a:spLocks noChangeArrowheads="1"/>
            </p:cNvSpPr>
            <p:nvPr/>
          </p:nvSpPr>
          <p:spPr bwMode="auto">
            <a:xfrm>
              <a:off x="704528" y="4332945"/>
              <a:ext cx="1980000" cy="252000"/>
            </a:xfrm>
            <a:prstGeom prst="rect">
              <a:avLst/>
            </a:prstGeom>
            <a:solidFill>
              <a:srgbClr val="D9E7F4"/>
            </a:solidFill>
            <a:ln w="6350" cap="flat" cmpd="sng" algn="ctr">
              <a:solidFill>
                <a:srgbClr val="0071B5"/>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a:defPPr>
              <a:lvl1pPr marL="88900" algn="ctr" latinLnBrk="1">
                <a:defRPr sz="1000" kern="0">
                  <a:latin typeface="나눔고딕 ExtraBold" pitchFamily="50" charset="-127"/>
                  <a:ea typeface="나눔고딕 ExtraBold" pitchFamily="50" charset="-127"/>
                </a:defRPr>
              </a:lvl1pPr>
            </a:lstStyle>
            <a:p>
              <a:pPr latinLnBrk="0"/>
              <a:r>
                <a:rPr lang="en-US" altLang="ko-KR" sz="1050" b="1">
                  <a:latin typeface="HY수평선M" panose="02030600000101010101" pitchFamily="18" charset="-127"/>
                  <a:ea typeface="HY수평선M" panose="02030600000101010101" pitchFamily="18" charset="-127"/>
                </a:rPr>
                <a:t>API</a:t>
              </a:r>
              <a:endParaRPr lang="ko-KR" altLang="en-US" sz="1050" b="1" dirty="0">
                <a:latin typeface="HY수평선M" panose="02030600000101010101" pitchFamily="18" charset="-127"/>
                <a:ea typeface="HY수평선M" panose="02030600000101010101" pitchFamily="18" charset="-127"/>
              </a:endParaRPr>
            </a:p>
          </p:txBody>
        </p:sp>
        <p:sp>
          <p:nvSpPr>
            <p:cNvPr id="20" name="Text Box 7"/>
            <p:cNvSpPr txBox="1">
              <a:spLocks noChangeArrowheads="1"/>
            </p:cNvSpPr>
            <p:nvPr/>
          </p:nvSpPr>
          <p:spPr bwMode="auto">
            <a:xfrm>
              <a:off x="704528" y="4620232"/>
              <a:ext cx="1980000" cy="963229"/>
            </a:xfrm>
            <a:prstGeom prst="rect">
              <a:avLst/>
            </a:prstGeom>
            <a:solidFill>
              <a:schemeClr val="bg1"/>
            </a:solidFill>
            <a:ln w="12700" algn="ctr">
              <a:solidFill>
                <a:schemeClr val="bg1">
                  <a:lumMod val="75000"/>
                </a:schemeClr>
              </a:solidFill>
              <a:miter lim="800000"/>
              <a:headEnd/>
              <a:tailEnd/>
            </a:ln>
            <a:effectLst/>
          </p:spPr>
          <p:txBody>
            <a:bodyPr wrap="none" lIns="144000" tIns="108000" rIns="36000" bIns="39600" anchor="t"/>
            <a:lstStyle>
              <a:defPPr>
                <a:defRPr lang="ko-KR"/>
              </a:defPPr>
              <a:lvl1pPr marL="136525" indent="-136525" defTabSz="803021" eaLnBrk="1" fontAlgn="auto" latinLnBrk="1" hangingPunct="1">
                <a:lnSpc>
                  <a:spcPct val="100000"/>
                </a:lnSpc>
                <a:spcBef>
                  <a:spcPts val="400"/>
                </a:spcBef>
                <a:spcAft>
                  <a:spcPts val="0"/>
                </a:spcAft>
                <a:buSzPct val="80000"/>
                <a:buFont typeface="Wingdings" panose="05000000000000000000" pitchFamily="2" charset="2"/>
                <a:buChar char="u"/>
                <a:defRPr kumimoji="0" sz="1000" kern="0">
                  <a:solidFill>
                    <a:prstClr val="black"/>
                  </a:solidFill>
                  <a:latin typeface="나눔고딕" panose="020D0604000000000000" pitchFamily="50" charset="-127"/>
                  <a:ea typeface="나눔고딕" panose="020D0604000000000000" pitchFamily="50" charset="-127"/>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latinLnBrk="0"/>
              <a:r>
                <a:rPr lang="ko-KR" altLang="en-US">
                  <a:latin typeface="HY수평선M" panose="02030600000101010101" pitchFamily="18" charset="-127"/>
                  <a:ea typeface="HY수평선M" panose="02030600000101010101" pitchFamily="18" charset="-127"/>
                </a:rPr>
                <a:t>대외기관 </a:t>
              </a:r>
              <a:r>
                <a:rPr lang="en-US" altLang="ko-KR">
                  <a:latin typeface="HY수평선M" panose="02030600000101010101" pitchFamily="18" charset="-127"/>
                  <a:ea typeface="HY수평선M" panose="02030600000101010101" pitchFamily="18" charset="-127"/>
                </a:rPr>
                <a:t>API </a:t>
              </a:r>
              <a:r>
                <a:rPr lang="ko-KR" altLang="en-US">
                  <a:latin typeface="HY수평선M" panose="02030600000101010101" pitchFamily="18" charset="-127"/>
                  <a:ea typeface="HY수평선M" panose="02030600000101010101" pitchFamily="18" charset="-127"/>
                </a:rPr>
                <a:t>연계</a:t>
              </a:r>
              <a:endParaRPr lang="en-US" altLang="ko-KR" dirty="0">
                <a:latin typeface="HY수평선M" panose="02030600000101010101" pitchFamily="18" charset="-127"/>
                <a:ea typeface="HY수평선M" panose="02030600000101010101" pitchFamily="18" charset="-127"/>
              </a:endParaRPr>
            </a:p>
          </p:txBody>
        </p:sp>
      </p:grpSp>
      <p:grpSp>
        <p:nvGrpSpPr>
          <p:cNvPr id="21" name="그룹 20"/>
          <p:cNvGrpSpPr/>
          <p:nvPr/>
        </p:nvGrpSpPr>
        <p:grpSpPr>
          <a:xfrm>
            <a:off x="5128977" y="4878132"/>
            <a:ext cx="1692000" cy="1250516"/>
            <a:chOff x="704528" y="4332945"/>
            <a:chExt cx="1980000" cy="1250516"/>
          </a:xfrm>
        </p:grpSpPr>
        <p:sp>
          <p:nvSpPr>
            <p:cNvPr id="22" name="Text Box 7"/>
            <p:cNvSpPr txBox="1">
              <a:spLocks noChangeArrowheads="1"/>
            </p:cNvSpPr>
            <p:nvPr/>
          </p:nvSpPr>
          <p:spPr bwMode="auto">
            <a:xfrm>
              <a:off x="704528" y="4332945"/>
              <a:ext cx="1980000" cy="252000"/>
            </a:xfrm>
            <a:prstGeom prst="rect">
              <a:avLst/>
            </a:prstGeom>
            <a:solidFill>
              <a:srgbClr val="D9E7F4"/>
            </a:solidFill>
            <a:ln w="6350" cap="flat" cmpd="sng" algn="ctr">
              <a:solidFill>
                <a:srgbClr val="0071B5"/>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a:defPPr>
              <a:lvl1pPr marL="88900" algn="ctr" latinLnBrk="1">
                <a:defRPr sz="1000" kern="0">
                  <a:latin typeface="나눔고딕 ExtraBold" pitchFamily="50" charset="-127"/>
                  <a:ea typeface="나눔고딕 ExtraBold" pitchFamily="50" charset="-127"/>
                </a:defRPr>
              </a:lvl1pPr>
            </a:lstStyle>
            <a:p>
              <a:pPr latinLnBrk="0"/>
              <a:r>
                <a:rPr lang="en-US" altLang="ko-KR" sz="1050" b="1">
                  <a:latin typeface="HY수평선M" panose="02030600000101010101" pitchFamily="18" charset="-127"/>
                  <a:ea typeface="HY수평선M" panose="02030600000101010101" pitchFamily="18" charset="-127"/>
                </a:rPr>
                <a:t>Application </a:t>
              </a:r>
              <a:r>
                <a:rPr lang="ko-KR" altLang="en-US" sz="1050" b="1">
                  <a:latin typeface="HY수평선M" panose="02030600000101010101" pitchFamily="18" charset="-127"/>
                  <a:ea typeface="HY수평선M" panose="02030600000101010101" pitchFamily="18" charset="-127"/>
                </a:rPr>
                <a:t>개발</a:t>
              </a:r>
              <a:endParaRPr lang="ko-KR" altLang="en-US" sz="1050" b="1" dirty="0">
                <a:latin typeface="HY수평선M" panose="02030600000101010101" pitchFamily="18" charset="-127"/>
                <a:ea typeface="HY수평선M" panose="02030600000101010101" pitchFamily="18" charset="-127"/>
              </a:endParaRPr>
            </a:p>
          </p:txBody>
        </p:sp>
        <p:sp>
          <p:nvSpPr>
            <p:cNvPr id="23" name="Text Box 7"/>
            <p:cNvSpPr txBox="1">
              <a:spLocks noChangeArrowheads="1"/>
            </p:cNvSpPr>
            <p:nvPr/>
          </p:nvSpPr>
          <p:spPr bwMode="auto">
            <a:xfrm>
              <a:off x="704528" y="4620232"/>
              <a:ext cx="1980000" cy="963229"/>
            </a:xfrm>
            <a:prstGeom prst="rect">
              <a:avLst/>
            </a:prstGeom>
            <a:solidFill>
              <a:schemeClr val="bg1"/>
            </a:solidFill>
            <a:ln w="12700" algn="ctr">
              <a:solidFill>
                <a:schemeClr val="bg1">
                  <a:lumMod val="75000"/>
                </a:schemeClr>
              </a:solidFill>
              <a:miter lim="800000"/>
              <a:headEnd/>
              <a:tailEnd/>
            </a:ln>
            <a:effectLst/>
          </p:spPr>
          <p:txBody>
            <a:bodyPr wrap="none" lIns="144000" tIns="36000" rIns="36000" bIns="39600" anchor="ctr"/>
            <a:lstStyle>
              <a:defPPr>
                <a:defRPr lang="ko-KR"/>
              </a:defPPr>
              <a:lvl1pPr marL="136525" indent="-136525" defTabSz="803021" eaLnBrk="1" fontAlgn="auto" latinLnBrk="1" hangingPunct="1">
                <a:lnSpc>
                  <a:spcPct val="100000"/>
                </a:lnSpc>
                <a:spcBef>
                  <a:spcPts val="400"/>
                </a:spcBef>
                <a:spcAft>
                  <a:spcPts val="0"/>
                </a:spcAft>
                <a:buSzPct val="80000"/>
                <a:buFont typeface="Wingdings" panose="05000000000000000000" pitchFamily="2" charset="2"/>
                <a:buChar char="u"/>
                <a:defRPr kumimoji="0" sz="1000" kern="0">
                  <a:solidFill>
                    <a:prstClr val="black"/>
                  </a:solidFill>
                  <a:latin typeface="나눔고딕" panose="020D0604000000000000" pitchFamily="50" charset="-127"/>
                  <a:ea typeface="나눔고딕" panose="020D0604000000000000" pitchFamily="50" charset="-127"/>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latinLnBrk="0">
                <a:spcBef>
                  <a:spcPts val="0"/>
                </a:spcBef>
              </a:pPr>
              <a:r>
                <a:rPr lang="ko-KR" altLang="en-US" dirty="0">
                  <a:latin typeface="HY수평선M" panose="02030600000101010101" pitchFamily="18" charset="-127"/>
                  <a:ea typeface="HY수평선M" panose="02030600000101010101" pitchFamily="18" charset="-127"/>
                </a:rPr>
                <a:t>공통업무</a:t>
              </a:r>
              <a:endParaRPr lang="en-US" altLang="ko-KR" dirty="0">
                <a:latin typeface="HY수평선M" panose="02030600000101010101" pitchFamily="18" charset="-127"/>
                <a:ea typeface="HY수평선M" panose="02030600000101010101" pitchFamily="18" charset="-127"/>
              </a:endParaRPr>
            </a:p>
            <a:p>
              <a:pPr latinLnBrk="0">
                <a:spcBef>
                  <a:spcPts val="0"/>
                </a:spcBef>
              </a:pPr>
              <a:r>
                <a:rPr lang="ko-KR" altLang="en-US" dirty="0">
                  <a:latin typeface="HY수평선M" panose="02030600000101010101" pitchFamily="18" charset="-127"/>
                  <a:ea typeface="HY수평선M" panose="02030600000101010101" pitchFamily="18" charset="-127"/>
                </a:rPr>
                <a:t>고객업무</a:t>
              </a:r>
              <a:endParaRPr lang="en-US" altLang="ko-KR" dirty="0">
                <a:latin typeface="HY수평선M" panose="02030600000101010101" pitchFamily="18" charset="-127"/>
                <a:ea typeface="HY수평선M" panose="02030600000101010101" pitchFamily="18" charset="-127"/>
              </a:endParaRPr>
            </a:p>
            <a:p>
              <a:pPr latinLnBrk="0">
                <a:spcBef>
                  <a:spcPts val="0"/>
                </a:spcBef>
              </a:pPr>
              <a:r>
                <a:rPr lang="ko-KR" altLang="en-US" dirty="0">
                  <a:latin typeface="HY수평선M" panose="02030600000101010101" pitchFamily="18" charset="-127"/>
                  <a:ea typeface="HY수평선M" panose="02030600000101010101" pitchFamily="18" charset="-127"/>
                </a:rPr>
                <a:t>예금업무</a:t>
              </a:r>
              <a:endParaRPr lang="en-US" altLang="ko-KR" dirty="0">
                <a:latin typeface="HY수평선M" panose="02030600000101010101" pitchFamily="18" charset="-127"/>
                <a:ea typeface="HY수평선M" panose="02030600000101010101" pitchFamily="18" charset="-127"/>
              </a:endParaRPr>
            </a:p>
            <a:p>
              <a:pPr latinLnBrk="0">
                <a:spcBef>
                  <a:spcPts val="0"/>
                </a:spcBef>
              </a:pPr>
              <a:r>
                <a:rPr lang="ko-KR" altLang="en-US" dirty="0">
                  <a:latin typeface="HY수평선M" panose="02030600000101010101" pitchFamily="18" charset="-127"/>
                  <a:ea typeface="HY수평선M" panose="02030600000101010101" pitchFamily="18" charset="-127"/>
                </a:rPr>
                <a:t>송금업무</a:t>
              </a:r>
              <a:endParaRPr lang="en-US" altLang="ko-KR" dirty="0">
                <a:latin typeface="HY수평선M" panose="02030600000101010101" pitchFamily="18" charset="-127"/>
                <a:ea typeface="HY수평선M" panose="02030600000101010101" pitchFamily="18" charset="-127"/>
              </a:endParaRPr>
            </a:p>
            <a:p>
              <a:pPr latinLnBrk="0">
                <a:spcBef>
                  <a:spcPts val="0"/>
                </a:spcBef>
              </a:pPr>
              <a:r>
                <a:rPr lang="en-US" altLang="ko-KR" dirty="0">
                  <a:latin typeface="HY수평선M" panose="02030600000101010101" pitchFamily="18" charset="-127"/>
                  <a:ea typeface="HY수평선M" panose="02030600000101010101" pitchFamily="18" charset="-127"/>
                </a:rPr>
                <a:t>AML</a:t>
              </a:r>
              <a:endParaRPr lang="ko-KR" altLang="en-US" dirty="0">
                <a:latin typeface="HY수평선M" panose="02030600000101010101" pitchFamily="18" charset="-127"/>
                <a:ea typeface="HY수평선M" panose="02030600000101010101" pitchFamily="18" charset="-127"/>
              </a:endParaRPr>
            </a:p>
          </p:txBody>
        </p:sp>
      </p:grpSp>
      <p:cxnSp>
        <p:nvCxnSpPr>
          <p:cNvPr id="24" name="직선 연결선 23"/>
          <p:cNvCxnSpPr/>
          <p:nvPr/>
        </p:nvCxnSpPr>
        <p:spPr bwMode="auto">
          <a:xfrm>
            <a:off x="3972267" y="4767593"/>
            <a:ext cx="0" cy="108000"/>
          </a:xfrm>
          <a:prstGeom prst="line">
            <a:avLst/>
          </a:prstGeom>
          <a:solidFill>
            <a:srgbClr val="FFFFFF"/>
          </a:solidFill>
          <a:ln w="12700" cap="flat" cmpd="sng" algn="ctr">
            <a:solidFill>
              <a:schemeClr val="tx1">
                <a:lumMod val="65000"/>
                <a:lumOff val="35000"/>
              </a:schemeClr>
            </a:solidFill>
            <a:prstDash val="solid"/>
            <a:round/>
            <a:headEnd type="none" w="med" len="med"/>
            <a:tailEnd type="none" w="med" len="med"/>
          </a:ln>
          <a:effectLst/>
        </p:spPr>
      </p:cxnSp>
      <p:cxnSp>
        <p:nvCxnSpPr>
          <p:cNvPr id="25" name="직선 연결선 24"/>
          <p:cNvCxnSpPr/>
          <p:nvPr/>
        </p:nvCxnSpPr>
        <p:spPr bwMode="auto">
          <a:xfrm>
            <a:off x="5986232" y="4763782"/>
            <a:ext cx="0" cy="108000"/>
          </a:xfrm>
          <a:prstGeom prst="line">
            <a:avLst/>
          </a:prstGeom>
          <a:solidFill>
            <a:srgbClr val="FFFFFF"/>
          </a:solidFill>
          <a:ln w="12700" cap="flat" cmpd="sng" algn="ctr">
            <a:solidFill>
              <a:schemeClr val="tx1">
                <a:lumMod val="65000"/>
                <a:lumOff val="35000"/>
              </a:schemeClr>
            </a:solidFill>
            <a:prstDash val="solid"/>
            <a:round/>
            <a:headEnd type="none" w="med" len="med"/>
            <a:tailEnd type="none" w="med" len="med"/>
          </a:ln>
          <a:effectLst/>
        </p:spPr>
      </p:cxnSp>
      <p:grpSp>
        <p:nvGrpSpPr>
          <p:cNvPr id="86" name="그룹 85"/>
          <p:cNvGrpSpPr/>
          <p:nvPr/>
        </p:nvGrpSpPr>
        <p:grpSpPr>
          <a:xfrm>
            <a:off x="3594757" y="1844824"/>
            <a:ext cx="2808311" cy="2278926"/>
            <a:chOff x="3440832" y="1653969"/>
            <a:chExt cx="2808311" cy="2278926"/>
          </a:xfrm>
        </p:grpSpPr>
        <p:grpSp>
          <p:nvGrpSpPr>
            <p:cNvPr id="27" name="그룹 26"/>
            <p:cNvGrpSpPr/>
            <p:nvPr/>
          </p:nvGrpSpPr>
          <p:grpSpPr>
            <a:xfrm>
              <a:off x="3440832" y="1653969"/>
              <a:ext cx="2808311" cy="2278926"/>
              <a:chOff x="4900260" y="3194897"/>
              <a:chExt cx="1929346" cy="1565656"/>
            </a:xfrm>
          </p:grpSpPr>
          <p:sp>
            <p:nvSpPr>
              <p:cNvPr id="76" name="타원 75"/>
              <p:cNvSpPr/>
              <p:nvPr/>
            </p:nvSpPr>
            <p:spPr>
              <a:xfrm>
                <a:off x="4900260" y="3771252"/>
                <a:ext cx="989299" cy="989301"/>
              </a:xfrm>
              <a:prstGeom prst="ellipse">
                <a:avLst/>
              </a:prstGeom>
              <a:solidFill>
                <a:srgbClr val="002060">
                  <a:alpha val="80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lvl="1" eaLnBrk="0" fontAlgn="ctr" latinLnBrk="0" hangingPunct="0">
                  <a:buClr>
                    <a:srgbClr val="3271AA"/>
                  </a:buClr>
                  <a:buSzPct val="140000"/>
                  <a:tabLst>
                    <a:tab pos="5648325" algn="l"/>
                  </a:tabLst>
                </a:pPr>
                <a:r>
                  <a:rPr lang="ko-KR" altLang="en-US" sz="1200">
                    <a:solidFill>
                      <a:schemeClr val="bg1"/>
                    </a:solidFill>
                    <a:latin typeface="HY수평선M" panose="02030600000101010101" pitchFamily="18" charset="-127"/>
                    <a:ea typeface="HY수평선M" panose="02030600000101010101" pitchFamily="18" charset="-127"/>
                  </a:rPr>
                  <a:t>사업관리</a:t>
                </a:r>
                <a:endParaRPr lang="en-US" altLang="ko-KR" sz="1200">
                  <a:solidFill>
                    <a:schemeClr val="bg1"/>
                  </a:solidFill>
                  <a:latin typeface="HY수평선M" panose="02030600000101010101" pitchFamily="18" charset="-127"/>
                  <a:ea typeface="HY수평선M" panose="02030600000101010101" pitchFamily="18" charset="-127"/>
                </a:endParaRPr>
              </a:p>
              <a:p>
                <a:pPr marL="0" lvl="1" eaLnBrk="0" fontAlgn="ctr" latinLnBrk="0" hangingPunct="0">
                  <a:buClr>
                    <a:srgbClr val="3271AA"/>
                  </a:buClr>
                  <a:buSzPct val="140000"/>
                  <a:tabLst>
                    <a:tab pos="5648325" algn="l"/>
                  </a:tabLst>
                </a:pPr>
                <a:r>
                  <a:rPr lang="en-US" altLang="ko-KR" sz="1200">
                    <a:solidFill>
                      <a:schemeClr val="bg1"/>
                    </a:solidFill>
                    <a:latin typeface="HY수평선M" panose="02030600000101010101" pitchFamily="18" charset="-127"/>
                    <a:ea typeface="HY수평선M" panose="02030600000101010101" pitchFamily="18" charset="-127"/>
                  </a:rPr>
                  <a:t>      +</a:t>
                </a:r>
              </a:p>
              <a:p>
                <a:pPr marL="0" lvl="1" eaLnBrk="0" fontAlgn="ctr" latinLnBrk="0" hangingPunct="0">
                  <a:buClr>
                    <a:srgbClr val="3271AA"/>
                  </a:buClr>
                  <a:buSzPct val="140000"/>
                  <a:tabLst>
                    <a:tab pos="5648325" algn="l"/>
                  </a:tabLst>
                </a:pPr>
                <a:r>
                  <a:rPr lang="en-US" altLang="ko-KR" sz="1200">
                    <a:solidFill>
                      <a:schemeClr val="bg1"/>
                    </a:solidFill>
                    <a:latin typeface="HY수평선M" panose="02030600000101010101" pitchFamily="18" charset="-127"/>
                    <a:ea typeface="HY수평선M" panose="02030600000101010101" pitchFamily="18" charset="-127"/>
                  </a:rPr>
                  <a:t>Infra &amp; API</a:t>
                </a:r>
              </a:p>
              <a:p>
                <a:pPr marL="0" lvl="1" eaLnBrk="0" fontAlgn="ctr" latinLnBrk="0" hangingPunct="0">
                  <a:buClr>
                    <a:srgbClr val="3271AA"/>
                  </a:buClr>
                  <a:buSzPct val="140000"/>
                  <a:tabLst>
                    <a:tab pos="5648325" algn="l"/>
                  </a:tabLst>
                </a:pPr>
                <a:endParaRPr lang="ko-KR" altLang="en-US" sz="1200" dirty="0">
                  <a:solidFill>
                    <a:schemeClr val="bg1"/>
                  </a:solidFill>
                  <a:latin typeface="HY수평선M" panose="02030600000101010101" pitchFamily="18" charset="-127"/>
                  <a:ea typeface="HY수평선M" panose="02030600000101010101" pitchFamily="18" charset="-127"/>
                </a:endParaRPr>
              </a:p>
            </p:txBody>
          </p:sp>
          <p:sp>
            <p:nvSpPr>
              <p:cNvPr id="77" name="타원 76"/>
              <p:cNvSpPr/>
              <p:nvPr/>
            </p:nvSpPr>
            <p:spPr>
              <a:xfrm>
                <a:off x="5840307" y="3756975"/>
                <a:ext cx="989299" cy="989301"/>
              </a:xfrm>
              <a:prstGeom prst="ellipse">
                <a:avLst/>
              </a:prstGeom>
              <a:solidFill>
                <a:schemeClr val="accent6">
                  <a:lumMod val="50000"/>
                  <a:alpha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lvl="1" algn="r" eaLnBrk="0" fontAlgn="ctr" latinLnBrk="0" hangingPunct="0">
                  <a:buClr>
                    <a:srgbClr val="3271AA"/>
                  </a:buClr>
                  <a:buSzPct val="140000"/>
                  <a:tabLst>
                    <a:tab pos="5648325" algn="l"/>
                  </a:tabLst>
                </a:pPr>
                <a:r>
                  <a:rPr lang="en-US" altLang="ko-KR" sz="1200">
                    <a:solidFill>
                      <a:schemeClr val="bg1"/>
                    </a:solidFill>
                    <a:latin typeface="HY수평선M" panose="02030600000101010101" pitchFamily="18" charset="-127"/>
                    <a:ea typeface="HY수평선M" panose="02030600000101010101" pitchFamily="18" charset="-127"/>
                  </a:rPr>
                  <a:t>   Solution</a:t>
                </a:r>
              </a:p>
              <a:p>
                <a:pPr marL="0" lvl="1" algn="ctr" eaLnBrk="0" fontAlgn="ctr" latinLnBrk="0" hangingPunct="0">
                  <a:buClr>
                    <a:srgbClr val="3271AA"/>
                  </a:buClr>
                  <a:buSzPct val="140000"/>
                  <a:tabLst>
                    <a:tab pos="5648325" algn="l"/>
                  </a:tabLst>
                </a:pPr>
                <a:r>
                  <a:rPr lang="en-US" altLang="ko-KR" sz="1200">
                    <a:solidFill>
                      <a:schemeClr val="bg1"/>
                    </a:solidFill>
                    <a:latin typeface="HY수평선M" panose="02030600000101010101" pitchFamily="18" charset="-127"/>
                    <a:ea typeface="HY수평선M" panose="02030600000101010101" pitchFamily="18" charset="-127"/>
                  </a:rPr>
                  <a:t>       +</a:t>
                </a:r>
              </a:p>
              <a:p>
                <a:pPr marL="0" lvl="1" algn="ctr" eaLnBrk="0" fontAlgn="ctr" latinLnBrk="0" hangingPunct="0">
                  <a:buClr>
                    <a:srgbClr val="3271AA"/>
                  </a:buClr>
                  <a:buSzPct val="140000"/>
                  <a:tabLst>
                    <a:tab pos="5648325" algn="l"/>
                  </a:tabLst>
                </a:pPr>
                <a:r>
                  <a:rPr lang="en-US" altLang="ko-KR" sz="1200" b="1">
                    <a:solidFill>
                      <a:schemeClr val="bg1"/>
                    </a:solidFill>
                    <a:latin typeface="HY수평선M" panose="02030600000101010101" pitchFamily="18" charset="-127"/>
                    <a:ea typeface="HY수평선M" panose="02030600000101010101" pitchFamily="18" charset="-127"/>
                  </a:rPr>
                  <a:t>    Application</a:t>
                </a:r>
                <a:br>
                  <a:rPr lang="en-US" altLang="ko-KR" sz="1200" b="1">
                    <a:solidFill>
                      <a:schemeClr val="bg1"/>
                    </a:solidFill>
                    <a:latin typeface="HY수평선M" panose="02030600000101010101" pitchFamily="18" charset="-127"/>
                    <a:ea typeface="HY수평선M" panose="02030600000101010101" pitchFamily="18" charset="-127"/>
                  </a:rPr>
                </a:br>
                <a:r>
                  <a:rPr lang="en-US" altLang="ko-KR" sz="1200" b="1">
                    <a:solidFill>
                      <a:schemeClr val="bg1"/>
                    </a:solidFill>
                    <a:latin typeface="HY수평선M" panose="02030600000101010101" pitchFamily="18" charset="-127"/>
                    <a:ea typeface="HY수평선M" panose="02030600000101010101" pitchFamily="18" charset="-127"/>
                  </a:rPr>
                  <a:t>   </a:t>
                </a:r>
                <a:r>
                  <a:rPr lang="ko-KR" altLang="en-US" sz="1200" b="1">
                    <a:solidFill>
                      <a:schemeClr val="bg1"/>
                    </a:solidFill>
                    <a:latin typeface="HY수평선M" panose="02030600000101010101" pitchFamily="18" charset="-127"/>
                    <a:ea typeface="HY수평선M" panose="02030600000101010101" pitchFamily="18" charset="-127"/>
                  </a:rPr>
                  <a:t>개발</a:t>
                </a:r>
                <a:endParaRPr lang="ko-KR" altLang="en-US" sz="1200" b="1" dirty="0">
                  <a:solidFill>
                    <a:schemeClr val="bg1"/>
                  </a:solidFill>
                  <a:latin typeface="HY수평선M" panose="02030600000101010101" pitchFamily="18" charset="-127"/>
                  <a:ea typeface="HY수평선M" panose="02030600000101010101" pitchFamily="18" charset="-127"/>
                </a:endParaRPr>
              </a:p>
            </p:txBody>
          </p:sp>
          <p:sp>
            <p:nvSpPr>
              <p:cNvPr id="78" name="타원 77"/>
              <p:cNvSpPr/>
              <p:nvPr/>
            </p:nvSpPr>
            <p:spPr>
              <a:xfrm>
                <a:off x="5403599" y="3194897"/>
                <a:ext cx="989299" cy="989301"/>
              </a:xfrm>
              <a:prstGeom prst="ellipse">
                <a:avLst/>
              </a:prstGeom>
              <a:solidFill>
                <a:srgbClr val="FF0000">
                  <a:alpha val="80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lvl="1" algn="ctr" eaLnBrk="0" fontAlgn="ctr" latinLnBrk="0" hangingPunct="0">
                  <a:buClr>
                    <a:srgbClr val="3271AA"/>
                  </a:buClr>
                  <a:buSzPct val="140000"/>
                  <a:tabLst>
                    <a:tab pos="5648325" algn="l"/>
                  </a:tabLst>
                </a:pPr>
                <a:r>
                  <a:rPr lang="ko-KR" altLang="en-US" sz="1200">
                    <a:solidFill>
                      <a:schemeClr val="tx1"/>
                    </a:solidFill>
                    <a:latin typeface="HY수평선M" panose="02030600000101010101" pitchFamily="18" charset="-127"/>
                    <a:ea typeface="HY수평선M" panose="02030600000101010101" pitchFamily="18" charset="-127"/>
                  </a:rPr>
                  <a:t>사업지원</a:t>
                </a:r>
                <a:endParaRPr lang="en-US" altLang="ko-KR" sz="1200">
                  <a:solidFill>
                    <a:schemeClr val="tx1"/>
                  </a:solidFill>
                  <a:latin typeface="HY수평선M" panose="02030600000101010101" pitchFamily="18" charset="-127"/>
                  <a:ea typeface="HY수평선M" panose="02030600000101010101" pitchFamily="18" charset="-127"/>
                </a:endParaRPr>
              </a:p>
              <a:p>
                <a:pPr marL="0" lvl="1" algn="ctr" eaLnBrk="0" fontAlgn="ctr" latinLnBrk="0" hangingPunct="0">
                  <a:buClr>
                    <a:srgbClr val="3271AA"/>
                  </a:buClr>
                  <a:buSzPct val="140000"/>
                  <a:tabLst>
                    <a:tab pos="5648325" algn="l"/>
                  </a:tabLst>
                </a:pPr>
                <a:endParaRPr lang="en-US" altLang="ko-KR" sz="1200" dirty="0">
                  <a:solidFill>
                    <a:schemeClr val="tx1"/>
                  </a:solidFill>
                  <a:latin typeface="HY수평선M" panose="02030600000101010101" pitchFamily="18" charset="-127"/>
                  <a:ea typeface="HY수평선M" panose="02030600000101010101" pitchFamily="18" charset="-127"/>
                </a:endParaRPr>
              </a:p>
              <a:p>
                <a:pPr marL="0" lvl="1" algn="ctr" eaLnBrk="0" fontAlgn="ctr" latinLnBrk="0" hangingPunct="0">
                  <a:buClr>
                    <a:srgbClr val="3271AA"/>
                  </a:buClr>
                  <a:buSzPct val="140000"/>
                  <a:tabLst>
                    <a:tab pos="5648325" algn="l"/>
                  </a:tabLst>
                </a:pPr>
                <a:endParaRPr lang="en-US" altLang="ko-KR" sz="1200" dirty="0">
                  <a:solidFill>
                    <a:schemeClr val="tx1"/>
                  </a:solidFill>
                  <a:latin typeface="HY수평선M" panose="02030600000101010101" pitchFamily="18" charset="-127"/>
                  <a:ea typeface="HY수평선M" panose="02030600000101010101" pitchFamily="18" charset="-127"/>
                </a:endParaRPr>
              </a:p>
              <a:p>
                <a:pPr marL="0" lvl="1" algn="ctr" eaLnBrk="0" fontAlgn="ctr" latinLnBrk="0" hangingPunct="0">
                  <a:buClr>
                    <a:srgbClr val="3271AA"/>
                  </a:buClr>
                  <a:buSzPct val="140000"/>
                  <a:tabLst>
                    <a:tab pos="5648325" algn="l"/>
                  </a:tabLst>
                </a:pPr>
                <a:endParaRPr lang="ko-KR" altLang="en-US" sz="1200" dirty="0">
                  <a:solidFill>
                    <a:schemeClr val="tx1"/>
                  </a:solidFill>
                  <a:latin typeface="HY수평선M" panose="02030600000101010101" pitchFamily="18" charset="-127"/>
                  <a:ea typeface="HY수평선M" panose="02030600000101010101" pitchFamily="18" charset="-127"/>
                </a:endParaRPr>
              </a:p>
            </p:txBody>
          </p:sp>
        </p:grpSp>
        <p:sp>
          <p:nvSpPr>
            <p:cNvPr id="28" name="타원 27"/>
            <p:cNvSpPr/>
            <p:nvPr/>
          </p:nvSpPr>
          <p:spPr>
            <a:xfrm>
              <a:off x="4401874" y="2390810"/>
              <a:ext cx="969320" cy="969319"/>
            </a:xfrm>
            <a:prstGeom prst="ellipse">
              <a:avLst/>
            </a:prstGeom>
            <a:solidFill>
              <a:schemeClr val="bg1"/>
            </a:solidFill>
            <a:ln w="317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lvl="1" algn="ctr" latinLnBrk="0">
                <a:buClr>
                  <a:prstClr val="black"/>
                </a:buClr>
              </a:pPr>
              <a:r>
                <a:rPr lang="ko-KR" altLang="en-US" sz="1200" dirty="0">
                  <a:ln w="3175">
                    <a:solidFill>
                      <a:prstClr val="black">
                        <a:lumMod val="95000"/>
                        <a:lumOff val="5000"/>
                        <a:alpha val="0"/>
                      </a:prstClr>
                    </a:solidFill>
                    <a:prstDash val="solid"/>
                  </a:ln>
                  <a:solidFill>
                    <a:schemeClr val="tx1">
                      <a:lumMod val="85000"/>
                      <a:lumOff val="15000"/>
                    </a:schemeClr>
                  </a:solidFill>
                  <a:effectLst>
                    <a:outerShdw blurRad="50800" dist="38100" dir="2700000" algn="tl" rotWithShape="0">
                      <a:prstClr val="white">
                        <a:alpha val="36000"/>
                      </a:prstClr>
                    </a:outerShdw>
                  </a:effectLst>
                  <a:latin typeface="HY수평선M" panose="02030600000101010101" pitchFamily="18" charset="-127"/>
                  <a:ea typeface="HY수평선M" panose="02030600000101010101" pitchFamily="18" charset="-127"/>
                </a:rPr>
                <a:t>원활한</a:t>
              </a:r>
              <a:br>
                <a:rPr lang="ko-KR" altLang="en-US" sz="1200" dirty="0">
                  <a:ln w="3175">
                    <a:solidFill>
                      <a:prstClr val="black">
                        <a:lumMod val="95000"/>
                        <a:lumOff val="5000"/>
                        <a:alpha val="0"/>
                      </a:prstClr>
                    </a:solidFill>
                    <a:prstDash val="solid"/>
                  </a:ln>
                  <a:solidFill>
                    <a:schemeClr val="tx1">
                      <a:lumMod val="85000"/>
                      <a:lumOff val="15000"/>
                    </a:schemeClr>
                  </a:solidFill>
                  <a:effectLst>
                    <a:outerShdw blurRad="50800" dist="38100" dir="2700000" algn="tl" rotWithShape="0">
                      <a:prstClr val="white">
                        <a:alpha val="36000"/>
                      </a:prstClr>
                    </a:outerShdw>
                  </a:effectLst>
                  <a:latin typeface="HY수평선M" panose="02030600000101010101" pitchFamily="18" charset="-127"/>
                  <a:ea typeface="HY수평선M" panose="02030600000101010101" pitchFamily="18" charset="-127"/>
                </a:rPr>
              </a:br>
              <a:r>
                <a:rPr lang="ko-KR" altLang="en-US" sz="1200" dirty="0">
                  <a:ln w="3175">
                    <a:solidFill>
                      <a:prstClr val="black">
                        <a:lumMod val="95000"/>
                        <a:lumOff val="5000"/>
                        <a:alpha val="0"/>
                      </a:prstClr>
                    </a:solidFill>
                    <a:prstDash val="solid"/>
                  </a:ln>
                  <a:solidFill>
                    <a:schemeClr val="tx1">
                      <a:lumMod val="85000"/>
                      <a:lumOff val="15000"/>
                    </a:schemeClr>
                  </a:solidFill>
                  <a:effectLst>
                    <a:outerShdw blurRad="50800" dist="38100" dir="2700000" algn="tl" rotWithShape="0">
                      <a:prstClr val="white">
                        <a:alpha val="36000"/>
                      </a:prstClr>
                    </a:outerShdw>
                  </a:effectLst>
                  <a:latin typeface="HY수평선M" panose="02030600000101010101" pitchFamily="18" charset="-127"/>
                  <a:ea typeface="HY수평선M" panose="02030600000101010101" pitchFamily="18" charset="-127"/>
                </a:rPr>
                <a:t>의사소통</a:t>
              </a:r>
            </a:p>
            <a:p>
              <a:pPr marL="0" lvl="1" algn="ctr" latinLnBrk="0">
                <a:buClr>
                  <a:prstClr val="black"/>
                </a:buClr>
              </a:pPr>
              <a:r>
                <a:rPr lang="ko-KR" altLang="en-US" sz="1200" dirty="0">
                  <a:ln w="3175">
                    <a:solidFill>
                      <a:prstClr val="black">
                        <a:lumMod val="95000"/>
                        <a:lumOff val="5000"/>
                        <a:alpha val="0"/>
                      </a:prstClr>
                    </a:solidFill>
                    <a:prstDash val="solid"/>
                  </a:ln>
                  <a:solidFill>
                    <a:schemeClr val="tx1">
                      <a:lumMod val="85000"/>
                      <a:lumOff val="15000"/>
                    </a:schemeClr>
                  </a:solidFill>
                  <a:effectLst>
                    <a:outerShdw blurRad="50800" dist="38100" dir="2700000" algn="tl" rotWithShape="0">
                      <a:prstClr val="white">
                        <a:alpha val="36000"/>
                      </a:prstClr>
                    </a:outerShdw>
                  </a:effectLst>
                  <a:latin typeface="HY수평선M" panose="02030600000101010101" pitchFamily="18" charset="-127"/>
                  <a:ea typeface="HY수평선M" panose="02030600000101010101" pitchFamily="18" charset="-127"/>
                </a:rPr>
                <a:t>체계구축</a:t>
              </a:r>
            </a:p>
          </p:txBody>
        </p:sp>
      </p:grpSp>
      <p:sp>
        <p:nvSpPr>
          <p:cNvPr id="79"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a:solidFill>
                  <a:prstClr val="white"/>
                </a:solidFill>
                <a:latin typeface="HY수평선B" panose="02030600000101010101" pitchFamily="18" charset="-127"/>
                <a:ea typeface="HY수평선B" panose="02030600000101010101" pitchFamily="18" charset="-127"/>
              </a:rPr>
              <a:t>5. </a:t>
            </a:r>
            <a:r>
              <a:rPr>
                <a:solidFill>
                  <a:prstClr val="white"/>
                </a:solidFill>
                <a:latin typeface="HY수평선B" panose="02030600000101010101" pitchFamily="18" charset="-127"/>
                <a:ea typeface="HY수평선B" panose="02030600000101010101" pitchFamily="18" charset="-127"/>
              </a:rPr>
              <a:t>제안사 소개</a:t>
            </a:r>
            <a:endParaRPr sz="1600">
              <a:solidFill>
                <a:prstClr val="white"/>
              </a:solidFill>
              <a:latin typeface="HY수평선B" panose="02030600000101010101" pitchFamily="18" charset="-127"/>
              <a:ea typeface="HY수평선B" panose="02030600000101010101" pitchFamily="18" charset="-127"/>
            </a:endParaRPr>
          </a:p>
        </p:txBody>
      </p:sp>
      <p:pic>
        <p:nvPicPr>
          <p:cNvPr id="8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0581" y="3007301"/>
            <a:ext cx="1597311" cy="565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8" name="직선 연결선 87"/>
          <p:cNvCxnSpPr/>
          <p:nvPr/>
        </p:nvCxnSpPr>
        <p:spPr>
          <a:xfrm>
            <a:off x="5025008" y="3645024"/>
            <a:ext cx="0" cy="111600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6" name="그림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296" y="2988978"/>
            <a:ext cx="1152879" cy="715603"/>
          </a:xfrm>
          <a:prstGeom prst="rect">
            <a:avLst/>
          </a:prstGeom>
        </p:spPr>
      </p:pic>
    </p:spTree>
    <p:extLst>
      <p:ext uri="{BB962C8B-B14F-4D97-AF65-F5344CB8AC3E}">
        <p14:creationId xmlns:p14="http://schemas.microsoft.com/office/powerpoint/2010/main" val="3452142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5826" y="1298238"/>
            <a:ext cx="1860910" cy="261610"/>
          </a:xfrm>
          <a:prstGeom prst="rect">
            <a:avLst/>
          </a:prstGeom>
          <a:noFill/>
        </p:spPr>
        <p:txBody>
          <a:bodyPr wrap="square" lIns="0" rIns="0" rtlCol="0">
            <a:spAutoFit/>
          </a:bodyPr>
          <a:lstStyle/>
          <a:p>
            <a:r>
              <a:rPr lang="ko-KR" altLang="en-US" sz="1100">
                <a:solidFill>
                  <a:prstClr val="black"/>
                </a:solidFill>
                <a:latin typeface="HY수평선B" panose="02030600000101010101" pitchFamily="18" charset="-127"/>
                <a:ea typeface="HY수평선B" panose="02030600000101010101" pitchFamily="18" charset="-127"/>
              </a:rPr>
              <a:t>해외판매 대금 송금시스템</a:t>
            </a:r>
            <a:endParaRPr lang="ko-KR" altLang="en-US" sz="1100" dirty="0">
              <a:solidFill>
                <a:prstClr val="black"/>
              </a:solidFill>
              <a:latin typeface="HY수평선B" panose="02030600000101010101" pitchFamily="18" charset="-127"/>
              <a:ea typeface="HY수평선B" panose="02030600000101010101" pitchFamily="18" charset="-127"/>
            </a:endParaRPr>
          </a:p>
        </p:txBody>
      </p:sp>
      <p:sp>
        <p:nvSpPr>
          <p:cNvPr id="5" name="TextBox 4"/>
          <p:cNvSpPr txBox="1"/>
          <p:nvPr/>
        </p:nvSpPr>
        <p:spPr>
          <a:xfrm>
            <a:off x="635695" y="667296"/>
            <a:ext cx="2260234" cy="630942"/>
          </a:xfrm>
          <a:prstGeom prst="rect">
            <a:avLst/>
          </a:prstGeom>
          <a:noFill/>
        </p:spPr>
        <p:txBody>
          <a:bodyPr wrap="none" lIns="0" rIns="0" rtlCol="0">
            <a:spAutoFit/>
          </a:bodyPr>
          <a:lstStyle/>
          <a:p>
            <a:r>
              <a:rPr lang="en-US" altLang="ko-KR" sz="3500" dirty="0">
                <a:solidFill>
                  <a:srgbClr val="00B050"/>
                </a:solidFill>
                <a:latin typeface="KB금융 본문체 Bold" panose="020B0803000000000000" pitchFamily="50" charset="-127"/>
                <a:ea typeface="KB금융 본문체 Bold" panose="020B0803000000000000" pitchFamily="50" charset="-127"/>
              </a:rPr>
              <a:t>C</a:t>
            </a:r>
            <a:r>
              <a:rPr lang="en-US" altLang="ko-KR" sz="3500" dirty="0">
                <a:solidFill>
                  <a:srgbClr val="00B050"/>
                </a:solidFill>
                <a:latin typeface="KB금융 본문체 Light" panose="020B0303000000000000" pitchFamily="50" charset="-127"/>
                <a:ea typeface="KB금융 본문체 Light" panose="020B0303000000000000" pitchFamily="50" charset="-127"/>
              </a:rPr>
              <a:t>ONTENTS</a:t>
            </a:r>
            <a:endParaRPr lang="ko-KR" altLang="en-US" sz="3500" dirty="0">
              <a:solidFill>
                <a:srgbClr val="00B050"/>
              </a:solidFill>
              <a:latin typeface="KB금융 본문체 Light" panose="020B0303000000000000" pitchFamily="50" charset="-127"/>
              <a:ea typeface="KB금융 본문체 Light" panose="020B0303000000000000" pitchFamily="50" charset="-127"/>
            </a:endParaRPr>
          </a:p>
        </p:txBody>
      </p:sp>
      <p:sp>
        <p:nvSpPr>
          <p:cNvPr id="7" name="직사각형 6"/>
          <p:cNvSpPr/>
          <p:nvPr/>
        </p:nvSpPr>
        <p:spPr>
          <a:xfrm>
            <a:off x="650935" y="620688"/>
            <a:ext cx="284857" cy="45719"/>
          </a:xfrm>
          <a:prstGeom prst="rect">
            <a:avLst/>
          </a:prstGeom>
          <a:solidFill>
            <a:srgbClr val="92D050"/>
          </a:solidFill>
          <a:ln w="1651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endParaRPr lang="ko-KR" altLang="en-US" sz="2200">
              <a:solidFill>
                <a:srgbClr val="0070C0"/>
              </a:solidFill>
              <a:latin typeface="KB금융 제목체 Medium" panose="020B0603000000000000" pitchFamily="50" charset="-127"/>
              <a:ea typeface="KB금융 제목체 Medium" panose="020B0603000000000000" pitchFamily="50" charset="-127"/>
            </a:endParaRPr>
          </a:p>
        </p:txBody>
      </p:sp>
      <p:sp>
        <p:nvSpPr>
          <p:cNvPr id="13" name="Text Box 10"/>
          <p:cNvSpPr txBox="1">
            <a:spLocks noChangeArrowheads="1"/>
          </p:cNvSpPr>
          <p:nvPr/>
        </p:nvSpPr>
        <p:spPr bwMode="auto">
          <a:xfrm>
            <a:off x="2288704" y="1844824"/>
            <a:ext cx="339227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lgn="l" latinLnBrk="1">
              <a:defRPr kumimoji="1" sz="2400">
                <a:solidFill>
                  <a:schemeClr val="tx1"/>
                </a:solidFill>
                <a:latin typeface="Times New Roman" charset="0"/>
                <a:ea typeface="굴림" pitchFamily="50" charset="-127"/>
              </a:defRPr>
            </a:lvl1pPr>
            <a:lvl2pPr marL="914400" indent="-457200" algn="l" latinLnBrk="1">
              <a:defRPr kumimoji="1" sz="2400">
                <a:solidFill>
                  <a:schemeClr val="tx1"/>
                </a:solidFill>
                <a:latin typeface="Times New Roman" charset="0"/>
                <a:ea typeface="굴림" pitchFamily="50" charset="-127"/>
              </a:defRPr>
            </a:lvl2pPr>
            <a:lvl3pPr marL="1371600" indent="-457200" algn="l" latinLnBrk="1">
              <a:defRPr kumimoji="1" sz="2400">
                <a:solidFill>
                  <a:schemeClr val="tx1"/>
                </a:solidFill>
                <a:latin typeface="Times New Roman" charset="0"/>
                <a:ea typeface="굴림" pitchFamily="50" charset="-127"/>
              </a:defRPr>
            </a:lvl3pPr>
            <a:lvl4pPr marL="1828800" indent="-457200" algn="l" latinLnBrk="1">
              <a:defRPr kumimoji="1" sz="2400">
                <a:solidFill>
                  <a:schemeClr val="tx1"/>
                </a:solidFill>
                <a:latin typeface="Times New Roman" charset="0"/>
                <a:ea typeface="굴림" pitchFamily="50" charset="-127"/>
              </a:defRPr>
            </a:lvl4pPr>
            <a:lvl5pPr marL="2286000" indent="-457200" algn="l" latinLnBrk="1">
              <a:defRPr kumimoji="1" sz="2400">
                <a:solidFill>
                  <a:schemeClr val="tx1"/>
                </a:solidFill>
                <a:latin typeface="Times New Roman" charset="0"/>
                <a:ea typeface="굴림" pitchFamily="50" charset="-127"/>
              </a:defRPr>
            </a:lvl5pPr>
            <a:lvl6pPr marL="2743200" indent="-457200" fontAlgn="base">
              <a:spcBef>
                <a:spcPct val="0"/>
              </a:spcBef>
              <a:spcAft>
                <a:spcPct val="0"/>
              </a:spcAft>
              <a:defRPr kumimoji="1" sz="2400">
                <a:solidFill>
                  <a:schemeClr val="tx1"/>
                </a:solidFill>
                <a:latin typeface="Times New Roman" charset="0"/>
                <a:ea typeface="굴림" pitchFamily="50" charset="-127"/>
              </a:defRPr>
            </a:lvl6pPr>
            <a:lvl7pPr marL="3200400" indent="-457200" fontAlgn="base">
              <a:spcBef>
                <a:spcPct val="0"/>
              </a:spcBef>
              <a:spcAft>
                <a:spcPct val="0"/>
              </a:spcAft>
              <a:defRPr kumimoji="1" sz="2400">
                <a:solidFill>
                  <a:schemeClr val="tx1"/>
                </a:solidFill>
                <a:latin typeface="Times New Roman" charset="0"/>
                <a:ea typeface="굴림" pitchFamily="50" charset="-127"/>
              </a:defRPr>
            </a:lvl7pPr>
            <a:lvl8pPr marL="3657600" indent="-457200" fontAlgn="base">
              <a:spcBef>
                <a:spcPct val="0"/>
              </a:spcBef>
              <a:spcAft>
                <a:spcPct val="0"/>
              </a:spcAft>
              <a:defRPr kumimoji="1" sz="2400">
                <a:solidFill>
                  <a:schemeClr val="tx1"/>
                </a:solidFill>
                <a:latin typeface="Times New Roman" charset="0"/>
                <a:ea typeface="굴림" pitchFamily="50" charset="-127"/>
              </a:defRPr>
            </a:lvl8pPr>
            <a:lvl9pPr marL="4114800" indent="-457200" fontAlgn="base">
              <a:spcBef>
                <a:spcPct val="0"/>
              </a:spcBef>
              <a:spcAft>
                <a:spcPct val="0"/>
              </a:spcAft>
              <a:defRPr kumimoji="1" sz="2400">
                <a:solidFill>
                  <a:schemeClr val="tx1"/>
                </a:solidFill>
                <a:latin typeface="Times New Roman" charset="0"/>
                <a:ea typeface="굴림" pitchFamily="50" charset="-127"/>
              </a:defRPr>
            </a:lvl9pPr>
          </a:lstStyle>
          <a:p>
            <a:pPr>
              <a:buFontTx/>
              <a:buAutoNum type="arabicPeriod"/>
            </a:pPr>
            <a:r>
              <a:rPr lang="ko-KR" altLang="en-US" sz="2800">
                <a:latin typeface="HY수평선B" panose="02030600000101010101" pitchFamily="18" charset="-127"/>
                <a:ea typeface="HY수평선B" panose="02030600000101010101" pitchFamily="18" charset="-127"/>
              </a:rPr>
              <a:t>시스템 구축방안</a:t>
            </a:r>
          </a:p>
          <a:p>
            <a:pPr>
              <a:buFontTx/>
              <a:buAutoNum type="arabicPeriod"/>
            </a:pPr>
            <a:endParaRPr lang="ko-KR" altLang="en-US" sz="2800">
              <a:latin typeface="HY수평선B" panose="02030600000101010101" pitchFamily="18" charset="-127"/>
              <a:ea typeface="HY수평선B" panose="02030600000101010101" pitchFamily="18" charset="-127"/>
            </a:endParaRPr>
          </a:p>
          <a:p>
            <a:r>
              <a:rPr lang="en-US" altLang="ko-KR" sz="2800">
                <a:latin typeface="HY수평선B" panose="02030600000101010101" pitchFamily="18" charset="-127"/>
                <a:ea typeface="HY수평선B" panose="02030600000101010101" pitchFamily="18" charset="-127"/>
                <a:sym typeface="Monotype Sorts" pitchFamily="2" charset="2"/>
              </a:rPr>
              <a:t>2.  </a:t>
            </a:r>
            <a:r>
              <a:rPr lang="ko-KR" altLang="en-US" sz="2800">
                <a:latin typeface="HY수평선B" panose="02030600000101010101" pitchFamily="18" charset="-127"/>
                <a:ea typeface="HY수평선B" panose="02030600000101010101" pitchFamily="18" charset="-127"/>
              </a:rPr>
              <a:t>시스템 구축업무</a:t>
            </a:r>
            <a:endParaRPr lang="en-US" altLang="ko-KR" sz="2800">
              <a:latin typeface="HY수평선B" panose="02030600000101010101" pitchFamily="18" charset="-127"/>
              <a:ea typeface="HY수평선B" panose="02030600000101010101" pitchFamily="18" charset="-127"/>
            </a:endParaRPr>
          </a:p>
          <a:p>
            <a:pPr>
              <a:buAutoNum type="arabicPeriod" startAt="3"/>
            </a:pPr>
            <a:endParaRPr lang="en-US" altLang="ko-KR" sz="2800">
              <a:latin typeface="HY수평선B" panose="02030600000101010101" pitchFamily="18" charset="-127"/>
              <a:ea typeface="HY수평선B" panose="02030600000101010101" pitchFamily="18" charset="-127"/>
            </a:endParaRPr>
          </a:p>
          <a:p>
            <a:pPr>
              <a:buFontTx/>
              <a:buAutoNum type="arabicPeriod" startAt="3"/>
            </a:pPr>
            <a:r>
              <a:rPr lang="ko-KR" altLang="en-US" sz="2800">
                <a:latin typeface="HY수평선B" panose="02030600000101010101" pitchFamily="18" charset="-127"/>
                <a:ea typeface="HY수평선B" panose="02030600000101010101" pitchFamily="18" charset="-127"/>
              </a:rPr>
              <a:t>시스템 구축일정</a:t>
            </a:r>
          </a:p>
          <a:p>
            <a:endParaRPr lang="ko-KR" altLang="en-US" sz="2800">
              <a:latin typeface="HY수평선B" panose="02030600000101010101" pitchFamily="18" charset="-127"/>
              <a:ea typeface="HY수평선B" panose="02030600000101010101" pitchFamily="18" charset="-127"/>
            </a:endParaRPr>
          </a:p>
          <a:p>
            <a:r>
              <a:rPr lang="en-US" altLang="ko-KR" sz="2800">
                <a:latin typeface="HY수평선B" panose="02030600000101010101" pitchFamily="18" charset="-127"/>
                <a:ea typeface="HY수평선B" panose="02030600000101010101" pitchFamily="18" charset="-127"/>
              </a:rPr>
              <a:t>4. </a:t>
            </a:r>
            <a:r>
              <a:rPr lang="ko-KR" altLang="en-US" sz="2800">
                <a:latin typeface="HY수평선B" panose="02030600000101010101" pitchFamily="18" charset="-127"/>
                <a:ea typeface="HY수평선B" panose="02030600000101010101" pitchFamily="18" charset="-127"/>
              </a:rPr>
              <a:t>시스템 구축비용</a:t>
            </a:r>
            <a:endParaRPr lang="en-US" altLang="ko-KR" sz="2800">
              <a:latin typeface="HY수평선B" panose="02030600000101010101" pitchFamily="18" charset="-127"/>
              <a:ea typeface="HY수평선B" panose="02030600000101010101" pitchFamily="18" charset="-127"/>
            </a:endParaRPr>
          </a:p>
          <a:p>
            <a:endParaRPr lang="en-US" altLang="ko-KR" sz="2800">
              <a:latin typeface="HY수평선B" panose="02030600000101010101" pitchFamily="18" charset="-127"/>
              <a:ea typeface="HY수평선B" panose="02030600000101010101" pitchFamily="18" charset="-127"/>
            </a:endParaRPr>
          </a:p>
          <a:p>
            <a:r>
              <a:rPr lang="en-US" altLang="ko-KR" sz="2800">
                <a:latin typeface="HY수평선B" panose="02030600000101010101" pitchFamily="18" charset="-127"/>
                <a:ea typeface="HY수평선B" panose="02030600000101010101" pitchFamily="18" charset="-127"/>
              </a:rPr>
              <a:t>5. </a:t>
            </a:r>
            <a:r>
              <a:rPr lang="ko-KR" altLang="en-US" sz="2800">
                <a:latin typeface="HY수평선B" panose="02030600000101010101" pitchFamily="18" charset="-127"/>
                <a:ea typeface="HY수평선B" panose="02030600000101010101" pitchFamily="18" charset="-127"/>
              </a:rPr>
              <a:t>제안사 소개</a:t>
            </a:r>
            <a:endParaRPr lang="en-US" altLang="ko-KR" sz="2800">
              <a:latin typeface="HY수평선B" panose="02030600000101010101" pitchFamily="18" charset="-127"/>
              <a:ea typeface="HY수평선B" panose="02030600000101010101" pitchFamily="18" charset="-127"/>
            </a:endParaRPr>
          </a:p>
        </p:txBody>
      </p:sp>
    </p:spTree>
    <p:extLst>
      <p:ext uri="{BB962C8B-B14F-4D97-AF65-F5344CB8AC3E}">
        <p14:creationId xmlns:p14="http://schemas.microsoft.com/office/powerpoint/2010/main" val="30011327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a:solidFill>
                  <a:prstClr val="white"/>
                </a:solidFill>
                <a:latin typeface="HY수평선B" panose="02030600000101010101" pitchFamily="18" charset="-127"/>
                <a:ea typeface="HY수평선B" panose="02030600000101010101" pitchFamily="18" charset="-127"/>
              </a:rPr>
              <a:t>5. </a:t>
            </a:r>
            <a:r>
              <a:rPr>
                <a:solidFill>
                  <a:prstClr val="white"/>
                </a:solidFill>
                <a:latin typeface="HY수평선B" panose="02030600000101010101" pitchFamily="18" charset="-127"/>
                <a:ea typeface="HY수평선B" panose="02030600000101010101" pitchFamily="18" charset="-127"/>
              </a:rPr>
              <a:t>제안사 소개</a:t>
            </a:r>
            <a:r>
              <a:rPr lang="en-US" altLang="ko-KR">
                <a:solidFill>
                  <a:prstClr val="white"/>
                </a:solidFill>
                <a:latin typeface="HY수평선B" panose="02030600000101010101" pitchFamily="18" charset="-127"/>
                <a:ea typeface="HY수평선B" panose="02030600000101010101" pitchFamily="18" charset="-127"/>
              </a:rPr>
              <a:t>_</a:t>
            </a:r>
            <a:r>
              <a:rPr lang="ko-KR" altLang="en-US" sz="1600">
                <a:solidFill>
                  <a:prstClr val="white"/>
                </a:solidFill>
                <a:latin typeface="HY수평선B" panose="02030600000101010101" pitchFamily="18" charset="-127"/>
                <a:ea typeface="HY수평선B" panose="02030600000101010101" pitchFamily="18" charset="-127"/>
              </a:rPr>
              <a:t>인성정보</a:t>
            </a:r>
            <a:endParaRPr sz="1600">
              <a:solidFill>
                <a:prstClr val="white"/>
              </a:solidFill>
              <a:latin typeface="HY수평선B" panose="02030600000101010101" pitchFamily="18" charset="-127"/>
              <a:ea typeface="HY수평선B" panose="02030600000101010101" pitchFamily="18" charset="-127"/>
            </a:endParaRPr>
          </a:p>
        </p:txBody>
      </p:sp>
      <p:sp>
        <p:nvSpPr>
          <p:cNvPr id="32" name="텍스트 개체 틀 2"/>
          <p:cNvSpPr txBox="1">
            <a:spLocks/>
          </p:cNvSpPr>
          <p:nvPr/>
        </p:nvSpPr>
        <p:spPr bwMode="auto">
          <a:xfrm>
            <a:off x="1218085" y="712358"/>
            <a:ext cx="8559451" cy="855278"/>
          </a:xfrm>
          <a:prstGeom prst="rect">
            <a:avLst/>
          </a:prstGeom>
          <a:noFill/>
          <a:ln>
            <a:noFill/>
          </a:ln>
        </p:spPr>
        <p:txBody>
          <a:bodyPr lIns="87915" tIns="0"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latinLnBrk="0">
              <a:lnSpc>
                <a:spcPts val="1453"/>
              </a:lnSpc>
            </a:pPr>
            <a:r>
              <a:rPr lang="en-US" altLang="ko-KR">
                <a:latin typeface="HY수평선M" panose="02030600000101010101" pitchFamily="18" charset="-127"/>
                <a:ea typeface="HY수평선M" panose="02030600000101010101" pitchFamily="18" charset="-127"/>
                <a:cs typeface="Malgun Gothic Semilight" panose="020B0502040204020203" pitchFamily="50" charset="-127"/>
              </a:rPr>
              <a:t>1992</a:t>
            </a:r>
            <a:r>
              <a:rPr lang="ko-KR" altLang="en-US">
                <a:latin typeface="HY수평선M" panose="02030600000101010101" pitchFamily="18" charset="-127"/>
                <a:ea typeface="HY수평선M" panose="02030600000101010101" pitchFamily="18" charset="-127"/>
                <a:cs typeface="Malgun Gothic Semilight" panose="020B0502040204020203" pitchFamily="50" charset="-127"/>
              </a:rPr>
              <a:t>년 설립 이래 </a:t>
            </a:r>
            <a:r>
              <a:rPr lang="en-US" altLang="ko-KR">
                <a:latin typeface="HY수평선M" panose="02030600000101010101" pitchFamily="18" charset="-127"/>
                <a:ea typeface="HY수평선M" panose="02030600000101010101" pitchFamily="18" charset="-127"/>
                <a:cs typeface="Malgun Gothic Semilight" panose="020B0502040204020203" pitchFamily="50" charset="-127"/>
              </a:rPr>
              <a:t>IBM M/F </a:t>
            </a:r>
            <a:r>
              <a:rPr lang="ko-KR" altLang="en-US">
                <a:latin typeface="HY수평선M" panose="02030600000101010101" pitchFamily="18" charset="-127"/>
                <a:ea typeface="HY수평선M" panose="02030600000101010101" pitchFamily="18" charset="-127"/>
                <a:cs typeface="Malgun Gothic Semilight" panose="020B0502040204020203" pitchFamily="50" charset="-127"/>
              </a:rPr>
              <a:t>터미널 에뮬레이터 개발로 시작하여 클라이언트</a:t>
            </a:r>
            <a:r>
              <a:rPr lang="en-US" altLang="ko-KR">
                <a:latin typeface="HY수평선M" panose="02030600000101010101" pitchFamily="18" charset="-127"/>
                <a:ea typeface="HY수평선M" panose="02030600000101010101" pitchFamily="18" charset="-127"/>
                <a:cs typeface="Malgun Gothic Semilight" panose="020B0502040204020203" pitchFamily="50" charset="-127"/>
              </a:rPr>
              <a:t>-</a:t>
            </a:r>
            <a:r>
              <a:rPr lang="ko-KR" altLang="en-US">
                <a:latin typeface="HY수평선M" panose="02030600000101010101" pitchFamily="18" charset="-127"/>
                <a:ea typeface="HY수평선M" panose="02030600000101010101" pitchFamily="18" charset="-127"/>
                <a:cs typeface="Malgun Gothic Semilight" panose="020B0502040204020203" pitchFamily="50" charset="-127"/>
              </a:rPr>
              <a:t>서버</a:t>
            </a:r>
            <a:r>
              <a:rPr lang="en-US" altLang="ko-KR">
                <a:latin typeface="HY수평선M" panose="02030600000101010101" pitchFamily="18" charset="-127"/>
                <a:ea typeface="HY수평선M" panose="02030600000101010101" pitchFamily="18" charset="-127"/>
                <a:cs typeface="Malgun Gothic Semilight" panose="020B0502040204020203" pitchFamily="50" charset="-127"/>
              </a:rPr>
              <a:t>, </a:t>
            </a:r>
            <a:r>
              <a:rPr lang="ko-KR" altLang="en-US">
                <a:latin typeface="HY수평선M" panose="02030600000101010101" pitchFamily="18" charset="-127"/>
                <a:ea typeface="HY수평선M" panose="02030600000101010101" pitchFamily="18" charset="-127"/>
                <a:cs typeface="Malgun Gothic Semilight" panose="020B0502040204020203" pitchFamily="50" charset="-127"/>
              </a:rPr>
              <a:t>분산컴퓨팅과 인터넷 환경을 거쳐 가상화 기반의 클라우드 시대에 이르기까지</a:t>
            </a:r>
            <a:r>
              <a:rPr lang="en-US" altLang="ko-KR">
                <a:latin typeface="HY수평선M" panose="02030600000101010101" pitchFamily="18" charset="-127"/>
                <a:ea typeface="HY수평선M" panose="02030600000101010101" pitchFamily="18" charset="-127"/>
                <a:cs typeface="Malgun Gothic Semilight" panose="020B0502040204020203" pitchFamily="50" charset="-127"/>
              </a:rPr>
              <a:t>, IT </a:t>
            </a:r>
            <a:r>
              <a:rPr lang="ko-KR" altLang="en-US">
                <a:latin typeface="HY수평선M" panose="02030600000101010101" pitchFamily="18" charset="-127"/>
                <a:ea typeface="HY수평선M" panose="02030600000101010101" pitchFamily="18" charset="-127"/>
                <a:cs typeface="Malgun Gothic Semilight" panose="020B0502040204020203" pitchFamily="50" charset="-127"/>
              </a:rPr>
              <a:t>환경 변화에 따른 핵심 인프라 솔루션 및 서비스를 공급하는 </a:t>
            </a:r>
            <a:r>
              <a:rPr lang="en-US" altLang="ko-KR">
                <a:latin typeface="HY수평선M" panose="02030600000101010101" pitchFamily="18" charset="-127"/>
                <a:ea typeface="HY수평선M" panose="02030600000101010101" pitchFamily="18" charset="-127"/>
                <a:cs typeface="Malgun Gothic Semilight" panose="020B0502040204020203" pitchFamily="50" charset="-127"/>
              </a:rPr>
              <a:t>IT </a:t>
            </a:r>
            <a:r>
              <a:rPr lang="ko-KR" altLang="en-US" smtClean="0">
                <a:latin typeface="HY수평선M" panose="02030600000101010101" pitchFamily="18" charset="-127"/>
                <a:ea typeface="HY수평선M" panose="02030600000101010101" pitchFamily="18" charset="-127"/>
                <a:cs typeface="Malgun Gothic Semilight" panose="020B0502040204020203" pitchFamily="50" charset="-127"/>
              </a:rPr>
              <a:t>전문사로서 </a:t>
            </a:r>
            <a:r>
              <a:rPr lang="en-US" altLang="ko-KR">
                <a:latin typeface="HY수평선M" panose="02030600000101010101" pitchFamily="18" charset="-127"/>
                <a:ea typeface="HY수평선M" panose="02030600000101010101" pitchFamily="18" charset="-127"/>
                <a:cs typeface="Malgun Gothic Semilight" panose="020B0502040204020203" pitchFamily="50" charset="-127"/>
              </a:rPr>
              <a:t>Data </a:t>
            </a:r>
            <a:r>
              <a:rPr lang="ko-KR" altLang="en-US">
                <a:latin typeface="HY수평선M" panose="02030600000101010101" pitchFamily="18" charset="-127"/>
                <a:ea typeface="HY수평선M" panose="02030600000101010101" pitchFamily="18" charset="-127"/>
                <a:cs typeface="Malgun Gothic Semilight" panose="020B0502040204020203" pitchFamily="50" charset="-127"/>
              </a:rPr>
              <a:t>전반에 대한 차별화된 경험과 기술역량으로 고객 비즈니스의 디지털 전환을 위한 동반자 역할을 해오고 있습니다</a:t>
            </a:r>
            <a:r>
              <a:rPr lang="en-US" altLang="ko-KR">
                <a:latin typeface="HY수평선M" panose="02030600000101010101" pitchFamily="18" charset="-127"/>
                <a:ea typeface="HY수평선M" panose="02030600000101010101" pitchFamily="18" charset="-127"/>
                <a:cs typeface="Malgun Gothic Semilight" panose="020B0502040204020203" pitchFamily="50" charset="-127"/>
              </a:rPr>
              <a:t>.</a:t>
            </a:r>
            <a:endParaRPr lang="en-US" altLang="ko-KR"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pic>
        <p:nvPicPr>
          <p:cNvPr id="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46" y="836712"/>
            <a:ext cx="579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직사각형 33">
            <a:extLst>
              <a:ext uri="{FF2B5EF4-FFF2-40B4-BE49-F238E27FC236}">
                <a16:creationId xmlns:a16="http://schemas.microsoft.com/office/drawing/2014/main" xmlns="" id="{C50E7C8C-C2CF-44DB-9BF7-6878DAAF19CF}"/>
              </a:ext>
            </a:extLst>
          </p:cNvPr>
          <p:cNvSpPr/>
          <p:nvPr/>
        </p:nvSpPr>
        <p:spPr>
          <a:xfrm>
            <a:off x="762002" y="1746559"/>
            <a:ext cx="4356000" cy="4644000"/>
          </a:xfrm>
          <a:prstGeom prst="rect">
            <a:avLst/>
          </a:prstGeom>
          <a:solidFill>
            <a:srgbClr val="F3EFE5"/>
          </a:solidFill>
          <a:ln w="25400" cap="flat" cmpd="sng" algn="ctr">
            <a:noFill/>
            <a:prstDash val="solid"/>
          </a:ln>
          <a:effectLst>
            <a:outerShdw blurRad="50800" dist="38100" dir="2700000" algn="tl" rotWithShape="0">
              <a:prstClr val="black">
                <a:alpha val="40000"/>
              </a:prstClr>
            </a:outerShdw>
          </a:effectLst>
        </p:spPr>
        <p:txBody>
          <a:bodyPr lIns="87915" tIns="43958" rIns="87915" bIns="43958" rtlCol="0" anchor="t"/>
          <a:lstStyle/>
          <a:p>
            <a:pPr eaLnBrk="0" fontAlgn="base" latinLnBrk="0" hangingPunct="0">
              <a:spcBef>
                <a:spcPct val="0"/>
              </a:spcBef>
              <a:spcAft>
                <a:spcPct val="0"/>
              </a:spcAft>
            </a:pPr>
            <a:endParaRPr lang="ko-KR" altLang="en-US" sz="1100" kern="0" dirty="0">
              <a:solidFill>
                <a:srgbClr val="EEECE1">
                  <a:lumMod val="25000"/>
                </a:srgbClr>
              </a:solidFill>
              <a:latin typeface="HY수평선M" panose="02030600000101010101" pitchFamily="18" charset="-127"/>
              <a:ea typeface="HY수평선M" panose="02030600000101010101" pitchFamily="18" charset="-127"/>
            </a:endParaRPr>
          </a:p>
        </p:txBody>
      </p:sp>
      <p:sp>
        <p:nvSpPr>
          <p:cNvPr id="35" name="직사각형 34">
            <a:extLst>
              <a:ext uri="{FF2B5EF4-FFF2-40B4-BE49-F238E27FC236}">
                <a16:creationId xmlns:a16="http://schemas.microsoft.com/office/drawing/2014/main" xmlns="" id="{C50E7C8C-C2CF-44DB-9BF7-6878DAAF19CF}"/>
              </a:ext>
            </a:extLst>
          </p:cNvPr>
          <p:cNvSpPr/>
          <p:nvPr/>
        </p:nvSpPr>
        <p:spPr>
          <a:xfrm>
            <a:off x="5188529" y="1746558"/>
            <a:ext cx="4356000" cy="2258505"/>
          </a:xfrm>
          <a:prstGeom prst="rect">
            <a:avLst/>
          </a:prstGeom>
          <a:solidFill>
            <a:srgbClr val="F3EFE5"/>
          </a:solidFill>
          <a:ln w="25400" cap="flat" cmpd="sng" algn="ctr">
            <a:noFill/>
            <a:prstDash val="solid"/>
          </a:ln>
          <a:effectLst>
            <a:outerShdw blurRad="50800" dist="38100" dir="2700000" algn="tl" rotWithShape="0">
              <a:prstClr val="black">
                <a:alpha val="40000"/>
              </a:prstClr>
            </a:outerShdw>
          </a:effectLst>
        </p:spPr>
        <p:txBody>
          <a:bodyPr lIns="87915" tIns="43958" rIns="87915" bIns="43958" rtlCol="0" anchor="ctr"/>
          <a:lstStyle/>
          <a:p>
            <a:pPr eaLnBrk="0" fontAlgn="base" latinLnBrk="0" hangingPunct="0">
              <a:spcBef>
                <a:spcPct val="0"/>
              </a:spcBef>
              <a:spcAft>
                <a:spcPct val="0"/>
              </a:spcAft>
            </a:pPr>
            <a:endParaRPr lang="ko-KR" altLang="en-US" sz="1000" kern="0" dirty="0">
              <a:solidFill>
                <a:srgbClr val="EEECE1">
                  <a:lumMod val="25000"/>
                </a:srgbClr>
              </a:solidFill>
              <a:latin typeface="HY수평선M" panose="02030600000101010101" pitchFamily="18" charset="-127"/>
              <a:ea typeface="HY수평선M" panose="02030600000101010101" pitchFamily="18" charset="-127"/>
            </a:endParaRPr>
          </a:p>
        </p:txBody>
      </p:sp>
      <p:sp>
        <p:nvSpPr>
          <p:cNvPr id="43" name="모서리가 둥근 직사각형 133">
            <a:extLst>
              <a:ext uri="{FF2B5EF4-FFF2-40B4-BE49-F238E27FC236}">
                <a16:creationId xmlns:a16="http://schemas.microsoft.com/office/drawing/2014/main" xmlns="" id="{CDA6A34B-D6C0-41C9-B03E-6E09770C897B}"/>
              </a:ext>
            </a:extLst>
          </p:cNvPr>
          <p:cNvSpPr/>
          <p:nvPr/>
        </p:nvSpPr>
        <p:spPr>
          <a:xfrm>
            <a:off x="5251859" y="1592807"/>
            <a:ext cx="1197435" cy="288000"/>
          </a:xfrm>
          <a:prstGeom prst="roundRect">
            <a:avLst>
              <a:gd name="adj" fmla="val 9310"/>
            </a:avLst>
          </a:prstGeom>
          <a:solidFill>
            <a:srgbClr val="006666"/>
          </a:solidFill>
          <a:ln w="3175">
            <a:noFill/>
            <a:miter lim="800000"/>
            <a:headEnd/>
            <a:tailEnd/>
          </a:ln>
        </p:spPr>
        <p:txBody>
          <a:bodyPr wrap="none" lIns="87915" tIns="43958" rIns="87915" bIns="43958" rtlCol="0" anchor="ctr"/>
          <a:lstStyle/>
          <a:p>
            <a:pPr algn="ctr" eaLnBrk="0" fontAlgn="base" latinLnBrk="0" hangingPunct="0">
              <a:spcBef>
                <a:spcPct val="0"/>
              </a:spcBef>
              <a:spcAft>
                <a:spcPct val="0"/>
              </a:spcAft>
            </a:pPr>
            <a:r>
              <a:rPr lang="ko-KR" altLang="en-US" sz="1100">
                <a:solidFill>
                  <a:prstClr val="white"/>
                </a:solidFill>
                <a:latin typeface="HY수평선M" panose="02030600000101010101" pitchFamily="18" charset="-127"/>
                <a:ea typeface="HY수평선M" panose="02030600000101010101" pitchFamily="18" charset="-127"/>
              </a:rPr>
              <a:t>재무현황</a:t>
            </a:r>
            <a:endParaRPr lang="en-US" altLang="ko-KR" sz="1000" dirty="0">
              <a:solidFill>
                <a:prstClr val="white"/>
              </a:solidFill>
              <a:latin typeface="HY수평선M" panose="02030600000101010101" pitchFamily="18" charset="-127"/>
              <a:ea typeface="HY수평선M" panose="02030600000101010101" pitchFamily="18" charset="-127"/>
            </a:endParaRPr>
          </a:p>
        </p:txBody>
      </p:sp>
      <p:sp>
        <p:nvSpPr>
          <p:cNvPr id="46" name="모서리가 둥근 직사각형 133">
            <a:extLst>
              <a:ext uri="{FF2B5EF4-FFF2-40B4-BE49-F238E27FC236}">
                <a16:creationId xmlns:a16="http://schemas.microsoft.com/office/drawing/2014/main" xmlns="" id="{CDA6A34B-D6C0-41C9-B03E-6E09770C897B}"/>
              </a:ext>
            </a:extLst>
          </p:cNvPr>
          <p:cNvSpPr/>
          <p:nvPr/>
        </p:nvSpPr>
        <p:spPr>
          <a:xfrm>
            <a:off x="852053" y="1584350"/>
            <a:ext cx="1197435" cy="288000"/>
          </a:xfrm>
          <a:prstGeom prst="roundRect">
            <a:avLst>
              <a:gd name="adj" fmla="val 9310"/>
            </a:avLst>
          </a:prstGeom>
          <a:solidFill>
            <a:srgbClr val="006666"/>
          </a:solidFill>
          <a:ln w="3175">
            <a:noFill/>
            <a:miter lim="800000"/>
            <a:headEnd/>
            <a:tailEnd/>
          </a:ln>
        </p:spPr>
        <p:txBody>
          <a:bodyPr wrap="none" lIns="87915" tIns="43958" rIns="87915" bIns="43958" rtlCol="0" anchor="ctr"/>
          <a:lstStyle/>
          <a:p>
            <a:pPr algn="ctr" eaLnBrk="0" fontAlgn="base" latinLnBrk="0" hangingPunct="0">
              <a:spcBef>
                <a:spcPct val="0"/>
              </a:spcBef>
              <a:spcAft>
                <a:spcPct val="0"/>
              </a:spcAft>
            </a:pPr>
            <a:r>
              <a:rPr lang="ko-KR" altLang="en-US" sz="1100">
                <a:solidFill>
                  <a:prstClr val="white"/>
                </a:solidFill>
                <a:latin typeface="HY수평선M" panose="02030600000101010101" pitchFamily="18" charset="-127"/>
                <a:ea typeface="HY수평선M" panose="02030600000101010101" pitchFamily="18" charset="-127"/>
              </a:rPr>
              <a:t>회사개요</a:t>
            </a:r>
            <a:endParaRPr lang="en-US" altLang="ko-KR" sz="1000" dirty="0">
              <a:solidFill>
                <a:prstClr val="white"/>
              </a:solidFill>
              <a:latin typeface="HY수평선M" panose="02030600000101010101" pitchFamily="18" charset="-127"/>
              <a:ea typeface="HY수평선M" panose="02030600000101010101" pitchFamily="18" charset="-127"/>
            </a:endParaRPr>
          </a:p>
        </p:txBody>
      </p:sp>
      <p:sp>
        <p:nvSpPr>
          <p:cNvPr id="47" name="직사각형 46">
            <a:extLst>
              <a:ext uri="{FF2B5EF4-FFF2-40B4-BE49-F238E27FC236}">
                <a16:creationId xmlns:a16="http://schemas.microsoft.com/office/drawing/2014/main" xmlns="" id="{C50E7C8C-C2CF-44DB-9BF7-6878DAAF19CF}"/>
              </a:ext>
            </a:extLst>
          </p:cNvPr>
          <p:cNvSpPr/>
          <p:nvPr/>
        </p:nvSpPr>
        <p:spPr>
          <a:xfrm>
            <a:off x="5196732" y="4077072"/>
            <a:ext cx="4356000" cy="2304472"/>
          </a:xfrm>
          <a:prstGeom prst="rect">
            <a:avLst/>
          </a:prstGeom>
          <a:solidFill>
            <a:srgbClr val="F3EFE5"/>
          </a:solidFill>
          <a:ln w="25400" cap="flat" cmpd="sng" algn="ctr">
            <a:noFill/>
            <a:prstDash val="solid"/>
          </a:ln>
          <a:effectLst>
            <a:outerShdw blurRad="50800" dist="38100" dir="2700000" algn="tl" rotWithShape="0">
              <a:prstClr val="black">
                <a:alpha val="40000"/>
              </a:prstClr>
            </a:outerShdw>
          </a:effectLst>
        </p:spPr>
        <p:txBody>
          <a:bodyPr lIns="87915" tIns="43958" rIns="87915" bIns="43958" rtlCol="0" anchor="ctr"/>
          <a:lstStyle/>
          <a:p>
            <a:pPr eaLnBrk="0" fontAlgn="base" latinLnBrk="0" hangingPunct="0">
              <a:spcBef>
                <a:spcPct val="0"/>
              </a:spcBef>
              <a:spcAft>
                <a:spcPct val="0"/>
              </a:spcAft>
            </a:pPr>
            <a:endParaRPr lang="ko-KR" altLang="en-US" sz="1000" kern="0" dirty="0">
              <a:solidFill>
                <a:srgbClr val="EEECE1">
                  <a:lumMod val="25000"/>
                </a:srgbClr>
              </a:solidFill>
              <a:latin typeface="HY수평선M" panose="02030600000101010101" pitchFamily="18" charset="-127"/>
              <a:ea typeface="HY수평선M" panose="02030600000101010101" pitchFamily="18" charset="-127"/>
            </a:endParaRPr>
          </a:p>
        </p:txBody>
      </p:sp>
      <p:sp>
        <p:nvSpPr>
          <p:cNvPr id="48" name="모서리가 둥근 직사각형 133">
            <a:extLst>
              <a:ext uri="{FF2B5EF4-FFF2-40B4-BE49-F238E27FC236}">
                <a16:creationId xmlns:a16="http://schemas.microsoft.com/office/drawing/2014/main" xmlns="" id="{CDA6A34B-D6C0-41C9-B03E-6E09770C897B}"/>
              </a:ext>
            </a:extLst>
          </p:cNvPr>
          <p:cNvSpPr/>
          <p:nvPr/>
        </p:nvSpPr>
        <p:spPr>
          <a:xfrm>
            <a:off x="5169024" y="3980094"/>
            <a:ext cx="1332000" cy="234000"/>
          </a:xfrm>
          <a:prstGeom prst="roundRect">
            <a:avLst>
              <a:gd name="adj" fmla="val 9310"/>
            </a:avLst>
          </a:prstGeom>
          <a:solidFill>
            <a:srgbClr val="006666"/>
          </a:solidFill>
          <a:ln w="3175">
            <a:noFill/>
            <a:miter lim="800000"/>
            <a:headEnd/>
            <a:tailEnd/>
          </a:ln>
        </p:spPr>
        <p:txBody>
          <a:bodyPr wrap="none" lIns="87915" tIns="43958" rIns="87915" bIns="43958" rtlCol="0" anchor="ctr"/>
          <a:lstStyle/>
          <a:p>
            <a:pPr algn="ctr" eaLnBrk="0" fontAlgn="base" latinLnBrk="0" hangingPunct="0">
              <a:spcBef>
                <a:spcPct val="0"/>
              </a:spcBef>
              <a:spcAft>
                <a:spcPct val="0"/>
              </a:spcAft>
            </a:pPr>
            <a:r>
              <a:rPr lang="ko-KR" altLang="en-US" sz="1000">
                <a:solidFill>
                  <a:prstClr val="white"/>
                </a:solidFill>
                <a:latin typeface="HY수평선M" panose="02030600000101010101" pitchFamily="18" charset="-127"/>
                <a:ea typeface="HY수평선M" panose="02030600000101010101" pitchFamily="18" charset="-127"/>
              </a:rPr>
              <a:t>솔루션 및 서비스</a:t>
            </a:r>
            <a:endParaRPr lang="en-US" altLang="ko-KR" sz="900" dirty="0">
              <a:solidFill>
                <a:prstClr val="white"/>
              </a:solidFill>
              <a:latin typeface="HY수평선M" panose="02030600000101010101" pitchFamily="18" charset="-127"/>
              <a:ea typeface="HY수평선M" panose="02030600000101010101" pitchFamily="18" charset="-127"/>
            </a:endParaRPr>
          </a:p>
        </p:txBody>
      </p:sp>
      <p:sp>
        <p:nvSpPr>
          <p:cNvPr id="56" name="Line 27">
            <a:extLst>
              <a:ext uri="{FF2B5EF4-FFF2-40B4-BE49-F238E27FC236}">
                <a16:creationId xmlns:a16="http://schemas.microsoft.com/office/drawing/2014/main" xmlns="" id="{4C4EC166-2C80-418D-AFF7-BC0BEE030920}"/>
              </a:ext>
            </a:extLst>
          </p:cNvPr>
          <p:cNvSpPr>
            <a:spLocks noChangeShapeType="1"/>
          </p:cNvSpPr>
          <p:nvPr/>
        </p:nvSpPr>
        <p:spPr bwMode="auto">
          <a:xfrm>
            <a:off x="488950" y="673646"/>
            <a:ext cx="8915400" cy="0"/>
          </a:xfrm>
          <a:prstGeom prst="line">
            <a:avLst/>
          </a:prstGeom>
          <a:noFill/>
          <a:ln w="19050">
            <a:solidFill>
              <a:sysClr val="window" lastClr="FFFFFF">
                <a:lumMod val="75000"/>
              </a:sysClr>
            </a:solidFill>
            <a:miter lim="800000"/>
            <a:headEnd/>
            <a:tailEnd/>
          </a:ln>
        </p:spPr>
        <p:txBody>
          <a:bodyPr wrap="none" lIns="87915" tIns="43958" rIns="87915" bIns="43958"/>
          <a:lstStyle/>
          <a:p>
            <a:pPr defTabSz="439576" latinLnBrk="0">
              <a:defRPr/>
            </a:pPr>
            <a:endParaRPr lang="ja-JP" altLang="en-US" sz="1700" kern="0" dirty="0">
              <a:solidFill>
                <a:prstClr val="black"/>
              </a:solidFill>
              <a:latin typeface="HY수평선M" panose="02030600000101010101" pitchFamily="18" charset="-127"/>
              <a:ea typeface="Meiryo UI" panose="020B0604030504040204" pitchFamily="50" charset="-128"/>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94" y="1922282"/>
            <a:ext cx="4144114" cy="2082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4903" y="1922282"/>
            <a:ext cx="4137218" cy="2032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149" y="4077072"/>
            <a:ext cx="4152859" cy="2304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176" y="4248797"/>
            <a:ext cx="4238672" cy="2060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291807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a:solidFill>
                  <a:prstClr val="white"/>
                </a:solidFill>
                <a:latin typeface="HY수평선B" panose="02030600000101010101" pitchFamily="18" charset="-127"/>
                <a:ea typeface="HY수평선B" panose="02030600000101010101" pitchFamily="18" charset="-127"/>
              </a:rPr>
              <a:t>5. </a:t>
            </a:r>
            <a:r>
              <a:rPr lang="ko-KR" altLang="en-US">
                <a:solidFill>
                  <a:prstClr val="white"/>
                </a:solidFill>
                <a:latin typeface="HY수평선B" panose="02030600000101010101" pitchFamily="18" charset="-127"/>
                <a:ea typeface="HY수평선B" panose="02030600000101010101" pitchFamily="18" charset="-127"/>
              </a:rPr>
              <a:t>제안사 소개</a:t>
            </a:r>
            <a:r>
              <a:rPr lang="en-US" altLang="ko-KR">
                <a:solidFill>
                  <a:prstClr val="white"/>
                </a:solidFill>
                <a:latin typeface="HY수평선B" panose="02030600000101010101" pitchFamily="18" charset="-127"/>
                <a:ea typeface="HY수평선B" panose="02030600000101010101" pitchFamily="18" charset="-127"/>
              </a:rPr>
              <a:t>_</a:t>
            </a:r>
            <a:r>
              <a:rPr lang="ko-KR" altLang="en-US" sz="1600">
                <a:solidFill>
                  <a:prstClr val="white"/>
                </a:solidFill>
                <a:latin typeface="HY수평선B" panose="02030600000101010101" pitchFamily="18" charset="-127"/>
                <a:ea typeface="HY수평선B" panose="02030600000101010101" pitchFamily="18" charset="-127"/>
              </a:rPr>
              <a:t>아네스트코리아</a:t>
            </a:r>
            <a:endParaRPr sz="1600">
              <a:solidFill>
                <a:prstClr val="white"/>
              </a:solidFill>
              <a:latin typeface="HY수평선B" panose="02030600000101010101" pitchFamily="18" charset="-127"/>
              <a:ea typeface="HY수평선B" panose="02030600000101010101" pitchFamily="18" charset="-127"/>
            </a:endParaRPr>
          </a:p>
        </p:txBody>
      </p:sp>
      <p:sp>
        <p:nvSpPr>
          <p:cNvPr id="32" name="텍스트 개체 틀 2"/>
          <p:cNvSpPr txBox="1">
            <a:spLocks/>
          </p:cNvSpPr>
          <p:nvPr/>
        </p:nvSpPr>
        <p:spPr bwMode="auto">
          <a:xfrm>
            <a:off x="1218085" y="843971"/>
            <a:ext cx="8559451" cy="855278"/>
          </a:xfrm>
          <a:prstGeom prst="rect">
            <a:avLst/>
          </a:prstGeom>
          <a:noFill/>
          <a:ln>
            <a:noFill/>
          </a:ln>
        </p:spPr>
        <p:txBody>
          <a:bodyPr lIns="87915" tIns="0"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latinLnBrk="0">
              <a:lnSpc>
                <a:spcPts val="1453"/>
              </a:lnSpc>
            </a:pPr>
            <a:r>
              <a:rPr lang="en-US" altLang="ko-KR" sz="1100">
                <a:latin typeface="HY수평선M" panose="02030600000101010101" pitchFamily="18" charset="-127"/>
                <a:ea typeface="HY수평선M" panose="02030600000101010101" pitchFamily="18" charset="-127"/>
                <a:cs typeface="Malgun Gothic Semilight" panose="020B0502040204020203" pitchFamily="50" charset="-127"/>
              </a:rPr>
              <a:t>Earnest Korea</a:t>
            </a:r>
            <a:r>
              <a:rPr lang="ko-KR" altLang="en-US" sz="1100">
                <a:latin typeface="HY수평선M" panose="02030600000101010101" pitchFamily="18" charset="-127"/>
                <a:ea typeface="HY수평선M" panose="02030600000101010101" pitchFamily="18" charset="-127"/>
                <a:cs typeface="Malgun Gothic Semilight" panose="020B0502040204020203" pitchFamily="50" charset="-127"/>
              </a:rPr>
              <a:t>는 글로벌 시장 진출 성과를 통해 한국 </a:t>
            </a:r>
            <a:r>
              <a:rPr lang="en-US" altLang="ko-KR" sz="1100">
                <a:latin typeface="HY수평선M" panose="02030600000101010101" pitchFamily="18" charset="-127"/>
                <a:ea typeface="HY수평선M" panose="02030600000101010101" pitchFamily="18" charset="-127"/>
                <a:cs typeface="Malgun Gothic Semilight" panose="020B0502040204020203" pitchFamily="50" charset="-127"/>
              </a:rPr>
              <a:t>Banking Solution</a:t>
            </a:r>
            <a:r>
              <a:rPr lang="ko-KR" altLang="en-US" sz="1100">
                <a:latin typeface="HY수평선M" panose="02030600000101010101" pitchFamily="18" charset="-127"/>
                <a:ea typeface="HY수평선M" panose="02030600000101010101" pitchFamily="18" charset="-127"/>
                <a:cs typeface="Malgun Gothic Semilight" panose="020B0502040204020203" pitchFamily="50" charset="-127"/>
              </a:rPr>
              <a:t>의 우수성을 증명해</a:t>
            </a:r>
            <a:r>
              <a:rPr lang="en-US" altLang="ko-KR" sz="1100">
                <a:latin typeface="HY수평선M" panose="02030600000101010101" pitchFamily="18" charset="-127"/>
                <a:ea typeface="HY수평선M" panose="02030600000101010101" pitchFamily="18" charset="-127"/>
                <a:cs typeface="Malgun Gothic Semilight" panose="020B0502040204020203" pitchFamily="50" charset="-127"/>
              </a:rPr>
              <a:t> </a:t>
            </a:r>
            <a:r>
              <a:rPr lang="ko-KR" altLang="en-US" sz="1100">
                <a:latin typeface="HY수평선M" panose="02030600000101010101" pitchFamily="18" charset="-127"/>
                <a:ea typeface="HY수평선M" panose="02030600000101010101" pitchFamily="18" charset="-127"/>
                <a:cs typeface="Malgun Gothic Semilight" panose="020B0502040204020203" pitchFamily="50" charset="-127"/>
              </a:rPr>
              <a:t>가고 있습니다</a:t>
            </a:r>
            <a:r>
              <a:rPr lang="en-US" altLang="ko-KR" sz="1100">
                <a:latin typeface="HY수평선M" panose="02030600000101010101" pitchFamily="18" charset="-127"/>
                <a:ea typeface="HY수평선M" panose="02030600000101010101" pitchFamily="18" charset="-127"/>
                <a:cs typeface="Malgun Gothic Semilight" panose="020B0502040204020203" pitchFamily="50" charset="-127"/>
              </a:rPr>
              <a:t>. </a:t>
            </a:r>
          </a:p>
          <a:p>
            <a:pPr eaLnBrk="0" fontAlgn="base" latinLnBrk="0" hangingPunct="0">
              <a:spcBef>
                <a:spcPct val="0"/>
              </a:spcBef>
              <a:spcAft>
                <a:spcPct val="0"/>
              </a:spcAft>
            </a:pPr>
            <a:r>
              <a:rPr lang="en-US" altLang="ko-KR" sz="1100">
                <a:latin typeface="HY수평선M" panose="02030600000101010101" pitchFamily="18" charset="-127"/>
                <a:ea typeface="HY수평선M" panose="02030600000101010101" pitchFamily="18" charset="-127"/>
                <a:cs typeface="Malgun Gothic Semilight" panose="020B0502040204020203" pitchFamily="50" charset="-127"/>
              </a:rPr>
              <a:t>Retail Loan </a:t>
            </a:r>
            <a:r>
              <a:rPr lang="ko-KR" altLang="en-US" sz="1100">
                <a:latin typeface="HY수평선M" panose="02030600000101010101" pitchFamily="18" charset="-127"/>
                <a:ea typeface="HY수평선M" panose="02030600000101010101" pitchFamily="18" charset="-127"/>
                <a:cs typeface="Malgun Gothic Semilight" panose="020B0502040204020203" pitchFamily="50" charset="-127"/>
              </a:rPr>
              <a:t>전문 솔루션              의 성공적인 일본 진출 실적을 토대로</a:t>
            </a:r>
            <a:r>
              <a:rPr lang="en-US" altLang="ko-KR" sz="1100">
                <a:latin typeface="HY수평선M" panose="02030600000101010101" pitchFamily="18" charset="-127"/>
                <a:ea typeface="HY수평선M" panose="02030600000101010101" pitchFamily="18" charset="-127"/>
                <a:cs typeface="Malgun Gothic Semilight" panose="020B0502040204020203" pitchFamily="50" charset="-127"/>
              </a:rPr>
              <a:t>, Cloud Banking                 </a:t>
            </a:r>
            <a:r>
              <a:rPr lang="ko-KR" altLang="en-US" sz="1100">
                <a:latin typeface="HY수평선M" panose="02030600000101010101" pitchFamily="18" charset="-127"/>
                <a:ea typeface="HY수평선M" panose="02030600000101010101" pitchFamily="18" charset="-127"/>
                <a:cs typeface="Malgun Gothic Semilight" panose="020B0502040204020203" pitchFamily="50" charset="-127"/>
              </a:rPr>
              <a:t>출시와 함께 글로벌시장에 도전하여 한국의 금융소프트웨어의 우수성을 세계에 알리고자 합니다</a:t>
            </a:r>
            <a:r>
              <a:rPr lang="en-US" altLang="ko-KR" sz="1100">
                <a:latin typeface="HY수평선M" panose="02030600000101010101" pitchFamily="18" charset="-127"/>
                <a:ea typeface="HY수평선M" panose="02030600000101010101" pitchFamily="18" charset="-127"/>
                <a:cs typeface="Malgun Gothic Semilight" panose="020B0502040204020203" pitchFamily="50" charset="-127"/>
              </a:rPr>
              <a:t>. </a:t>
            </a:r>
            <a:endParaRPr kumimoji="1" lang="en-US" altLang="ja-JP" sz="1100" b="1" u="sng">
              <a:latin typeface="HY수평선M" panose="02030600000101010101" pitchFamily="18" charset="-127"/>
              <a:ea typeface="HY수평선M" panose="02030600000101010101" pitchFamily="18" charset="-127"/>
              <a:cs typeface="Malgun Gothic Semilight" panose="020B0502040204020203" pitchFamily="50" charset="-127"/>
            </a:endParaRPr>
          </a:p>
          <a:p>
            <a:pPr latinLnBrk="0">
              <a:lnSpc>
                <a:spcPts val="1346"/>
              </a:lnSpc>
            </a:pPr>
            <a:endParaRPr lang="en-US" altLang="ko-KR" sz="11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pic>
        <p:nvPicPr>
          <p:cNvPr id="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46" y="836712"/>
            <a:ext cx="579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직사각형 33">
            <a:extLst>
              <a:ext uri="{FF2B5EF4-FFF2-40B4-BE49-F238E27FC236}">
                <a16:creationId xmlns:a16="http://schemas.microsoft.com/office/drawing/2014/main" xmlns="" id="{C50E7C8C-C2CF-44DB-9BF7-6878DAAF19CF}"/>
              </a:ext>
            </a:extLst>
          </p:cNvPr>
          <p:cNvSpPr/>
          <p:nvPr/>
        </p:nvSpPr>
        <p:spPr>
          <a:xfrm>
            <a:off x="762002" y="1746559"/>
            <a:ext cx="4356000" cy="2322000"/>
          </a:xfrm>
          <a:prstGeom prst="rect">
            <a:avLst/>
          </a:prstGeom>
          <a:solidFill>
            <a:srgbClr val="F3EFE5"/>
          </a:solidFill>
          <a:ln w="25400" cap="flat" cmpd="sng" algn="ctr">
            <a:noFill/>
            <a:prstDash val="solid"/>
          </a:ln>
          <a:effectLst>
            <a:outerShdw blurRad="50800" dist="38100" dir="2700000" algn="tl" rotWithShape="0">
              <a:prstClr val="black">
                <a:alpha val="40000"/>
              </a:prstClr>
            </a:outerShdw>
          </a:effectLst>
        </p:spPr>
        <p:txBody>
          <a:bodyPr lIns="87915" tIns="43958" rIns="87915" bIns="43958" rtlCol="0" anchor="t"/>
          <a:lstStyle/>
          <a:p>
            <a:pPr marL="0" marR="0" lvl="0" indent="0" defTabSz="914400" eaLnBrk="0" fontAlgn="base" latinLnBrk="0" hangingPunct="0">
              <a:lnSpc>
                <a:spcPts val="1300"/>
              </a:lnSpc>
              <a:spcBef>
                <a:spcPct val="0"/>
              </a:spcBef>
              <a:spcAft>
                <a:spcPct val="0"/>
              </a:spcAft>
              <a:buClrTx/>
              <a:buSzTx/>
              <a:buFontTx/>
              <a:buNone/>
              <a:tabLst/>
              <a:defRPr/>
            </a:pPr>
            <a:endPar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a:p>
            <a:pPr marL="0" marR="0" lvl="0" indent="0" defTabSz="914400" eaLnBrk="0" fontAlgn="base" latinLnBrk="0" hangingPunct="0">
              <a:lnSpc>
                <a:spcPts val="1300"/>
              </a:lnSpc>
              <a:spcBef>
                <a:spcPct val="0"/>
              </a:spcBef>
              <a:spcAft>
                <a:spcPct val="0"/>
              </a:spcAft>
              <a:buClrTx/>
              <a:buSzTx/>
              <a:buFontTx/>
              <a:buNone/>
              <a:tabLst/>
              <a:defRPr/>
            </a:pP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회사명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주식회사 아네스트코리아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(Earnest Korea Co., Ltd.)</a:t>
            </a:r>
          </a:p>
          <a:p>
            <a:pPr marL="0" marR="0" lvl="0" indent="0" defTabSz="914400" eaLnBrk="0" fontAlgn="base" latinLnBrk="0" hangingPunct="0">
              <a:lnSpc>
                <a:spcPts val="1300"/>
              </a:lnSpc>
              <a:spcBef>
                <a:spcPct val="0"/>
              </a:spcBef>
              <a:spcAft>
                <a:spcPct val="0"/>
              </a:spcAft>
              <a:buClrTx/>
              <a:buSzTx/>
              <a:buFontTx/>
              <a:buNone/>
              <a:tabLst/>
              <a:defRPr/>
            </a:pP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설립일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2001</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년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9</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월</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10</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일</a:t>
            </a:r>
          </a:p>
          <a:p>
            <a:pPr marL="0" marR="0" lvl="0" indent="0" defTabSz="914400" eaLnBrk="0" fontAlgn="base" latinLnBrk="0" hangingPunct="0">
              <a:lnSpc>
                <a:spcPts val="1300"/>
              </a:lnSpc>
              <a:spcBef>
                <a:spcPct val="0"/>
              </a:spcBef>
              <a:spcAft>
                <a:spcPct val="0"/>
              </a:spcAft>
              <a:buClrTx/>
              <a:buSzTx/>
              <a:buFontTx/>
              <a:buNone/>
              <a:tabLst/>
              <a:defRPr/>
            </a:pP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자본금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2</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억</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5</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천만원</a:t>
            </a:r>
          </a:p>
          <a:p>
            <a:pPr marL="0" marR="0" lvl="0" indent="0" defTabSz="914400" eaLnBrk="0" fontAlgn="base" latinLnBrk="0" hangingPunct="0">
              <a:lnSpc>
                <a:spcPts val="1300"/>
              </a:lnSpc>
              <a:spcBef>
                <a:spcPct val="0"/>
              </a:spcBef>
              <a:spcAft>
                <a:spcPct val="0"/>
              </a:spcAft>
              <a:buClrTx/>
              <a:buSzTx/>
              <a:buFontTx/>
              <a:buNone/>
              <a:tabLst/>
              <a:defRPr/>
            </a:pP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대표자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유원식</a:t>
            </a:r>
          </a:p>
          <a:p>
            <a:pPr marL="0" marR="0" lvl="0" indent="0" defTabSz="914400" eaLnBrk="0" fontAlgn="base" latinLnBrk="0" hangingPunct="0">
              <a:lnSpc>
                <a:spcPts val="1300"/>
              </a:lnSpc>
              <a:spcBef>
                <a:spcPct val="0"/>
              </a:spcBef>
              <a:spcAft>
                <a:spcPct val="0"/>
              </a:spcAft>
              <a:buClrTx/>
              <a:buSzTx/>
              <a:buFontTx/>
              <a:buNone/>
              <a:tabLst/>
              <a:defRPr/>
            </a:pP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연락처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T.02-6274-5641 F.02-6020-8641/</a:t>
            </a:r>
          </a:p>
          <a:p>
            <a:pPr marL="0" marR="0" lvl="0" indent="0" defTabSz="914400" eaLnBrk="0" fontAlgn="base" latinLnBrk="0" hangingPunct="0">
              <a:lnSpc>
                <a:spcPts val="1300"/>
              </a:lnSpc>
              <a:spcBef>
                <a:spcPct val="0"/>
              </a:spcBef>
              <a:spcAft>
                <a:spcPct val="0"/>
              </a:spcAft>
              <a:buClrTx/>
              <a:buSzTx/>
              <a:buFontTx/>
              <a:buNone/>
              <a:tabLst/>
              <a:defRPr/>
            </a:pP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http://www.earnest-korea.com</a:t>
            </a:r>
          </a:p>
          <a:p>
            <a:pPr marL="0" marR="0" lvl="0" indent="0" defTabSz="914400" eaLnBrk="0" fontAlgn="base" latinLnBrk="0" hangingPunct="0">
              <a:lnSpc>
                <a:spcPts val="1300"/>
              </a:lnSpc>
              <a:spcBef>
                <a:spcPct val="0"/>
              </a:spcBef>
              <a:spcAft>
                <a:spcPct val="0"/>
              </a:spcAft>
              <a:buClrTx/>
              <a:buSzTx/>
              <a:buFontTx/>
              <a:buNone/>
              <a:tabLst/>
              <a:defRPr/>
            </a:pP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소재지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본사</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서울시 영등포구 국제금융로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10, Two IFC 17</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층</a:t>
            </a:r>
            <a:endPar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a:p>
            <a:pPr marL="0" marR="0" lvl="0" indent="0" defTabSz="914400" eaLnBrk="0" fontAlgn="base" latinLnBrk="0" hangingPunct="0">
              <a:lnSpc>
                <a:spcPts val="1300"/>
              </a:lnSpc>
              <a:spcBef>
                <a:spcPct val="0"/>
              </a:spcBef>
              <a:spcAft>
                <a:spcPct val="0"/>
              </a:spcAft>
              <a:buClrTx/>
              <a:buSzTx/>
              <a:buFontTx/>
              <a:buNone/>
              <a:tabLst/>
              <a:defRPr/>
            </a:pP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연구소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서울시 영등포구 양평로</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22</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길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21, 808</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호</a:t>
            </a:r>
            <a:endPar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a:p>
            <a:pPr marL="0" marR="0" lvl="0" indent="0" defTabSz="914400" eaLnBrk="0" fontAlgn="base" latinLnBrk="0" hangingPunct="0">
              <a:lnSpc>
                <a:spcPts val="1300"/>
              </a:lnSpc>
              <a:spcBef>
                <a:spcPct val="0"/>
              </a:spcBef>
              <a:spcAft>
                <a:spcPct val="0"/>
              </a:spcAft>
              <a:buClrTx/>
              <a:buSzTx/>
              <a:buFontTx/>
              <a:buNone/>
              <a:tabLst/>
              <a:defRPr/>
            </a:pP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사업내용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a:t>
            </a:r>
          </a:p>
          <a:p>
            <a:pPr marL="0" marR="0" lvl="0" indent="0" defTabSz="914400" eaLnBrk="0" fontAlgn="base" latinLnBrk="0" hangingPunct="0">
              <a:lnSpc>
                <a:spcPts val="1300"/>
              </a:lnSpc>
              <a:spcBef>
                <a:spcPct val="0"/>
              </a:spcBef>
              <a:spcAft>
                <a:spcPct val="0"/>
              </a:spcAft>
              <a:buClrTx/>
              <a:buSzTx/>
              <a:buFontTx/>
              <a:buNone/>
              <a:tabLst/>
              <a:defRPr/>
            </a:pP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 </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금융비즈니스의 </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IT</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개혁</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IT</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를 활용한 경영개혁에 관한 컨설팅</a:t>
            </a:r>
          </a:p>
          <a:p>
            <a:pPr marL="0" marR="0" lvl="0" indent="0" defTabSz="914400" eaLnBrk="0" fontAlgn="base" latinLnBrk="0" hangingPunct="0">
              <a:lnSpc>
                <a:spcPts val="1300"/>
              </a:lnSpc>
              <a:spcBef>
                <a:spcPct val="0"/>
              </a:spcBef>
              <a:spcAft>
                <a:spcPct val="0"/>
              </a:spcAft>
              <a:buClrTx/>
              <a:buSzTx/>
              <a:buFontTx/>
              <a:buNone/>
              <a:tabLst/>
              <a:defRPr/>
            </a:pP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 </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금융의 선진적인 기간계 패키지 소프트웨어의 기획</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개발</a:t>
            </a: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발굴</a:t>
            </a:r>
          </a:p>
          <a:p>
            <a:pPr marL="0" marR="0" lvl="0" indent="0" defTabSz="914400" eaLnBrk="0" fontAlgn="base" latinLnBrk="0" hangingPunct="0">
              <a:lnSpc>
                <a:spcPts val="1300"/>
              </a:lnSpc>
              <a:spcBef>
                <a:spcPct val="0"/>
              </a:spcBef>
              <a:spcAft>
                <a:spcPct val="0"/>
              </a:spcAft>
              <a:buClrTx/>
              <a:buSzTx/>
              <a:buFontTx/>
              <a:buNone/>
              <a:tabLst/>
              <a:defRPr/>
            </a:pPr>
            <a:r>
              <a:rPr kumimoji="0" lang="en-US" altLang="ko-KR"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 </a:t>
            </a:r>
            <a:r>
              <a:rPr kumimoji="0" lang="ko-KR" altLang="en-US" sz="105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경쟁력 있는 금융솔루션의 해외 판매 및 그 유지보수 등</a:t>
            </a:r>
            <a:endParaRPr kumimoji="0" lang="ko-KR" altLang="en-US" sz="1050" b="0" i="0" u="none" strike="noStrike" kern="0" cap="none" spc="0" normalizeH="0" baseline="0" noProof="0" dirty="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p:txBody>
      </p:sp>
      <p:sp>
        <p:nvSpPr>
          <p:cNvPr id="35" name="직사각형 34">
            <a:extLst>
              <a:ext uri="{FF2B5EF4-FFF2-40B4-BE49-F238E27FC236}">
                <a16:creationId xmlns:a16="http://schemas.microsoft.com/office/drawing/2014/main" xmlns="" id="{C50E7C8C-C2CF-44DB-9BF7-6878DAAF19CF}"/>
              </a:ext>
            </a:extLst>
          </p:cNvPr>
          <p:cNvSpPr/>
          <p:nvPr/>
        </p:nvSpPr>
        <p:spPr>
          <a:xfrm>
            <a:off x="5188529" y="1746559"/>
            <a:ext cx="4356000" cy="1332000"/>
          </a:xfrm>
          <a:prstGeom prst="rect">
            <a:avLst/>
          </a:prstGeom>
          <a:solidFill>
            <a:srgbClr val="F3EFE5"/>
          </a:solidFill>
          <a:ln w="25400" cap="flat" cmpd="sng" algn="ctr">
            <a:noFill/>
            <a:prstDash val="solid"/>
          </a:ln>
          <a:effectLst>
            <a:outerShdw blurRad="50800" dist="38100" dir="2700000" algn="tl" rotWithShape="0">
              <a:prstClr val="black">
                <a:alpha val="40000"/>
              </a:prstClr>
            </a:outerShdw>
          </a:effectLst>
        </p:spPr>
        <p:txBody>
          <a:bodyPr lIns="87915" tIns="43958" rIns="87915" bIns="43958"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ko-KR" altLang="en-US" sz="900" b="0" i="0" u="none" strike="noStrike" kern="0" cap="none" spc="0" normalizeH="0" baseline="0" noProof="0" dirty="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p:txBody>
      </p:sp>
      <p:sp>
        <p:nvSpPr>
          <p:cNvPr id="43" name="모서리가 둥근 직사각형 133">
            <a:extLst>
              <a:ext uri="{FF2B5EF4-FFF2-40B4-BE49-F238E27FC236}">
                <a16:creationId xmlns:a16="http://schemas.microsoft.com/office/drawing/2014/main" xmlns="" id="{CDA6A34B-D6C0-41C9-B03E-6E09770C897B}"/>
              </a:ext>
            </a:extLst>
          </p:cNvPr>
          <p:cNvSpPr/>
          <p:nvPr/>
        </p:nvSpPr>
        <p:spPr>
          <a:xfrm>
            <a:off x="5251859" y="1637257"/>
            <a:ext cx="1197435" cy="234000"/>
          </a:xfrm>
          <a:prstGeom prst="roundRect">
            <a:avLst>
              <a:gd name="adj" fmla="val 9310"/>
            </a:avLst>
          </a:prstGeom>
          <a:solidFill>
            <a:srgbClr val="006666"/>
          </a:solidFill>
          <a:ln w="3175">
            <a:noFill/>
            <a:miter lim="800000"/>
            <a:headEnd/>
            <a:tailEnd/>
          </a:ln>
        </p:spPr>
        <p:txBody>
          <a:bodyPr wrap="none" lIns="87915" tIns="43958" rIns="87915" bIns="43958" rtlCol="0" anchor="ctr"/>
          <a:lstStyle/>
          <a:p>
            <a:pPr algn="ctr" eaLnBrk="0" fontAlgn="base" latinLnBrk="0" hangingPunct="0">
              <a:spcBef>
                <a:spcPct val="0"/>
              </a:spcBef>
              <a:spcAft>
                <a:spcPct val="0"/>
              </a:spcAft>
            </a:pPr>
            <a:r>
              <a:rPr lang="ko-KR" altLang="en-US" sz="1050">
                <a:solidFill>
                  <a:prstClr val="white"/>
                </a:solidFill>
                <a:latin typeface="HY수평선M" panose="02030600000101010101" pitchFamily="18" charset="-127"/>
                <a:ea typeface="HY수평선M" panose="02030600000101010101" pitchFamily="18" charset="-127"/>
              </a:rPr>
              <a:t>재무현황</a:t>
            </a:r>
            <a:endParaRPr lang="en-US" altLang="ko-KR" sz="900" dirty="0">
              <a:solidFill>
                <a:prstClr val="white"/>
              </a:solidFill>
              <a:latin typeface="HY수평선M" panose="02030600000101010101" pitchFamily="18" charset="-127"/>
              <a:ea typeface="HY수평선M" panose="02030600000101010101" pitchFamily="18" charset="-127"/>
            </a:endParaRPr>
          </a:p>
        </p:txBody>
      </p:sp>
      <p:graphicFrame>
        <p:nvGraphicFramePr>
          <p:cNvPr id="44" name="표 43"/>
          <p:cNvGraphicFramePr>
            <a:graphicFrameLocks noGrp="1"/>
          </p:cNvGraphicFramePr>
          <p:nvPr>
            <p:extLst>
              <p:ext uri="{D42A27DB-BD31-4B8C-83A1-F6EECF244321}">
                <p14:modId xmlns:p14="http://schemas.microsoft.com/office/powerpoint/2010/main" val="445738243"/>
              </p:ext>
            </p:extLst>
          </p:nvPr>
        </p:nvGraphicFramePr>
        <p:xfrm>
          <a:off x="5274946" y="1926676"/>
          <a:ext cx="4173855" cy="1104904"/>
        </p:xfrm>
        <a:graphic>
          <a:graphicData uri="http://schemas.openxmlformats.org/drawingml/2006/table">
            <a:tbl>
              <a:tblPr/>
              <a:tblGrid>
                <a:gridCol w="821055">
                  <a:extLst>
                    <a:ext uri="{9D8B030D-6E8A-4147-A177-3AD203B41FA5}">
                      <a16:colId xmlns:a16="http://schemas.microsoft.com/office/drawing/2014/main" xmlns="" val="20000"/>
                    </a:ext>
                  </a:extLst>
                </a:gridCol>
                <a:gridCol w="838200">
                  <a:extLst>
                    <a:ext uri="{9D8B030D-6E8A-4147-A177-3AD203B41FA5}">
                      <a16:colId xmlns:a16="http://schemas.microsoft.com/office/drawing/2014/main" xmlns="" val="20001"/>
                    </a:ext>
                  </a:extLst>
                </a:gridCol>
                <a:gridCol w="838200">
                  <a:extLst>
                    <a:ext uri="{9D8B030D-6E8A-4147-A177-3AD203B41FA5}">
                      <a16:colId xmlns:a16="http://schemas.microsoft.com/office/drawing/2014/main" xmlns="" val="20002"/>
                    </a:ext>
                  </a:extLst>
                </a:gridCol>
                <a:gridCol w="9144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tblGrid>
              <a:tr h="276226">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ko-KR" sz="1050" kern="100">
                          <a:effectLst/>
                          <a:latin typeface="HY수평선M" panose="02030600000101010101" pitchFamily="18" charset="-127"/>
                          <a:ea typeface="HY수평선M" panose="02030600000101010101" pitchFamily="18" charset="-127"/>
                        </a:rPr>
                        <a:t>연</a:t>
                      </a:r>
                      <a:r>
                        <a:rPr lang="ja-JP" sz="1050" kern="100">
                          <a:effectLst/>
                          <a:latin typeface="HY수평선M" panose="02030600000101010101" pitchFamily="18" charset="-127"/>
                          <a:ea typeface="KB금융 본문체 Medium" panose="020B0603000000000000" pitchFamily="50" charset="-127"/>
                        </a:rPr>
                        <a:t>　</a:t>
                      </a:r>
                      <a:r>
                        <a:rPr lang="ko-KR" altLang="en-US" sz="1050" kern="100">
                          <a:effectLst/>
                          <a:latin typeface="HY수평선M" panose="02030600000101010101" pitchFamily="18" charset="-127"/>
                          <a:ea typeface="HY수평선M" panose="02030600000101010101" pitchFamily="18" charset="-127"/>
                        </a:rPr>
                        <a:t>도</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ko-KR" sz="1050" kern="100">
                          <a:effectLst/>
                          <a:latin typeface="HY수평선M" panose="02030600000101010101" pitchFamily="18" charset="-127"/>
                          <a:ea typeface="HY수평선M" panose="02030600000101010101" pitchFamily="18" charset="-127"/>
                        </a:rPr>
                        <a:t>총매출액</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ko-KR" sz="1050" kern="100">
                          <a:effectLst/>
                          <a:latin typeface="HY수평선M" panose="02030600000101010101" pitchFamily="18" charset="-127"/>
                          <a:ea typeface="HY수평선M" panose="02030600000101010101" pitchFamily="18" charset="-127"/>
                        </a:rPr>
                        <a:t>영업이익</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ko-KR" altLang="en-US" sz="1050" kern="100">
                          <a:effectLst/>
                          <a:latin typeface="HY수평선M" panose="02030600000101010101" pitchFamily="18" charset="-127"/>
                          <a:ea typeface="HY수평선M" panose="02030600000101010101" pitchFamily="18" charset="-127"/>
                          <a:cs typeface="Times New Roman"/>
                        </a:rPr>
                        <a:t>당기순이익</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ko-KR" sz="1050" kern="100">
                          <a:effectLst/>
                          <a:latin typeface="HY수평선M" panose="02030600000101010101" pitchFamily="18" charset="-127"/>
                          <a:ea typeface="HY수평선M" panose="02030600000101010101" pitchFamily="18" charset="-127"/>
                        </a:rPr>
                        <a:t>임직원수</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0"/>
                  </a:ext>
                </a:extLst>
              </a:tr>
              <a:tr h="276226">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2019</a:t>
                      </a:r>
                      <a:r>
                        <a:rPr lang="ko-KR" sz="1050" kern="100">
                          <a:effectLst/>
                          <a:latin typeface="HY수평선M" panose="02030600000101010101" pitchFamily="18" charset="-127"/>
                          <a:ea typeface="HY수평선M" panose="02030600000101010101" pitchFamily="18" charset="-127"/>
                        </a:rPr>
                        <a:t>년</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1,755,664</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545,525</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1,519,896</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12</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1"/>
                  </a:ext>
                </a:extLst>
              </a:tr>
              <a:tr h="276226">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2020</a:t>
                      </a:r>
                      <a:r>
                        <a:rPr lang="ko-KR" sz="1050" kern="100">
                          <a:effectLst/>
                          <a:latin typeface="HY수평선M" panose="02030600000101010101" pitchFamily="18" charset="-127"/>
                          <a:ea typeface="HY수평선M" panose="02030600000101010101" pitchFamily="18" charset="-127"/>
                        </a:rPr>
                        <a:t>년</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1,811,210</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357,004</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467,617</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14</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2"/>
                  </a:ext>
                </a:extLst>
              </a:tr>
              <a:tr h="276226">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2021</a:t>
                      </a:r>
                      <a:r>
                        <a:rPr lang="ko-KR" sz="1050" kern="100">
                          <a:effectLst/>
                          <a:latin typeface="HY수평선M" panose="02030600000101010101" pitchFamily="18" charset="-127"/>
                          <a:ea typeface="HY수평선M" panose="02030600000101010101" pitchFamily="18" charset="-127"/>
                        </a:rPr>
                        <a:t>년</a:t>
                      </a:r>
                      <a:r>
                        <a:rPr lang="en-US" altLang="ko-KR" sz="1050" kern="100">
                          <a:effectLst/>
                          <a:latin typeface="HY수평선M" panose="02030600000101010101" pitchFamily="18" charset="-127"/>
                          <a:ea typeface="HY수평선M" panose="02030600000101010101" pitchFamily="18" charset="-127"/>
                        </a:rPr>
                        <a:t>(P)</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2,300,000</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575,000</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550,000</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a:lnSpc>
                          <a:spcPts val="1500"/>
                        </a:lnSpc>
                        <a:spcAft>
                          <a:spcPts val="0"/>
                        </a:spcAft>
                      </a:pPr>
                      <a:r>
                        <a:rPr lang="en-US" sz="1050" kern="100">
                          <a:effectLst/>
                          <a:latin typeface="HY수평선M" panose="02030600000101010101" pitchFamily="18" charset="-127"/>
                          <a:ea typeface="HY수평선M" panose="02030600000101010101" pitchFamily="18" charset="-127"/>
                        </a:rPr>
                        <a:t>16</a:t>
                      </a:r>
                      <a:endParaRPr lang="ko-KR" sz="1050" kern="100">
                        <a:effectLst/>
                        <a:latin typeface="HY수평선M" panose="02030600000101010101" pitchFamily="18" charset="-127"/>
                        <a:ea typeface="HY수평선M" panose="02030600000101010101" pitchFamily="18" charset="-127"/>
                        <a:cs typeface="Times New Roman"/>
                      </a:endParaRPr>
                    </a:p>
                  </a:txBody>
                  <a:tcPr marL="62865" marR="62865"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3"/>
                  </a:ext>
                </a:extLst>
              </a:tr>
            </a:tbl>
          </a:graphicData>
        </a:graphic>
      </p:graphicFrame>
      <p:sp>
        <p:nvSpPr>
          <p:cNvPr id="45" name="TextBox 44"/>
          <p:cNvSpPr txBox="1"/>
          <p:nvPr/>
        </p:nvSpPr>
        <p:spPr>
          <a:xfrm>
            <a:off x="8638313" y="1725786"/>
            <a:ext cx="898898" cy="181108"/>
          </a:xfrm>
          <a:prstGeom prst="rect">
            <a:avLst/>
          </a:prstGeom>
          <a:noFill/>
        </p:spPr>
        <p:txBody>
          <a:bodyPr wrap="none" lIns="87915" tIns="43958" rIns="87915" bIns="43958" rtlCol="0">
            <a:spAutoFit/>
          </a:bodyPr>
          <a:lstStyle/>
          <a:p>
            <a:pPr eaLnBrk="0" fontAlgn="base" latinLnBrk="0" hangingPunct="0">
              <a:spcBef>
                <a:spcPct val="0"/>
              </a:spcBef>
              <a:spcAft>
                <a:spcPct val="0"/>
              </a:spcAft>
            </a:pPr>
            <a:r>
              <a:rPr lang="en-US" altLang="ko-KR" sz="600">
                <a:solidFill>
                  <a:prstClr val="black"/>
                </a:solidFill>
                <a:latin typeface="HY수평선M" panose="02030600000101010101" pitchFamily="18" charset="-127"/>
                <a:ea typeface="HY수평선M" panose="02030600000101010101" pitchFamily="18" charset="-127"/>
              </a:rPr>
              <a:t>(</a:t>
            </a:r>
            <a:r>
              <a:rPr lang="ko-KR" altLang="en-US" sz="600">
                <a:solidFill>
                  <a:prstClr val="black"/>
                </a:solidFill>
                <a:latin typeface="HY수평선M" panose="02030600000101010101" pitchFamily="18" charset="-127"/>
                <a:ea typeface="HY수평선M" panose="02030600000101010101" pitchFamily="18" charset="-127"/>
              </a:rPr>
              <a:t>금액단위 </a:t>
            </a:r>
            <a:r>
              <a:rPr lang="en-US" altLang="ko-KR" sz="600">
                <a:solidFill>
                  <a:prstClr val="black"/>
                </a:solidFill>
                <a:latin typeface="HY수평선M" panose="02030600000101010101" pitchFamily="18" charset="-127"/>
                <a:ea typeface="HY수평선M" panose="02030600000101010101" pitchFamily="18" charset="-127"/>
              </a:rPr>
              <a:t>: </a:t>
            </a:r>
            <a:r>
              <a:rPr lang="ko-KR" altLang="en-US" sz="600">
                <a:solidFill>
                  <a:prstClr val="black"/>
                </a:solidFill>
                <a:latin typeface="HY수평선M" panose="02030600000101010101" pitchFamily="18" charset="-127"/>
                <a:ea typeface="HY수평선M" panose="02030600000101010101" pitchFamily="18" charset="-127"/>
              </a:rPr>
              <a:t>천원</a:t>
            </a:r>
            <a:r>
              <a:rPr lang="en-US" altLang="ko-KR" sz="600">
                <a:solidFill>
                  <a:prstClr val="black"/>
                </a:solidFill>
                <a:latin typeface="HY수평선M" panose="02030600000101010101" pitchFamily="18" charset="-127"/>
                <a:ea typeface="HY수평선M" panose="02030600000101010101" pitchFamily="18" charset="-127"/>
              </a:rPr>
              <a:t>, </a:t>
            </a:r>
            <a:r>
              <a:rPr lang="ko-KR" altLang="en-US" sz="600">
                <a:solidFill>
                  <a:prstClr val="black"/>
                </a:solidFill>
                <a:latin typeface="HY수평선M" panose="02030600000101010101" pitchFamily="18" charset="-127"/>
                <a:ea typeface="HY수평선M" panose="02030600000101010101" pitchFamily="18" charset="-127"/>
              </a:rPr>
              <a:t>명</a:t>
            </a:r>
            <a:r>
              <a:rPr lang="en-US" altLang="ko-KR" sz="600">
                <a:solidFill>
                  <a:prstClr val="black"/>
                </a:solidFill>
                <a:latin typeface="HY수평선M" panose="02030600000101010101" pitchFamily="18" charset="-127"/>
                <a:ea typeface="HY수평선M" panose="02030600000101010101" pitchFamily="18" charset="-127"/>
              </a:rPr>
              <a:t>)</a:t>
            </a:r>
            <a:endParaRPr lang="ko-KR" altLang="en-US" sz="600">
              <a:solidFill>
                <a:prstClr val="black"/>
              </a:solidFill>
              <a:latin typeface="HY수평선M" panose="02030600000101010101" pitchFamily="18" charset="-127"/>
              <a:ea typeface="HY수평선M" panose="02030600000101010101" pitchFamily="18" charset="-127"/>
            </a:endParaRPr>
          </a:p>
        </p:txBody>
      </p:sp>
      <p:sp>
        <p:nvSpPr>
          <p:cNvPr id="46" name="모서리가 둥근 직사각형 133">
            <a:extLst>
              <a:ext uri="{FF2B5EF4-FFF2-40B4-BE49-F238E27FC236}">
                <a16:creationId xmlns:a16="http://schemas.microsoft.com/office/drawing/2014/main" xmlns="" id="{CDA6A34B-D6C0-41C9-B03E-6E09770C897B}"/>
              </a:ext>
            </a:extLst>
          </p:cNvPr>
          <p:cNvSpPr/>
          <p:nvPr/>
        </p:nvSpPr>
        <p:spPr>
          <a:xfrm>
            <a:off x="852053" y="1628800"/>
            <a:ext cx="1197435" cy="234000"/>
          </a:xfrm>
          <a:prstGeom prst="roundRect">
            <a:avLst>
              <a:gd name="adj" fmla="val 9310"/>
            </a:avLst>
          </a:prstGeom>
          <a:solidFill>
            <a:srgbClr val="006666"/>
          </a:solidFill>
          <a:ln w="3175">
            <a:noFill/>
            <a:miter lim="800000"/>
            <a:headEnd/>
            <a:tailEnd/>
          </a:ln>
        </p:spPr>
        <p:txBody>
          <a:bodyPr wrap="none" lIns="87915" tIns="43958" rIns="87915" bIns="43958" rtlCol="0" anchor="ctr"/>
          <a:lstStyle/>
          <a:p>
            <a:pPr algn="ctr" eaLnBrk="0" fontAlgn="base" latinLnBrk="0" hangingPunct="0">
              <a:spcBef>
                <a:spcPct val="0"/>
              </a:spcBef>
              <a:spcAft>
                <a:spcPct val="0"/>
              </a:spcAft>
            </a:pPr>
            <a:r>
              <a:rPr lang="ko-KR" altLang="en-US" sz="1050">
                <a:solidFill>
                  <a:prstClr val="white"/>
                </a:solidFill>
                <a:latin typeface="HY수평선M" panose="02030600000101010101" pitchFamily="18" charset="-127"/>
                <a:ea typeface="HY수평선M" panose="02030600000101010101" pitchFamily="18" charset="-127"/>
              </a:rPr>
              <a:t>회사개요</a:t>
            </a:r>
            <a:endParaRPr lang="en-US" altLang="ko-KR" sz="900" dirty="0">
              <a:solidFill>
                <a:prstClr val="white"/>
              </a:solidFill>
              <a:latin typeface="HY수평선M" panose="02030600000101010101" pitchFamily="18" charset="-127"/>
              <a:ea typeface="HY수평선M" panose="02030600000101010101" pitchFamily="18" charset="-127"/>
            </a:endParaRPr>
          </a:p>
        </p:txBody>
      </p:sp>
      <p:sp>
        <p:nvSpPr>
          <p:cNvPr id="47" name="직사각형 46">
            <a:extLst>
              <a:ext uri="{FF2B5EF4-FFF2-40B4-BE49-F238E27FC236}">
                <a16:creationId xmlns:a16="http://schemas.microsoft.com/office/drawing/2014/main" xmlns="" id="{C50E7C8C-C2CF-44DB-9BF7-6878DAAF19CF}"/>
              </a:ext>
            </a:extLst>
          </p:cNvPr>
          <p:cNvSpPr/>
          <p:nvPr/>
        </p:nvSpPr>
        <p:spPr>
          <a:xfrm>
            <a:off x="5181601" y="3256704"/>
            <a:ext cx="4356000" cy="3132000"/>
          </a:xfrm>
          <a:prstGeom prst="rect">
            <a:avLst/>
          </a:prstGeom>
          <a:solidFill>
            <a:srgbClr val="F3EFE5"/>
          </a:solidFill>
          <a:ln w="25400" cap="flat" cmpd="sng" algn="ctr">
            <a:noFill/>
            <a:prstDash val="solid"/>
          </a:ln>
          <a:effectLst>
            <a:outerShdw blurRad="50800" dist="38100" dir="2700000" algn="tl" rotWithShape="0">
              <a:prstClr val="black">
                <a:alpha val="40000"/>
              </a:prstClr>
            </a:outerShdw>
          </a:effectLst>
        </p:spPr>
        <p:txBody>
          <a:bodyPr lIns="87915" tIns="43958" rIns="87915" bIns="43958" rtlCol="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ko-KR" altLang="en-US" sz="900" b="0" i="0" u="none" strike="noStrike" kern="0" cap="none" spc="0" normalizeH="0" baseline="0" noProof="0" dirty="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p:txBody>
      </p:sp>
      <p:sp>
        <p:nvSpPr>
          <p:cNvPr id="48" name="모서리가 둥근 직사각형 133">
            <a:extLst>
              <a:ext uri="{FF2B5EF4-FFF2-40B4-BE49-F238E27FC236}">
                <a16:creationId xmlns:a16="http://schemas.microsoft.com/office/drawing/2014/main" xmlns="" id="{CDA6A34B-D6C0-41C9-B03E-6E09770C897B}"/>
              </a:ext>
            </a:extLst>
          </p:cNvPr>
          <p:cNvSpPr/>
          <p:nvPr/>
        </p:nvSpPr>
        <p:spPr>
          <a:xfrm>
            <a:off x="5257799" y="3132013"/>
            <a:ext cx="1332000" cy="234000"/>
          </a:xfrm>
          <a:prstGeom prst="roundRect">
            <a:avLst>
              <a:gd name="adj" fmla="val 9310"/>
            </a:avLst>
          </a:prstGeom>
          <a:solidFill>
            <a:srgbClr val="006666"/>
          </a:solidFill>
          <a:ln w="3175">
            <a:noFill/>
            <a:miter lim="800000"/>
            <a:headEnd/>
            <a:tailEnd/>
          </a:ln>
        </p:spPr>
        <p:txBody>
          <a:bodyPr wrap="none" lIns="87915" tIns="43958" rIns="87915" bIns="43958" rtlCol="0" anchor="ctr"/>
          <a:lstStyle/>
          <a:p>
            <a:pPr algn="ctr" eaLnBrk="0" fontAlgn="base" latinLnBrk="0" hangingPunct="0">
              <a:spcBef>
                <a:spcPct val="0"/>
              </a:spcBef>
              <a:spcAft>
                <a:spcPct val="0"/>
              </a:spcAft>
            </a:pPr>
            <a:r>
              <a:rPr lang="ko-KR" altLang="en-US" sz="900">
                <a:solidFill>
                  <a:prstClr val="white"/>
                </a:solidFill>
                <a:latin typeface="HY수평선M" panose="02030600000101010101" pitchFamily="18" charset="-127"/>
                <a:ea typeface="HY수평선M" panose="02030600000101010101" pitchFamily="18" charset="-127"/>
              </a:rPr>
              <a:t>주요실적 및 관계사</a:t>
            </a:r>
            <a:endParaRPr lang="en-US" altLang="ko-KR" sz="800" dirty="0">
              <a:solidFill>
                <a:prstClr val="white"/>
              </a:solidFill>
              <a:latin typeface="HY수평선M" panose="02030600000101010101" pitchFamily="18" charset="-127"/>
              <a:ea typeface="HY수평선M" panose="02030600000101010101" pitchFamily="18" charset="-127"/>
            </a:endParaRPr>
          </a:p>
        </p:txBody>
      </p:sp>
      <p:sp>
        <p:nvSpPr>
          <p:cNvPr id="49" name="직사각형 48">
            <a:extLst>
              <a:ext uri="{FF2B5EF4-FFF2-40B4-BE49-F238E27FC236}">
                <a16:creationId xmlns:a16="http://schemas.microsoft.com/office/drawing/2014/main" xmlns="" id="{C50E7C8C-C2CF-44DB-9BF7-6878DAAF19CF}"/>
              </a:ext>
            </a:extLst>
          </p:cNvPr>
          <p:cNvSpPr/>
          <p:nvPr/>
        </p:nvSpPr>
        <p:spPr>
          <a:xfrm>
            <a:off x="5216235" y="4769412"/>
            <a:ext cx="4284001" cy="756000"/>
          </a:xfrm>
          <a:prstGeom prst="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lIns="87915" tIns="43958" rIns="87915" bIns="43958" rtlCol="0" anchor="ctr"/>
          <a:lstStyle/>
          <a:p>
            <a:pPr marL="0" marR="0" lvl="0" indent="0" defTabSz="914400" eaLnBrk="0" fontAlgn="base" latinLnBrk="0" hangingPunct="0">
              <a:lnSpc>
                <a:spcPts val="1154"/>
              </a:lnSpc>
              <a:spcBef>
                <a:spcPct val="0"/>
              </a:spcBef>
              <a:spcAft>
                <a:spcPct val="0"/>
              </a:spcAft>
              <a:buClrTx/>
              <a:buSzTx/>
              <a:buFontTx/>
              <a:buNone/>
              <a:tabLst/>
              <a:defRPr/>
            </a:pP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계열회사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Earnest New York Ltd.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미국 뉴욕 소재</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(2007</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년</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4</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월 설립</a:t>
            </a:r>
            <a:r>
              <a:rPr kumimoji="0" lang="en-US" altLang="ko-KR" sz="7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a:t>
            </a:r>
            <a:endPar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a:p>
            <a:pPr marL="0" marR="0" lvl="0" indent="0" defTabSz="914400" eaLnBrk="0" fontAlgn="base" latinLnBrk="0" hangingPunct="0">
              <a:lnSpc>
                <a:spcPts val="1154"/>
              </a:lnSpc>
              <a:spcBef>
                <a:spcPct val="0"/>
              </a:spcBef>
              <a:spcAft>
                <a:spcPct val="0"/>
              </a:spcAft>
              <a:buClrTx/>
              <a:buSzTx/>
              <a:buFontTx/>
              <a:buNone/>
              <a:tabLst/>
              <a:defRPr/>
            </a:pP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https://www.earnest-newyork.com</a:t>
            </a:r>
          </a:p>
          <a:p>
            <a:pPr marL="0" marR="0" lvl="0" indent="0" defTabSz="914400" eaLnBrk="0" fontAlgn="base" latinLnBrk="0" hangingPunct="0">
              <a:lnSpc>
                <a:spcPts val="1154"/>
              </a:lnSpc>
              <a:spcBef>
                <a:spcPct val="0"/>
              </a:spcBef>
              <a:spcAft>
                <a:spcPct val="0"/>
              </a:spcAft>
              <a:buClrTx/>
              <a:buSzTx/>
              <a:buFontTx/>
              <a:buNone/>
              <a:tabLst/>
              <a:defRPr/>
            </a:pP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주요사업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미국의 첨단 금융비즈니스모델 조사 및 분석</a:t>
            </a:r>
          </a:p>
          <a:p>
            <a:pPr marL="0" marR="0" lvl="0" indent="0" defTabSz="914400" eaLnBrk="0" fontAlgn="base" latinLnBrk="0" hangingPunct="0">
              <a:lnSpc>
                <a:spcPts val="1154"/>
              </a:lnSpc>
              <a:spcBef>
                <a:spcPct val="0"/>
              </a:spcBef>
              <a:spcAft>
                <a:spcPct val="0"/>
              </a:spcAft>
              <a:buClrTx/>
              <a:buSzTx/>
              <a:buFontTx/>
              <a:buNone/>
              <a:tabLst/>
              <a:defRPr/>
            </a:pP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구미의 금융</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IT</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동향 및 개발기법 연구・조사</a:t>
            </a:r>
          </a:p>
          <a:p>
            <a:pPr marL="0" marR="0" lvl="0" indent="0" defTabSz="914400" eaLnBrk="0" fontAlgn="base" latinLnBrk="0" hangingPunct="0">
              <a:lnSpc>
                <a:spcPts val="1154"/>
              </a:lnSpc>
              <a:spcBef>
                <a:spcPct val="0"/>
              </a:spcBef>
              <a:spcAft>
                <a:spcPct val="0"/>
              </a:spcAft>
              <a:buClrTx/>
              <a:buSzTx/>
              <a:buFontTx/>
              <a:buNone/>
              <a:tabLst/>
              <a:defRPr/>
            </a:pP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자사 솔루션의 구미사업 전개</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도입 지원</a:t>
            </a:r>
            <a:endParaRPr kumimoji="0" lang="ko-KR" altLang="en-US" sz="900" b="0" i="0" u="none" strike="noStrike" kern="0" cap="none" spc="0" normalizeH="0" baseline="0" noProof="0" dirty="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p:txBody>
      </p:sp>
      <p:sp>
        <p:nvSpPr>
          <p:cNvPr id="50" name="직사각형 49">
            <a:hlinkClick r:id="" action="ppaction://noaction"/>
            <a:extLst>
              <a:ext uri="{FF2B5EF4-FFF2-40B4-BE49-F238E27FC236}">
                <a16:creationId xmlns:a16="http://schemas.microsoft.com/office/drawing/2014/main" xmlns="" id="{C50E7C8C-C2CF-44DB-9BF7-6878DAAF19CF}"/>
              </a:ext>
            </a:extLst>
          </p:cNvPr>
          <p:cNvSpPr/>
          <p:nvPr/>
        </p:nvSpPr>
        <p:spPr>
          <a:xfrm>
            <a:off x="5216235" y="5587228"/>
            <a:ext cx="4284001" cy="756000"/>
          </a:xfrm>
          <a:prstGeom prst="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lIns="87915" tIns="43958" rIns="87915" bIns="43958" rtlCol="0" anchor="ctr"/>
          <a:lstStyle/>
          <a:p>
            <a:pPr marL="0" marR="0" lvl="0" indent="0" defTabSz="914400" eaLnBrk="0" fontAlgn="base" latinLnBrk="0" hangingPunct="0">
              <a:lnSpc>
                <a:spcPts val="1154"/>
              </a:lnSpc>
              <a:spcBef>
                <a:spcPct val="0"/>
              </a:spcBef>
              <a:spcAft>
                <a:spcPct val="0"/>
              </a:spcAft>
              <a:buClrTx/>
              <a:buSzTx/>
              <a:buFontTx/>
              <a:buNone/>
              <a:tabLst/>
              <a:defRPr/>
            </a:pP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관계회사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ebs Co., Ltd.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일본 도쿄 소재</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a:t>
            </a:r>
          </a:p>
          <a:p>
            <a:pPr marL="0" marR="0" lvl="0" indent="0" defTabSz="914400" eaLnBrk="0" fontAlgn="base" latinLnBrk="0" hangingPunct="0">
              <a:lnSpc>
                <a:spcPts val="1154"/>
              </a:lnSpc>
              <a:spcBef>
                <a:spcPct val="0"/>
              </a:spcBef>
              <a:spcAft>
                <a:spcPct val="0"/>
              </a:spcAft>
              <a:buClrTx/>
              <a:buSzTx/>
              <a:buFontTx/>
              <a:buNone/>
              <a:tabLst/>
              <a:defRPr/>
            </a:pP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hlinkClick r:id="rId4"/>
              </a:rPr>
              <a:t>https://www.earnest-business.com</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(2001</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년</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4</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월 설립</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a:t>
            </a:r>
          </a:p>
          <a:p>
            <a:pPr marL="0" marR="0" lvl="0" indent="0" defTabSz="914400" eaLnBrk="0" fontAlgn="base" latinLnBrk="0" hangingPunct="0">
              <a:lnSpc>
                <a:spcPts val="1154"/>
              </a:lnSpc>
              <a:spcBef>
                <a:spcPct val="0"/>
              </a:spcBef>
              <a:spcAft>
                <a:spcPct val="0"/>
              </a:spcAft>
              <a:buClrTx/>
              <a:buSzTx/>
              <a:buFontTx/>
              <a:buNone/>
              <a:tabLst/>
              <a:defRPr/>
            </a:pP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주요사업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 Loan</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을 중심으로 한 계정계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package ‘eSCOFI’</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의 전개</a:t>
            </a:r>
          </a:p>
          <a:p>
            <a:pPr marL="0" marR="0" lvl="0" indent="0" defTabSz="914400" eaLnBrk="0" fontAlgn="base" latinLnBrk="0" hangingPunct="0">
              <a:lnSpc>
                <a:spcPts val="1154"/>
              </a:lnSpc>
              <a:spcBef>
                <a:spcPct val="0"/>
              </a:spcBef>
              <a:spcAft>
                <a:spcPct val="0"/>
              </a:spcAft>
              <a:buClrTx/>
              <a:buSzTx/>
              <a:buFontTx/>
              <a:buNone/>
              <a:tabLst/>
              <a:defRPr/>
            </a:pP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Cloud Native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코어뱅킹솔루션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‘AMP’</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의 전개</a:t>
            </a:r>
          </a:p>
          <a:p>
            <a:pPr marL="0" marR="0" lvl="0" indent="0" defTabSz="914400" eaLnBrk="0" fontAlgn="base" latinLnBrk="0" hangingPunct="0">
              <a:lnSpc>
                <a:spcPts val="1154"/>
              </a:lnSpc>
              <a:spcBef>
                <a:spcPct val="0"/>
              </a:spcBef>
              <a:spcAft>
                <a:spcPct val="0"/>
              </a:spcAft>
              <a:buClrTx/>
              <a:buSzTx/>
              <a:buFontTx/>
              <a:buNone/>
              <a:tabLst/>
              <a:defRPr/>
            </a:pP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FInTech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관련 컨설팅과 솔루션 전개</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IT</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관련 서비스 제공 등</a:t>
            </a:r>
            <a:endParaRPr kumimoji="0" lang="ko-KR" altLang="en-US" sz="900" b="0" i="0" u="none" strike="noStrike" kern="0" cap="none" spc="0" normalizeH="0" baseline="0" noProof="0" dirty="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p:txBody>
      </p:sp>
      <p:sp>
        <p:nvSpPr>
          <p:cNvPr id="51" name="직사각형 50">
            <a:extLst>
              <a:ext uri="{FF2B5EF4-FFF2-40B4-BE49-F238E27FC236}">
                <a16:creationId xmlns:a16="http://schemas.microsoft.com/office/drawing/2014/main" xmlns="" id="{C50E7C8C-C2CF-44DB-9BF7-6878DAAF19CF}"/>
              </a:ext>
            </a:extLst>
          </p:cNvPr>
          <p:cNvSpPr/>
          <p:nvPr/>
        </p:nvSpPr>
        <p:spPr>
          <a:xfrm>
            <a:off x="5224148" y="4380382"/>
            <a:ext cx="4284001" cy="288000"/>
          </a:xfrm>
          <a:prstGeom prst="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lIns="34612" tIns="34612" rIns="34612" bIns="34612" rtlCol="0" anchor="ctr"/>
          <a:lstStyle/>
          <a:p>
            <a:pPr marL="0" marR="0" lvl="0" indent="0" defTabSz="914400" eaLnBrk="0" fontAlgn="base" latinLnBrk="0" hangingPunct="0">
              <a:lnSpc>
                <a:spcPts val="1154"/>
              </a:lnSpc>
              <a:spcBef>
                <a:spcPct val="0"/>
              </a:spcBef>
              <a:spcAft>
                <a:spcPct val="0"/>
              </a:spcAft>
              <a:buClrTx/>
              <a:buSzTx/>
              <a:buFontTx/>
              <a:buNone/>
              <a:tabLst/>
              <a:defRPr/>
            </a:pP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스미신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SBI Net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은행</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NTT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데이터</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 </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일본</a:t>
            </a:r>
            <a:r>
              <a:rPr kumimoji="0" lang="en-US" altLang="ko-KR"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IBM,</a:t>
            </a:r>
            <a:r>
              <a:rPr kumimoji="0" lang="ko-KR" altLang="en-US" sz="900" b="0" i="0" u="none" strike="noStrike" kern="0" cap="none" spc="0" normalizeH="0" baseline="0" noProof="0">
                <a:ln>
                  <a:noFill/>
                </a:ln>
                <a:solidFill>
                  <a:srgbClr val="EEECE1">
                    <a:lumMod val="25000"/>
                  </a:srgbClr>
                </a:solidFill>
                <a:effectLst/>
                <a:uLnTx/>
                <a:uFillTx/>
                <a:latin typeface="HY수평선M" panose="02030600000101010101" pitchFamily="18" charset="-127"/>
                <a:ea typeface="HY수평선M" panose="02030600000101010101" pitchFamily="18" charset="-127"/>
              </a:rPr>
              <a:t>㈜덴츠국제정보서비스 외</a:t>
            </a:r>
            <a:endParaRPr kumimoji="0" lang="ko-KR" altLang="en-US" sz="900" b="0" i="0" u="none" strike="noStrike" kern="0" cap="none" spc="0" normalizeH="0" baseline="0" noProof="0" dirty="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p:txBody>
      </p:sp>
      <p:graphicFrame>
        <p:nvGraphicFramePr>
          <p:cNvPr id="52" name="표 51"/>
          <p:cNvGraphicFramePr>
            <a:graphicFrameLocks noGrp="1"/>
          </p:cNvGraphicFramePr>
          <p:nvPr>
            <p:extLst>
              <p:ext uri="{D42A27DB-BD31-4B8C-83A1-F6EECF244321}">
                <p14:modId xmlns:p14="http://schemas.microsoft.com/office/powerpoint/2010/main" val="1066191933"/>
              </p:ext>
            </p:extLst>
          </p:nvPr>
        </p:nvGraphicFramePr>
        <p:xfrm>
          <a:off x="5240628" y="3383417"/>
          <a:ext cx="4231899" cy="946368"/>
        </p:xfrm>
        <a:graphic>
          <a:graphicData uri="http://schemas.openxmlformats.org/drawingml/2006/table">
            <a:tbl>
              <a:tblPr/>
              <a:tblGrid>
                <a:gridCol w="1368556">
                  <a:extLst>
                    <a:ext uri="{9D8B030D-6E8A-4147-A177-3AD203B41FA5}">
                      <a16:colId xmlns:a16="http://schemas.microsoft.com/office/drawing/2014/main" xmlns="" val="20000"/>
                    </a:ext>
                  </a:extLst>
                </a:gridCol>
                <a:gridCol w="2863343">
                  <a:extLst>
                    <a:ext uri="{9D8B030D-6E8A-4147-A177-3AD203B41FA5}">
                      <a16:colId xmlns:a16="http://schemas.microsoft.com/office/drawing/2014/main" xmlns="" val="20001"/>
                    </a:ext>
                  </a:extLst>
                </a:gridCol>
              </a:tblGrid>
              <a:tr h="236592">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fontAlgn="ctr"/>
                      <a:r>
                        <a:rPr lang="en-US" altLang="ko-KR" sz="1050" b="0" spc="-100" baseline="0">
                          <a:solidFill>
                            <a:srgbClr val="555555"/>
                          </a:solidFill>
                          <a:effectLst/>
                          <a:latin typeface="HY수평선M" panose="02030600000101010101" pitchFamily="18" charset="-127"/>
                          <a:ea typeface="HY수평선M" panose="02030600000101010101" pitchFamily="18" charset="-127"/>
                        </a:rPr>
                        <a:t>(</a:t>
                      </a:r>
                      <a:r>
                        <a:rPr lang="ko-KR" altLang="en-US" sz="1050" b="0" spc="-100" baseline="0">
                          <a:solidFill>
                            <a:srgbClr val="555555"/>
                          </a:solidFill>
                          <a:effectLst/>
                          <a:latin typeface="HY수평선M" panose="02030600000101010101" pitchFamily="18" charset="-127"/>
                          <a:ea typeface="HY수평선M" panose="02030600000101010101" pitchFamily="18" charset="-127"/>
                        </a:rPr>
                        <a:t>日</a:t>
                      </a:r>
                      <a:r>
                        <a:rPr lang="en-US" altLang="ko-KR" sz="1050" b="0" spc="-100" baseline="0">
                          <a:solidFill>
                            <a:srgbClr val="555555"/>
                          </a:solidFill>
                          <a:effectLst/>
                          <a:latin typeface="HY수평선M" panose="02030600000101010101" pitchFamily="18" charset="-127"/>
                          <a:ea typeface="HY수평선M" panose="02030600000101010101" pitchFamily="18" charset="-127"/>
                        </a:rPr>
                        <a:t>)</a:t>
                      </a:r>
                      <a:r>
                        <a:rPr lang="ko-KR" altLang="en-US" sz="1050" b="0" spc="-100" baseline="0">
                          <a:solidFill>
                            <a:srgbClr val="555555"/>
                          </a:solidFill>
                          <a:effectLst/>
                          <a:latin typeface="HY수평선M" panose="02030600000101010101" pitchFamily="18" charset="-127"/>
                          <a:ea typeface="HY수평선M" panose="02030600000101010101" pitchFamily="18" charset="-127"/>
                        </a:rPr>
                        <a:t>대형은행</a:t>
                      </a:r>
                    </a:p>
                  </a:txBody>
                  <a:tcPr marL="36000" marR="36000" marT="36000" marB="36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0E9F4"/>
                    </a:solidFill>
                  </a:tcPr>
                </a:tc>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fontAlgn="ctr"/>
                      <a:r>
                        <a:rPr lang="en-US" altLang="ko-KR" sz="1000" b="0">
                          <a:solidFill>
                            <a:srgbClr val="555555"/>
                          </a:solidFill>
                          <a:effectLst/>
                          <a:latin typeface="HY수평선M" panose="02030600000101010101" pitchFamily="18" charset="-127"/>
                          <a:ea typeface="HY수평선M" panose="02030600000101010101" pitchFamily="18" charset="-127"/>
                        </a:rPr>
                        <a:t>’02.02</a:t>
                      </a:r>
                      <a:r>
                        <a:rPr lang="ko-KR" altLang="en-US" sz="1000" b="0">
                          <a:solidFill>
                            <a:srgbClr val="555555"/>
                          </a:solidFill>
                          <a:effectLst/>
                          <a:latin typeface="HY수평선M" panose="02030600000101010101" pitchFamily="18" charset="-127"/>
                          <a:ea typeface="HY수평선M" panose="02030600000101010101" pitchFamily="18" charset="-127"/>
                        </a:rPr>
                        <a:t>월 </a:t>
                      </a:r>
                      <a:r>
                        <a:rPr lang="en-US" altLang="ko-KR" sz="1000" b="0">
                          <a:solidFill>
                            <a:srgbClr val="555555"/>
                          </a:solidFill>
                          <a:effectLst/>
                          <a:latin typeface="HY수평선M" panose="02030600000101010101" pitchFamily="18" charset="-127"/>
                          <a:ea typeface="HY수평선M" panose="02030600000101010101" pitchFamily="18" charset="-127"/>
                        </a:rPr>
                        <a:t>Retail Loan</a:t>
                      </a:r>
                      <a:endParaRPr lang="ko-KR" altLang="en-US" sz="1000" b="0">
                        <a:solidFill>
                          <a:srgbClr val="555555"/>
                        </a:solidFill>
                        <a:effectLst/>
                        <a:latin typeface="HY수평선M" panose="02030600000101010101" pitchFamily="18" charset="-127"/>
                        <a:ea typeface="HY수평선M" panose="02030600000101010101" pitchFamily="18" charset="-127"/>
                      </a:endParaRPr>
                    </a:p>
                  </a:txBody>
                  <a:tcPr marL="36000" marR="36000" marT="36000" marB="36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236592">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fontAlgn="ctr"/>
                      <a:r>
                        <a:rPr lang="en-US" altLang="ko-KR" sz="1050" b="0" spc="-100" baseline="0">
                          <a:solidFill>
                            <a:srgbClr val="555555"/>
                          </a:solidFill>
                          <a:effectLst/>
                          <a:latin typeface="HY수평선M" panose="02030600000101010101" pitchFamily="18" charset="-127"/>
                          <a:ea typeface="HY수평선M" panose="02030600000101010101" pitchFamily="18" charset="-127"/>
                        </a:rPr>
                        <a:t>(</a:t>
                      </a:r>
                      <a:r>
                        <a:rPr lang="ko-KR" altLang="en-US" sz="1050" b="0" spc="-100" baseline="0">
                          <a:solidFill>
                            <a:srgbClr val="555555"/>
                          </a:solidFill>
                          <a:effectLst/>
                          <a:latin typeface="HY수평선M" panose="02030600000101010101" pitchFamily="18" charset="-127"/>
                          <a:ea typeface="HY수평선M" panose="02030600000101010101" pitchFamily="18" charset="-127"/>
                        </a:rPr>
                        <a:t>日</a:t>
                      </a:r>
                      <a:r>
                        <a:rPr lang="en-US" altLang="ko-KR" sz="1050" b="0" spc="-100" baseline="0">
                          <a:solidFill>
                            <a:srgbClr val="555555"/>
                          </a:solidFill>
                          <a:effectLst/>
                          <a:latin typeface="HY수평선M" panose="02030600000101010101" pitchFamily="18" charset="-127"/>
                          <a:ea typeface="HY수평선M" panose="02030600000101010101" pitchFamily="18" charset="-127"/>
                        </a:rPr>
                        <a:t>)</a:t>
                      </a:r>
                      <a:r>
                        <a:rPr lang="ko-KR" altLang="en-US" sz="1050" b="0" spc="-100" baseline="0">
                          <a:solidFill>
                            <a:srgbClr val="555555"/>
                          </a:solidFill>
                          <a:effectLst/>
                          <a:latin typeface="HY수평선M" panose="02030600000101010101" pitchFamily="18" charset="-127"/>
                          <a:ea typeface="HY수평선M" panose="02030600000101010101" pitchFamily="18" charset="-127"/>
                        </a:rPr>
                        <a:t>스미신 </a:t>
                      </a:r>
                      <a:r>
                        <a:rPr lang="en-US" altLang="ko-KR" sz="1050" b="0" spc="-100" baseline="0">
                          <a:solidFill>
                            <a:srgbClr val="555555"/>
                          </a:solidFill>
                          <a:effectLst/>
                          <a:latin typeface="HY수평선M" panose="02030600000101010101" pitchFamily="18" charset="-127"/>
                          <a:ea typeface="HY수평선M" panose="02030600000101010101" pitchFamily="18" charset="-127"/>
                        </a:rPr>
                        <a:t>SBI Net </a:t>
                      </a:r>
                      <a:r>
                        <a:rPr lang="ko-KR" altLang="en-US" sz="1050" b="0" spc="-100" baseline="0">
                          <a:solidFill>
                            <a:srgbClr val="555555"/>
                          </a:solidFill>
                          <a:effectLst/>
                          <a:latin typeface="HY수평선M" panose="02030600000101010101" pitchFamily="18" charset="-127"/>
                          <a:ea typeface="HY수평선M" panose="02030600000101010101" pitchFamily="18" charset="-127"/>
                        </a:rPr>
                        <a:t>은행</a:t>
                      </a:r>
                    </a:p>
                  </a:txBody>
                  <a:tcPr marL="36000" marR="36000" marT="36000" marB="36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0E9F4"/>
                    </a:solidFill>
                  </a:tcPr>
                </a:tc>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marL="0" marR="0" indent="0" algn="l" defTabSz="879152" rtl="0" eaLnBrk="1" fontAlgn="ctr" latinLnBrk="1" hangingPunct="1">
                        <a:lnSpc>
                          <a:spcPct val="100000"/>
                        </a:lnSpc>
                        <a:spcBef>
                          <a:spcPts val="0"/>
                        </a:spcBef>
                        <a:spcAft>
                          <a:spcPts val="0"/>
                        </a:spcAft>
                        <a:buClrTx/>
                        <a:buSzTx/>
                        <a:buFontTx/>
                        <a:buNone/>
                        <a:tabLst/>
                        <a:defRPr/>
                      </a:pPr>
                      <a:r>
                        <a:rPr lang="en-US" altLang="ko-KR" sz="1000" b="0">
                          <a:solidFill>
                            <a:srgbClr val="555555"/>
                          </a:solidFill>
                          <a:effectLst/>
                          <a:latin typeface="HY수평선M" panose="02030600000101010101" pitchFamily="18" charset="-127"/>
                          <a:ea typeface="HY수평선M" panose="02030600000101010101" pitchFamily="18" charset="-127"/>
                        </a:rPr>
                        <a:t>’07.09</a:t>
                      </a:r>
                      <a:r>
                        <a:rPr lang="ko-KR" altLang="en-US" sz="1000" b="0">
                          <a:solidFill>
                            <a:srgbClr val="555555"/>
                          </a:solidFill>
                          <a:effectLst/>
                          <a:latin typeface="HY수평선M" panose="02030600000101010101" pitchFamily="18" charset="-127"/>
                          <a:ea typeface="HY수평선M" panose="02030600000101010101" pitchFamily="18" charset="-127"/>
                        </a:rPr>
                        <a:t>월 </a:t>
                      </a:r>
                      <a:r>
                        <a:rPr lang="en-US" altLang="ko-KR" sz="1000" b="0">
                          <a:solidFill>
                            <a:srgbClr val="555555"/>
                          </a:solidFill>
                          <a:effectLst/>
                          <a:latin typeface="HY수평선M" panose="02030600000101010101" pitchFamily="18" charset="-127"/>
                          <a:ea typeface="HY수평선M" panose="02030600000101010101" pitchFamily="18" charset="-127"/>
                        </a:rPr>
                        <a:t>Retail Loan </a:t>
                      </a:r>
                      <a:r>
                        <a:rPr lang="en-US" altLang="ko-KR" sz="800" b="0">
                          <a:solidFill>
                            <a:srgbClr val="555555"/>
                          </a:solidFill>
                          <a:effectLst/>
                          <a:latin typeface="HY수평선M" panose="02030600000101010101" pitchFamily="18" charset="-127"/>
                          <a:ea typeface="HY수평선M" panose="02030600000101010101" pitchFamily="18" charset="-127"/>
                          <a:sym typeface="Wingdings" panose="05000000000000000000" pitchFamily="2" charset="2"/>
                        </a:rPr>
                        <a:t> Cloud Service</a:t>
                      </a:r>
                      <a:endParaRPr lang="ko-KR" altLang="en-US" sz="1000" b="0">
                        <a:solidFill>
                          <a:srgbClr val="555555"/>
                        </a:solidFill>
                        <a:effectLst/>
                        <a:latin typeface="HY수평선M" panose="02030600000101010101" pitchFamily="18" charset="-127"/>
                        <a:ea typeface="HY수평선M" panose="02030600000101010101" pitchFamily="18" charset="-127"/>
                      </a:endParaRPr>
                    </a:p>
                  </a:txBody>
                  <a:tcPr marL="36000" marR="36000" marT="36000" marB="36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236592">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fontAlgn="ctr"/>
                      <a:r>
                        <a:rPr lang="en-US" altLang="ko-KR" sz="1050" b="0" spc="-100" baseline="0">
                          <a:solidFill>
                            <a:srgbClr val="555555"/>
                          </a:solidFill>
                          <a:effectLst/>
                          <a:latin typeface="HY수평선M" panose="02030600000101010101" pitchFamily="18" charset="-127"/>
                          <a:ea typeface="HY수평선M" panose="02030600000101010101" pitchFamily="18" charset="-127"/>
                        </a:rPr>
                        <a:t>(</a:t>
                      </a:r>
                      <a:r>
                        <a:rPr lang="ko-KR" altLang="en-US" sz="1050" b="0" spc="-100" baseline="0">
                          <a:solidFill>
                            <a:srgbClr val="555555"/>
                          </a:solidFill>
                          <a:effectLst/>
                          <a:latin typeface="HY수평선M" panose="02030600000101010101" pitchFamily="18" charset="-127"/>
                          <a:ea typeface="HY수평선M" panose="02030600000101010101" pitchFamily="18" charset="-127"/>
                        </a:rPr>
                        <a:t>日</a:t>
                      </a:r>
                      <a:r>
                        <a:rPr lang="en-US" altLang="ko-KR" sz="1050" b="0" spc="-100" baseline="0">
                          <a:solidFill>
                            <a:srgbClr val="555555"/>
                          </a:solidFill>
                          <a:effectLst/>
                          <a:latin typeface="HY수평선M" panose="02030600000101010101" pitchFamily="18" charset="-127"/>
                          <a:ea typeface="HY수평선M" panose="02030600000101010101" pitchFamily="18" charset="-127"/>
                        </a:rPr>
                        <a:t>)</a:t>
                      </a:r>
                      <a:r>
                        <a:rPr lang="ko-KR" altLang="en-US" sz="1050" b="0" spc="-100" baseline="0">
                          <a:solidFill>
                            <a:srgbClr val="555555"/>
                          </a:solidFill>
                          <a:effectLst/>
                          <a:latin typeface="HY수평선M" panose="02030600000101010101" pitchFamily="18" charset="-127"/>
                          <a:ea typeface="HY수평선M" panose="02030600000101010101" pitchFamily="18" charset="-127"/>
                        </a:rPr>
                        <a:t>대형인터넷전문은행</a:t>
                      </a:r>
                    </a:p>
                  </a:txBody>
                  <a:tcPr marL="36000" marR="36000" marT="36000" marB="36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0E9F4"/>
                    </a:solidFill>
                  </a:tcPr>
                </a:tc>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fontAlgn="ctr"/>
                      <a:r>
                        <a:rPr lang="en-US" altLang="ko-KR" sz="1000" b="0">
                          <a:solidFill>
                            <a:srgbClr val="555555"/>
                          </a:solidFill>
                          <a:effectLst/>
                          <a:latin typeface="HY수평선M" panose="02030600000101010101" pitchFamily="18" charset="-127"/>
                          <a:ea typeface="HY수평선M" panose="02030600000101010101" pitchFamily="18" charset="-127"/>
                        </a:rPr>
                        <a:t>’15.12</a:t>
                      </a:r>
                      <a:r>
                        <a:rPr lang="ko-KR" altLang="en-US" sz="1000" b="0">
                          <a:solidFill>
                            <a:srgbClr val="555555"/>
                          </a:solidFill>
                          <a:effectLst/>
                          <a:latin typeface="HY수평선M" panose="02030600000101010101" pitchFamily="18" charset="-127"/>
                          <a:ea typeface="HY수평선M" panose="02030600000101010101" pitchFamily="18" charset="-127"/>
                        </a:rPr>
                        <a:t>월 </a:t>
                      </a:r>
                      <a:r>
                        <a:rPr lang="en-US" altLang="ko-KR" sz="1000" b="0">
                          <a:solidFill>
                            <a:srgbClr val="555555"/>
                          </a:solidFill>
                          <a:effectLst/>
                          <a:latin typeface="HY수평선M" panose="02030600000101010101" pitchFamily="18" charset="-127"/>
                          <a:ea typeface="HY수평선M" panose="02030600000101010101" pitchFamily="18" charset="-127"/>
                        </a:rPr>
                        <a:t>Retail Loan </a:t>
                      </a:r>
                      <a:r>
                        <a:rPr lang="en-US" altLang="ko-KR" sz="800" b="0">
                          <a:solidFill>
                            <a:srgbClr val="555555"/>
                          </a:solidFill>
                          <a:effectLst/>
                          <a:latin typeface="HY수평선M" panose="02030600000101010101" pitchFamily="18" charset="-127"/>
                          <a:ea typeface="HY수평선M" panose="02030600000101010101" pitchFamily="18" charset="-127"/>
                          <a:sym typeface="Wingdings" panose="05000000000000000000" pitchFamily="2" charset="2"/>
                        </a:rPr>
                        <a:t> Cloud Service</a:t>
                      </a:r>
                      <a:endParaRPr lang="ko-KR" altLang="en-US" sz="1000" b="0">
                        <a:solidFill>
                          <a:srgbClr val="555555"/>
                        </a:solidFill>
                        <a:effectLst/>
                        <a:latin typeface="HY수평선M" panose="02030600000101010101" pitchFamily="18" charset="-127"/>
                        <a:ea typeface="HY수평선M" panose="02030600000101010101" pitchFamily="18" charset="-127"/>
                      </a:endParaRPr>
                    </a:p>
                  </a:txBody>
                  <a:tcPr marL="36000" marR="36000" marT="36000" marB="36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36592">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fontAlgn="ctr"/>
                      <a:r>
                        <a:rPr lang="en-US" altLang="ko-KR" sz="1050" b="0" spc="-100" baseline="0">
                          <a:solidFill>
                            <a:srgbClr val="555555"/>
                          </a:solidFill>
                          <a:effectLst/>
                          <a:latin typeface="HY수평선M" panose="02030600000101010101" pitchFamily="18" charset="-127"/>
                          <a:ea typeface="HY수평선M" panose="02030600000101010101" pitchFamily="18" charset="-127"/>
                        </a:rPr>
                        <a:t>(</a:t>
                      </a:r>
                      <a:r>
                        <a:rPr lang="ko-KR" altLang="en-US" sz="1050" b="0" spc="-100" baseline="0">
                          <a:solidFill>
                            <a:srgbClr val="555555"/>
                          </a:solidFill>
                          <a:effectLst/>
                          <a:latin typeface="HY수평선M" panose="02030600000101010101" pitchFamily="18" charset="-127"/>
                          <a:ea typeface="HY수평선M" panose="02030600000101010101" pitchFamily="18" charset="-127"/>
                        </a:rPr>
                        <a:t>日</a:t>
                      </a:r>
                      <a:r>
                        <a:rPr lang="en-US" altLang="ko-KR" sz="1050" b="0" spc="-100" baseline="0">
                          <a:solidFill>
                            <a:srgbClr val="555555"/>
                          </a:solidFill>
                          <a:effectLst/>
                          <a:latin typeface="HY수평선M" panose="02030600000101010101" pitchFamily="18" charset="-127"/>
                          <a:ea typeface="HY수평선M" panose="02030600000101010101" pitchFamily="18" charset="-127"/>
                        </a:rPr>
                        <a:t>) N </a:t>
                      </a:r>
                      <a:r>
                        <a:rPr lang="ko-KR" altLang="en-US" sz="1050" b="0" spc="-100" baseline="0">
                          <a:solidFill>
                            <a:srgbClr val="555555"/>
                          </a:solidFill>
                          <a:effectLst/>
                          <a:latin typeface="HY수평선M" panose="02030600000101010101" pitchFamily="18" charset="-127"/>
                          <a:ea typeface="HY수평선M" panose="02030600000101010101" pitchFamily="18" charset="-127"/>
                        </a:rPr>
                        <a:t>대기업</a:t>
                      </a:r>
                    </a:p>
                  </a:txBody>
                  <a:tcPr marL="36000" marR="36000" marT="36000" marB="36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0E9F4"/>
                    </a:solidFill>
                  </a:tcPr>
                </a:tc>
                <a:tc>
                  <a:txBody>
                    <a:bodyPr/>
                    <a:lstStyle>
                      <a:lvl1pPr marL="0" algn="l" defTabSz="914400" rtl="0" eaLnBrk="1" latinLnBrk="1" hangingPunct="1">
                        <a:defRPr sz="1800" kern="1200">
                          <a:solidFill>
                            <a:schemeClr val="tx1"/>
                          </a:solidFill>
                          <a:latin typeface="맑은 고딕"/>
                        </a:defRPr>
                      </a:lvl1pPr>
                      <a:lvl2pPr marL="457200" algn="l" defTabSz="914400" rtl="0" eaLnBrk="1" latinLnBrk="1" hangingPunct="1">
                        <a:defRPr sz="1800" kern="1200">
                          <a:solidFill>
                            <a:schemeClr val="tx1"/>
                          </a:solidFill>
                          <a:latin typeface="맑은 고딕"/>
                        </a:defRPr>
                      </a:lvl2pPr>
                      <a:lvl3pPr marL="914400" algn="l" defTabSz="914400" rtl="0" eaLnBrk="1" latinLnBrk="1" hangingPunct="1">
                        <a:defRPr sz="1800" kern="1200">
                          <a:solidFill>
                            <a:schemeClr val="tx1"/>
                          </a:solidFill>
                          <a:latin typeface="맑은 고딕"/>
                        </a:defRPr>
                      </a:lvl3pPr>
                      <a:lvl4pPr marL="1371600" algn="l" defTabSz="914400" rtl="0" eaLnBrk="1" latinLnBrk="1" hangingPunct="1">
                        <a:defRPr sz="1800" kern="1200">
                          <a:solidFill>
                            <a:schemeClr val="tx1"/>
                          </a:solidFill>
                          <a:latin typeface="맑은 고딕"/>
                        </a:defRPr>
                      </a:lvl4pPr>
                      <a:lvl5pPr marL="1828800" algn="l" defTabSz="914400" rtl="0" eaLnBrk="1" latinLnBrk="1" hangingPunct="1">
                        <a:defRPr sz="1800" kern="1200">
                          <a:solidFill>
                            <a:schemeClr val="tx1"/>
                          </a:solidFill>
                          <a:latin typeface="맑은 고딕"/>
                        </a:defRPr>
                      </a:lvl5pPr>
                      <a:lvl6pPr marL="2286000" algn="l" defTabSz="914400" rtl="0" eaLnBrk="1" latinLnBrk="1" hangingPunct="1">
                        <a:defRPr sz="1800" kern="1200">
                          <a:solidFill>
                            <a:schemeClr val="tx1"/>
                          </a:solidFill>
                          <a:latin typeface="맑은 고딕"/>
                        </a:defRPr>
                      </a:lvl6pPr>
                      <a:lvl7pPr marL="2743200" algn="l" defTabSz="914400" rtl="0" eaLnBrk="1" latinLnBrk="1" hangingPunct="1">
                        <a:defRPr sz="1800" kern="1200">
                          <a:solidFill>
                            <a:schemeClr val="tx1"/>
                          </a:solidFill>
                          <a:latin typeface="맑은 고딕"/>
                        </a:defRPr>
                      </a:lvl7pPr>
                      <a:lvl8pPr marL="3200400" algn="l" defTabSz="914400" rtl="0" eaLnBrk="1" latinLnBrk="1" hangingPunct="1">
                        <a:defRPr sz="1800" kern="1200">
                          <a:solidFill>
                            <a:schemeClr val="tx1"/>
                          </a:solidFill>
                          <a:latin typeface="맑은 고딕"/>
                        </a:defRPr>
                      </a:lvl8pPr>
                      <a:lvl9pPr marL="3657600" algn="l" defTabSz="914400" rtl="0" eaLnBrk="1" latinLnBrk="1" hangingPunct="1">
                        <a:defRPr sz="1800" kern="1200">
                          <a:solidFill>
                            <a:schemeClr val="tx1"/>
                          </a:solidFill>
                          <a:latin typeface="맑은 고딕"/>
                        </a:defRPr>
                      </a:lvl9pPr>
                    </a:lstStyle>
                    <a:p>
                      <a:pPr fontAlgn="ctr"/>
                      <a:r>
                        <a:rPr lang="en-US" altLang="ko-KR" sz="1000" b="0">
                          <a:solidFill>
                            <a:srgbClr val="555555"/>
                          </a:solidFill>
                          <a:effectLst/>
                          <a:latin typeface="HY수평선M" panose="02030600000101010101" pitchFamily="18" charset="-127"/>
                          <a:ea typeface="HY수평선M" panose="02030600000101010101" pitchFamily="18" charset="-127"/>
                        </a:rPr>
                        <a:t>’19.08</a:t>
                      </a:r>
                      <a:r>
                        <a:rPr lang="ko-KR" altLang="en-US" sz="1000" b="0">
                          <a:solidFill>
                            <a:srgbClr val="555555"/>
                          </a:solidFill>
                          <a:effectLst/>
                          <a:latin typeface="HY수평선M" panose="02030600000101010101" pitchFamily="18" charset="-127"/>
                          <a:ea typeface="HY수평선M" panose="02030600000101010101" pitchFamily="18" charset="-127"/>
                        </a:rPr>
                        <a:t>월 카드론시스템 </a:t>
                      </a:r>
                      <a:r>
                        <a:rPr lang="en-US" altLang="ko-KR" sz="1000" b="0">
                          <a:solidFill>
                            <a:srgbClr val="555555"/>
                          </a:solidFill>
                          <a:effectLst/>
                          <a:latin typeface="HY수평선M" panose="02030600000101010101" pitchFamily="18" charset="-127"/>
                          <a:ea typeface="HY수평선M" panose="02030600000101010101" pitchFamily="18" charset="-127"/>
                          <a:sym typeface="Wingdings" panose="05000000000000000000" pitchFamily="2" charset="2"/>
                        </a:rPr>
                        <a:t> Cloud Service</a:t>
                      </a:r>
                      <a:endParaRPr lang="ko-KR" altLang="en-US" sz="1000" b="0">
                        <a:solidFill>
                          <a:srgbClr val="555555"/>
                        </a:solidFill>
                        <a:effectLst/>
                        <a:latin typeface="HY수평선M" panose="02030600000101010101" pitchFamily="18" charset="-127"/>
                        <a:ea typeface="HY수평선M" panose="02030600000101010101" pitchFamily="18" charset="-127"/>
                      </a:endParaRPr>
                    </a:p>
                  </a:txBody>
                  <a:tcPr marL="36000" marR="36000" marT="36000" marB="3600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grpSp>
        <p:nvGrpSpPr>
          <p:cNvPr id="53" name="그룹 52">
            <a:extLst>
              <a:ext uri="{FF2B5EF4-FFF2-40B4-BE49-F238E27FC236}">
                <a16:creationId xmlns:a16="http://schemas.microsoft.com/office/drawing/2014/main" xmlns="" id="{DF94CB44-31B6-4E2C-A386-F12FF38F33EA}"/>
              </a:ext>
            </a:extLst>
          </p:cNvPr>
          <p:cNvGrpSpPr/>
          <p:nvPr/>
        </p:nvGrpSpPr>
        <p:grpSpPr>
          <a:xfrm>
            <a:off x="5292546" y="4420487"/>
            <a:ext cx="180000" cy="180000"/>
            <a:chOff x="2930763" y="5410754"/>
            <a:chExt cx="157719" cy="157719"/>
          </a:xfrm>
        </p:grpSpPr>
        <p:sp>
          <p:nvSpPr>
            <p:cNvPr id="54" name="타원 53">
              <a:extLst>
                <a:ext uri="{FF2B5EF4-FFF2-40B4-BE49-F238E27FC236}">
                  <a16:creationId xmlns:a16="http://schemas.microsoft.com/office/drawing/2014/main" xmlns="" id="{4145551C-66A4-4442-98EA-C641E372279A}"/>
                </a:ext>
              </a:extLst>
            </p:cNvPr>
            <p:cNvSpPr/>
            <p:nvPr/>
          </p:nvSpPr>
          <p:spPr>
            <a:xfrm>
              <a:off x="2930763" y="5410754"/>
              <a:ext cx="157719" cy="157719"/>
            </a:xfrm>
            <a:prstGeom prst="ellipse">
              <a:avLst/>
            </a:prstGeom>
            <a:solidFill>
              <a:srgbClr val="706658"/>
            </a:solidFill>
            <a:ln w="1587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ko-KR" altLang="en-US" sz="700" b="0" i="0" u="none" strike="noStrike" kern="0" cap="none" spc="0" normalizeH="0" baseline="0" noProof="0" dirty="0">
                <a:ln>
                  <a:noFill/>
                </a:ln>
                <a:solidFill>
                  <a:prstClr val="white"/>
                </a:solidFill>
                <a:effectLst/>
                <a:uLnTx/>
                <a:uFillTx/>
                <a:latin typeface="HY수평선M" panose="02030600000101010101" pitchFamily="18" charset="-127"/>
                <a:ea typeface="HY수평선M" panose="02030600000101010101" pitchFamily="18" charset="-127"/>
              </a:endParaRPr>
            </a:p>
          </p:txBody>
        </p:sp>
        <p:sp>
          <p:nvSpPr>
            <p:cNvPr id="55" name="이등변 삼각형 54">
              <a:extLst>
                <a:ext uri="{FF2B5EF4-FFF2-40B4-BE49-F238E27FC236}">
                  <a16:creationId xmlns:a16="http://schemas.microsoft.com/office/drawing/2014/main" xmlns="" id="{50BCACA2-5C3B-4BB5-996F-8D9A585B93AB}"/>
                </a:ext>
              </a:extLst>
            </p:cNvPr>
            <p:cNvSpPr/>
            <p:nvPr/>
          </p:nvSpPr>
          <p:spPr>
            <a:xfrm rot="5400000">
              <a:off x="2977212" y="5457907"/>
              <a:ext cx="94392" cy="63413"/>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HY수평선M" panose="02030600000101010101" pitchFamily="18" charset="-127"/>
                <a:ea typeface="HY수평선M" panose="02030600000101010101" pitchFamily="18" charset="-127"/>
              </a:endParaRPr>
            </a:p>
          </p:txBody>
        </p:sp>
      </p:grpSp>
      <p:sp>
        <p:nvSpPr>
          <p:cNvPr id="56" name="Line 27">
            <a:extLst>
              <a:ext uri="{FF2B5EF4-FFF2-40B4-BE49-F238E27FC236}">
                <a16:creationId xmlns:a16="http://schemas.microsoft.com/office/drawing/2014/main" xmlns="" id="{4C4EC166-2C80-418D-AFF7-BC0BEE030920}"/>
              </a:ext>
            </a:extLst>
          </p:cNvPr>
          <p:cNvSpPr>
            <a:spLocks noChangeShapeType="1"/>
          </p:cNvSpPr>
          <p:nvPr/>
        </p:nvSpPr>
        <p:spPr bwMode="auto">
          <a:xfrm>
            <a:off x="488950" y="673646"/>
            <a:ext cx="8915400" cy="0"/>
          </a:xfrm>
          <a:prstGeom prst="line">
            <a:avLst/>
          </a:prstGeom>
          <a:noFill/>
          <a:ln w="19050">
            <a:solidFill>
              <a:sysClr val="window" lastClr="FFFFFF">
                <a:lumMod val="75000"/>
              </a:sysClr>
            </a:solidFill>
            <a:miter lim="800000"/>
            <a:headEnd/>
            <a:tailEnd/>
          </a:ln>
        </p:spPr>
        <p:txBody>
          <a:bodyPr wrap="none" lIns="87915" tIns="43958" rIns="87915" bIns="43958"/>
          <a:lstStyle/>
          <a:p>
            <a:pPr marL="0" marR="0" lvl="0" indent="0" defTabSz="439576"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black"/>
              </a:solidFill>
              <a:effectLst/>
              <a:uLnTx/>
              <a:uFillTx/>
              <a:latin typeface="HY수평선M" panose="02030600000101010101" pitchFamily="18" charset="-127"/>
              <a:ea typeface="Meiryo UI" panose="020B0604030504040204" pitchFamily="50" charset="-128"/>
            </a:endParaRPr>
          </a:p>
        </p:txBody>
      </p:sp>
      <p:pic>
        <p:nvPicPr>
          <p:cNvPr id="57" name="그림 56" descr="텍스트, 운송, 바퀴이(가) 표시된 사진&#10;&#10;자동 생성된 설명">
            <a:extLst>
              <a:ext uri="{FF2B5EF4-FFF2-40B4-BE49-F238E27FC236}">
                <a16:creationId xmlns:a16="http://schemas.microsoft.com/office/drawing/2014/main" xmlns="" id="{BB80845E-56F2-4782-8300-ABD36C433B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9099" y="1112044"/>
            <a:ext cx="435925" cy="129938"/>
          </a:xfrm>
          <a:prstGeom prst="rect">
            <a:avLst/>
          </a:prstGeom>
        </p:spPr>
      </p:pic>
      <p:pic>
        <p:nvPicPr>
          <p:cNvPr id="58" name="그림 57">
            <a:extLst>
              <a:ext uri="{FF2B5EF4-FFF2-40B4-BE49-F238E27FC236}">
                <a16:creationId xmlns:a16="http://schemas.microsoft.com/office/drawing/2014/main" xmlns="" id="{3529113D-0B23-444F-A70E-7B4B3AB1C1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9224" y="1109222"/>
            <a:ext cx="648072" cy="161675"/>
          </a:xfrm>
          <a:prstGeom prst="rect">
            <a:avLst/>
          </a:prstGeom>
        </p:spPr>
      </p:pic>
      <p:sp>
        <p:nvSpPr>
          <p:cNvPr id="59" name="직사각형 58">
            <a:extLst>
              <a:ext uri="{FF2B5EF4-FFF2-40B4-BE49-F238E27FC236}">
                <a16:creationId xmlns:a16="http://schemas.microsoft.com/office/drawing/2014/main" xmlns="" id="{C50E7C8C-C2CF-44DB-9BF7-6878DAAF19CF}"/>
              </a:ext>
            </a:extLst>
          </p:cNvPr>
          <p:cNvSpPr/>
          <p:nvPr/>
        </p:nvSpPr>
        <p:spPr>
          <a:xfrm>
            <a:off x="755755" y="4131336"/>
            <a:ext cx="4356000" cy="2257368"/>
          </a:xfrm>
          <a:prstGeom prst="rect">
            <a:avLst/>
          </a:prstGeom>
          <a:solidFill>
            <a:srgbClr val="F3EFE5"/>
          </a:solidFill>
          <a:ln w="25400" cap="flat" cmpd="sng" algn="ctr">
            <a:noFill/>
            <a:prstDash val="solid"/>
          </a:ln>
          <a:effectLst>
            <a:outerShdw blurRad="50800" dist="38100" dir="2700000" algn="tl" rotWithShape="0">
              <a:prstClr val="black">
                <a:alpha val="40000"/>
              </a:prstClr>
            </a:outerShdw>
          </a:effectLst>
        </p:spPr>
        <p:txBody>
          <a:bodyPr lIns="87915" tIns="43958" rIns="87915" bIns="43958" rtlCol="0" anchor="t"/>
          <a:lstStyle/>
          <a:p>
            <a:pPr marL="0" marR="0" lvl="0" indent="0" defTabSz="914400" eaLnBrk="0" fontAlgn="base" latinLnBrk="0" hangingPunct="0">
              <a:lnSpc>
                <a:spcPct val="100000"/>
              </a:lnSpc>
              <a:spcBef>
                <a:spcPct val="0"/>
              </a:spcBef>
              <a:spcAft>
                <a:spcPct val="0"/>
              </a:spcAft>
              <a:buClrTx/>
              <a:buSzTx/>
              <a:buFontTx/>
              <a:buNone/>
              <a:tabLst/>
              <a:defRPr/>
            </a:pPr>
            <a:endParaRPr kumimoji="0" lang="ko-KR" altLang="en-US" sz="1050" b="0" i="0" u="none" strike="noStrike" kern="0" cap="none" spc="0" normalizeH="0" baseline="0" noProof="0" dirty="0">
              <a:ln>
                <a:noFill/>
              </a:ln>
              <a:solidFill>
                <a:srgbClr val="EEECE1">
                  <a:lumMod val="25000"/>
                </a:srgbClr>
              </a:solidFill>
              <a:effectLst/>
              <a:uLnTx/>
              <a:uFillTx/>
              <a:latin typeface="HY수평선M" panose="02030600000101010101" pitchFamily="18" charset="-127"/>
              <a:ea typeface="HY수평선M" panose="02030600000101010101" pitchFamily="18" charset="-127"/>
            </a:endParaRPr>
          </a:p>
        </p:txBody>
      </p:sp>
      <p:pic>
        <p:nvPicPr>
          <p:cNvPr id="30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536" y="4382042"/>
            <a:ext cx="2808312" cy="192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모서리가 둥근 직사각형 133">
            <a:extLst>
              <a:ext uri="{FF2B5EF4-FFF2-40B4-BE49-F238E27FC236}">
                <a16:creationId xmlns:a16="http://schemas.microsoft.com/office/drawing/2014/main" xmlns="" id="{CDA6A34B-D6C0-41C9-B03E-6E09770C897B}"/>
              </a:ext>
            </a:extLst>
          </p:cNvPr>
          <p:cNvSpPr/>
          <p:nvPr/>
        </p:nvSpPr>
        <p:spPr>
          <a:xfrm>
            <a:off x="875245" y="4122061"/>
            <a:ext cx="1197435" cy="222262"/>
          </a:xfrm>
          <a:prstGeom prst="roundRect">
            <a:avLst>
              <a:gd name="adj" fmla="val 9310"/>
            </a:avLst>
          </a:prstGeom>
          <a:solidFill>
            <a:srgbClr val="006666"/>
          </a:solidFill>
          <a:ln w="3175">
            <a:noFill/>
            <a:miter lim="800000"/>
            <a:headEnd/>
            <a:tailEnd/>
          </a:ln>
        </p:spPr>
        <p:txBody>
          <a:bodyPr wrap="none"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ko-KR" altLang="en-US" sz="1050" b="0" i="0" u="none" strike="noStrike" kern="0" cap="none" spc="0" normalizeH="0" baseline="0" noProof="0">
                <a:ln>
                  <a:noFill/>
                </a:ln>
                <a:solidFill>
                  <a:prstClr val="white"/>
                </a:solidFill>
                <a:effectLst/>
                <a:uLnTx/>
                <a:uFillTx/>
                <a:latin typeface="HY수평선M" panose="02030600000101010101" pitchFamily="18" charset="-127"/>
                <a:ea typeface="HY수평선M" panose="02030600000101010101" pitchFamily="18" charset="-127"/>
              </a:rPr>
              <a:t>솔루션 및 서비스</a:t>
            </a:r>
            <a:endParaRPr kumimoji="0" lang="en-US" altLang="ko-KR" sz="900" b="0" i="0" u="none" strike="noStrike" kern="0" cap="none" spc="0" normalizeH="0" baseline="0" noProof="0" dirty="0">
              <a:ln>
                <a:noFill/>
              </a:ln>
              <a:solidFill>
                <a:prstClr val="white"/>
              </a:solidFill>
              <a:effectLst/>
              <a:uLnTx/>
              <a:uFillTx/>
              <a:latin typeface="HY수평선M" panose="02030600000101010101" pitchFamily="18" charset="-127"/>
              <a:ea typeface="HY수평선M" panose="02030600000101010101" pitchFamily="18" charset="-127"/>
            </a:endParaRPr>
          </a:p>
        </p:txBody>
      </p:sp>
      <p:pic>
        <p:nvPicPr>
          <p:cNvPr id="60"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40887" y="4344323"/>
            <a:ext cx="1884121" cy="131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99999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ChangeArrowheads="1"/>
          </p:cNvSpPr>
          <p:nvPr/>
        </p:nvSpPr>
        <p:spPr bwMode="auto">
          <a:xfrm>
            <a:off x="438549" y="2276872"/>
            <a:ext cx="4447381"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838200" indent="-838200" eaLnBrk="0" hangingPunct="0">
              <a:defRPr kumimoji="1">
                <a:solidFill>
                  <a:schemeClr val="tx1"/>
                </a:solidFill>
                <a:latin typeface="나눔고딕 Bold"/>
                <a:ea typeface="나눔고딕 Bold"/>
                <a:cs typeface="나눔고딕 Bold"/>
              </a:defRPr>
            </a:lvl1pPr>
            <a:lvl2pPr marL="742950" indent="-285750" eaLnBrk="0" hangingPunct="0">
              <a:defRPr kumimoji="1">
                <a:solidFill>
                  <a:schemeClr val="tx1"/>
                </a:solidFill>
                <a:latin typeface="나눔고딕 Bold"/>
                <a:ea typeface="나눔고딕 Bold"/>
                <a:cs typeface="나눔고딕 Bold"/>
              </a:defRPr>
            </a:lvl2pPr>
            <a:lvl3pPr marL="1143000" indent="-228600" eaLnBrk="0" hangingPunct="0">
              <a:defRPr kumimoji="1">
                <a:solidFill>
                  <a:schemeClr val="tx1"/>
                </a:solidFill>
                <a:latin typeface="나눔고딕 Bold"/>
                <a:ea typeface="나눔고딕 Bold"/>
                <a:cs typeface="나눔고딕 Bold"/>
              </a:defRPr>
            </a:lvl3pPr>
            <a:lvl4pPr marL="1600200" indent="-228600" eaLnBrk="0" hangingPunct="0">
              <a:defRPr kumimoji="1">
                <a:solidFill>
                  <a:schemeClr val="tx1"/>
                </a:solidFill>
                <a:latin typeface="나눔고딕 Bold"/>
                <a:ea typeface="나눔고딕 Bold"/>
                <a:cs typeface="나눔고딕 Bold"/>
              </a:defRPr>
            </a:lvl4pPr>
            <a:lvl5pPr marL="2057400" indent="-228600" eaLnBrk="0" hangingPunct="0">
              <a:defRPr kumimoji="1">
                <a:solidFill>
                  <a:schemeClr val="tx1"/>
                </a:solidFill>
                <a:latin typeface="나눔고딕 Bold"/>
                <a:ea typeface="나눔고딕 Bold"/>
                <a:cs typeface="나눔고딕 Bold"/>
              </a:defRPr>
            </a:lvl5pPr>
            <a:lvl6pPr marL="2514600" indent="-228600" eaLnBrk="0" fontAlgn="base" hangingPunct="0">
              <a:spcBef>
                <a:spcPct val="0"/>
              </a:spcBef>
              <a:spcAft>
                <a:spcPct val="0"/>
              </a:spcAft>
              <a:defRPr kumimoji="1">
                <a:solidFill>
                  <a:schemeClr val="tx1"/>
                </a:solidFill>
                <a:latin typeface="나눔고딕 Bold"/>
                <a:ea typeface="나눔고딕 Bold"/>
                <a:cs typeface="나눔고딕 Bold"/>
              </a:defRPr>
            </a:lvl6pPr>
            <a:lvl7pPr marL="2971800" indent="-228600" eaLnBrk="0" fontAlgn="base" hangingPunct="0">
              <a:spcBef>
                <a:spcPct val="0"/>
              </a:spcBef>
              <a:spcAft>
                <a:spcPct val="0"/>
              </a:spcAft>
              <a:defRPr kumimoji="1">
                <a:solidFill>
                  <a:schemeClr val="tx1"/>
                </a:solidFill>
                <a:latin typeface="나눔고딕 Bold"/>
                <a:ea typeface="나눔고딕 Bold"/>
                <a:cs typeface="나눔고딕 Bold"/>
              </a:defRPr>
            </a:lvl7pPr>
            <a:lvl8pPr marL="3429000" indent="-228600" eaLnBrk="0" fontAlgn="base" hangingPunct="0">
              <a:spcBef>
                <a:spcPct val="0"/>
              </a:spcBef>
              <a:spcAft>
                <a:spcPct val="0"/>
              </a:spcAft>
              <a:defRPr kumimoji="1">
                <a:solidFill>
                  <a:schemeClr val="tx1"/>
                </a:solidFill>
                <a:latin typeface="나눔고딕 Bold"/>
                <a:ea typeface="나눔고딕 Bold"/>
                <a:cs typeface="나눔고딕 Bold"/>
              </a:defRPr>
            </a:lvl8pPr>
            <a:lvl9pPr marL="3886200" indent="-228600" eaLnBrk="0" fontAlgn="base" hangingPunct="0">
              <a:spcBef>
                <a:spcPct val="0"/>
              </a:spcBef>
              <a:spcAft>
                <a:spcPct val="0"/>
              </a:spcAft>
              <a:defRPr kumimoji="1">
                <a:solidFill>
                  <a:schemeClr val="tx1"/>
                </a:solidFill>
                <a:latin typeface="나눔고딕 Bold"/>
                <a:ea typeface="나눔고딕 Bold"/>
                <a:cs typeface="나눔고딕 Bold"/>
              </a:defRPr>
            </a:lvl9pPr>
          </a:lstStyle>
          <a:p>
            <a:pPr eaLnBrk="1" fontAlgn="base" hangingPunct="1">
              <a:spcBef>
                <a:spcPct val="0"/>
              </a:spcBef>
              <a:spcAft>
                <a:spcPct val="0"/>
              </a:spcAft>
            </a:pPr>
            <a:r>
              <a:rPr lang="en-US" altLang="ko-KR" sz="3200" b="1" dirty="0">
                <a:solidFill>
                  <a:srgbClr val="006600"/>
                </a:solidFill>
              </a:rPr>
              <a:t>Thank You!</a:t>
            </a:r>
          </a:p>
        </p:txBody>
      </p:sp>
    </p:spTree>
    <p:extLst>
      <p:ext uri="{BB962C8B-B14F-4D97-AF65-F5344CB8AC3E}">
        <p14:creationId xmlns:p14="http://schemas.microsoft.com/office/powerpoint/2010/main" val="210859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86" y="826477"/>
            <a:ext cx="481500"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양쪽 모서리가 둥근 사각형 136"/>
          <p:cNvSpPr/>
          <p:nvPr/>
        </p:nvSpPr>
        <p:spPr>
          <a:xfrm>
            <a:off x="5358095" y="1715882"/>
            <a:ext cx="1800000" cy="272958"/>
          </a:xfrm>
          <a:prstGeom prst="round2Same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dirty="0">
                <a:solidFill>
                  <a:prstClr val="white"/>
                </a:solidFill>
                <a:latin typeface="HY수평선M" panose="02030600000101010101" pitchFamily="18" charset="-127"/>
                <a:ea typeface="HY수평선M" panose="02030600000101010101" pitchFamily="18" charset="-127"/>
              </a:rPr>
              <a:t>업무적인 관점</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39" name="メモ 13">
            <a:extLst>
              <a:ext uri="{FF2B5EF4-FFF2-40B4-BE49-F238E27FC236}">
                <a16:creationId xmlns:a16="http://schemas.microsoft.com/office/drawing/2014/main" xmlns="" id="{C54E7F2B-49BB-4326-903A-A7F9DBF0598C}"/>
              </a:ext>
            </a:extLst>
          </p:cNvPr>
          <p:cNvSpPr/>
          <p:nvPr/>
        </p:nvSpPr>
        <p:spPr>
          <a:xfrm>
            <a:off x="5353278" y="2035067"/>
            <a:ext cx="4067976" cy="536187"/>
          </a:xfrm>
          <a:prstGeom prst="foldedCorner">
            <a:avLst>
              <a:gd name="adj" fmla="val 0"/>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nSpc>
                <a:spcPts val="1300"/>
              </a:lnSpc>
              <a:defRPr/>
            </a:pPr>
            <a:r>
              <a:rPr lang="ko-KR" altLang="en-US"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해외가동 실적이 있는 고객</a:t>
            </a:r>
            <a:r>
              <a:rPr lang="en-US" altLang="ko-KR"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 </a:t>
            </a:r>
            <a:r>
              <a:rPr lang="ko-KR" altLang="en-US"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예금</a:t>
            </a:r>
            <a:r>
              <a:rPr lang="en-US" altLang="ko-KR"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 </a:t>
            </a:r>
            <a:r>
              <a:rPr lang="ko-KR" altLang="en-US"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송금</a:t>
            </a:r>
            <a:r>
              <a:rPr lang="en-US" altLang="ko-KR"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 </a:t>
            </a:r>
            <a:r>
              <a:rPr lang="ko-KR" altLang="en-US"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외환</a:t>
            </a:r>
            <a:r>
              <a:rPr lang="en-US" altLang="ko-KR"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 AML </a:t>
            </a:r>
            <a:r>
              <a:rPr lang="ko-KR" altLang="en-US" sz="1100" spc="-4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기능 </a:t>
            </a:r>
            <a:r>
              <a:rPr lang="ko-KR" altLang="en-US" sz="1100" spc="-40" smtClean="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등을</a:t>
            </a:r>
            <a:r>
              <a:rPr lang="en-US" altLang="ko-KR" sz="1100" spc="-40" smtClean="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
            </a:r>
            <a:br>
              <a:rPr lang="en-US" altLang="ko-KR" sz="1100" spc="-40" smtClean="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br>
            <a:r>
              <a:rPr lang="ko-KR" altLang="en-US" sz="1100" spc="-40" smtClean="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템플릿으로 </a:t>
            </a:r>
            <a:r>
              <a:rPr lang="ko-KR" altLang="en-US"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활용하여</a:t>
            </a:r>
            <a:r>
              <a:rPr lang="en-US" altLang="ko-KR"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 </a:t>
            </a:r>
            <a:r>
              <a:rPr lang="ko-KR" altLang="en-US"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업무 요건에 최적의 시스템을 제공합니다</a:t>
            </a:r>
            <a:r>
              <a:rPr lang="en-US" altLang="ko-KR" sz="1100" spc="-40" dirty="0">
                <a:solidFill>
                  <a:srgbClr val="404040"/>
                </a:solidFill>
                <a:latin typeface="HY수평선M" panose="02030600000101010101" pitchFamily="18" charset="-127"/>
                <a:ea typeface="HY수평선M" panose="02030600000101010101" pitchFamily="18" charset="-127"/>
                <a:cs typeface="Meiryo UI" panose="020B0604030504040204" pitchFamily="50" charset="-128"/>
              </a:rPr>
              <a:t>.</a:t>
            </a:r>
            <a:endParaRPr lang="ja-JP" altLang="en-US" sz="1100" spc="-40" dirty="0">
              <a:solidFill>
                <a:srgbClr val="404040"/>
              </a:solidFill>
              <a:latin typeface="HY수평선M" panose="02030600000101010101" pitchFamily="18" charset="-127"/>
              <a:ea typeface="KB금융 본문체 Medium" panose="020B0603000000000000" pitchFamily="50" charset="-127"/>
            </a:endParaRPr>
          </a:p>
        </p:txBody>
      </p:sp>
      <p:sp>
        <p:nvSpPr>
          <p:cNvPr id="33" name="텍스트 개체 틀 2"/>
          <p:cNvSpPr txBox="1">
            <a:spLocks/>
          </p:cNvSpPr>
          <p:nvPr/>
        </p:nvSpPr>
        <p:spPr bwMode="auto">
          <a:xfrm>
            <a:off x="1208584" y="837883"/>
            <a:ext cx="9217024" cy="656410"/>
          </a:xfrm>
          <a:prstGeom prst="rect">
            <a:avLst/>
          </a:prstGeom>
          <a:noFill/>
          <a:ln>
            <a:noFill/>
          </a:ln>
        </p:spPr>
        <p:txBody>
          <a:bodyPr tIns="0"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lvl="0" latinLnBrk="0">
              <a:lnSpc>
                <a:spcPts val="1500"/>
              </a:lnSpc>
              <a:defRPr/>
            </a:pP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 다양한 국가에 가동되고 있는 </a:t>
            </a:r>
            <a:r>
              <a:rPr lang="en-US" altLang="ko-KR" sz="1400" kern="0" spc="-7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Cloud </a:t>
            </a:r>
            <a:r>
              <a:rPr lang="en-US" altLang="ko-KR" sz="1400" kern="0" spc="-70">
                <a:solidFill>
                  <a:schemeClr val="tx1"/>
                </a:solidFill>
                <a:latin typeface="HY수평선M" panose="02030600000101010101" pitchFamily="18" charset="-127"/>
                <a:ea typeface="HY수평선M" panose="02030600000101010101" pitchFamily="18" charset="-127"/>
                <a:sym typeface="Wingdings" panose="05000000000000000000" pitchFamily="2" charset="2"/>
              </a:rPr>
              <a:t>Banking </a:t>
            </a:r>
            <a:r>
              <a:rPr lang="en-US" altLang="ko-KR" sz="1400" kern="0" spc="-7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Solution</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을 기반으로 </a:t>
            </a:r>
            <a:r>
              <a:rPr lang="en-US" altLang="ko-KR" sz="1400" kern="0" spc="-70">
                <a:solidFill>
                  <a:schemeClr val="tx1"/>
                </a:solidFill>
                <a:latin typeface="HY수평선M" panose="02030600000101010101" pitchFamily="18" charset="-127"/>
                <a:ea typeface="HY수평선M" panose="02030600000101010101" pitchFamily="18" charset="-127"/>
                <a:sym typeface="Wingdings" panose="05000000000000000000" pitchFamily="2" charset="2"/>
              </a:rPr>
              <a:t>『</a:t>
            </a:r>
            <a:r>
              <a:rPr lang="en-US" altLang="ko-KR" sz="900" kern="0" spc="-70">
                <a:solidFill>
                  <a:schemeClr val="tx1"/>
                </a:solidFill>
                <a:latin typeface="HY수평선M" panose="02030600000101010101" pitchFamily="18" charset="-127"/>
                <a:ea typeface="HY수평선M" panose="02030600000101010101" pitchFamily="18" charset="-127"/>
                <a:sym typeface="Wingdings" panose="05000000000000000000" pitchFamily="2" charset="2"/>
              </a:rPr>
              <a:t>(</a:t>
            </a:r>
            <a:r>
              <a:rPr lang="ko-KR" altLang="en-US" sz="900" kern="0" spc="-70">
                <a:solidFill>
                  <a:schemeClr val="tx1"/>
                </a:solidFill>
                <a:latin typeface="HY수평선M" panose="02030600000101010101" pitchFamily="18" charset="-127"/>
                <a:ea typeface="HY수평선M" panose="02030600000101010101" pitchFamily="18" charset="-127"/>
                <a:sym typeface="Wingdings" panose="05000000000000000000" pitchFamily="2" charset="2"/>
              </a:rPr>
              <a:t>가칭</a:t>
            </a:r>
            <a:r>
              <a:rPr lang="en-US" altLang="ko-KR" sz="900" kern="0" spc="-70">
                <a:solidFill>
                  <a:schemeClr val="tx1"/>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400" kern="0" spc="-70">
                <a:solidFill>
                  <a:schemeClr val="tx1"/>
                </a:solidFill>
                <a:latin typeface="HY수평선M" panose="02030600000101010101" pitchFamily="18" charset="-127"/>
                <a:ea typeface="HY수평선M" panose="02030600000101010101" pitchFamily="18" charset="-127"/>
                <a:sym typeface="Wingdings" panose="05000000000000000000" pitchFamily="2" charset="2"/>
              </a:rPr>
              <a:t>해외 판매 대금 송금 시스템</a:t>
            </a:r>
            <a:r>
              <a:rPr lang="en-US" altLang="ko-KR" sz="1400" kern="0" spc="-7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a:t>
            </a:r>
            <a:r>
              <a:rPr lang="ko-KR" altLang="en-US" sz="1400" kern="0" spc="-7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을</a:t>
            </a:r>
            <a:r>
              <a:rPr lang="en-US" altLang="ko-KR" sz="1400" kern="0" spc="-7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
            </a:r>
            <a:br>
              <a:rPr lang="en-US" altLang="ko-KR" sz="1400" kern="0" spc="-7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br>
            <a:r>
              <a:rPr lang="ko-KR" altLang="en-US" sz="1400" kern="0" spc="-7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구</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축하므로</a:t>
            </a:r>
            <a:r>
              <a:rPr lang="en-US" altLang="ko-KR"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금융 </a:t>
            </a:r>
            <a:r>
              <a:rPr lang="en-US" altLang="ko-KR"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IT</a:t>
            </a:r>
            <a:r>
              <a:rPr lang="ko-KR" altLang="en-US"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에 최적화된 기술을 적재 </a:t>
            </a:r>
            <a:r>
              <a:rPr lang="ko-KR" altLang="en-US" sz="1400" kern="0">
                <a:solidFill>
                  <a:schemeClr val="tx1"/>
                </a:solidFill>
                <a:latin typeface="HY수평선M" panose="02030600000101010101" pitchFamily="18" charset="-127"/>
                <a:ea typeface="HY수평선M" panose="02030600000101010101" pitchFamily="18" charset="-127"/>
                <a:sym typeface="Wingdings" panose="05000000000000000000" pitchFamily="2" charset="2"/>
              </a:rPr>
              <a:t>적소에 </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활용</a:t>
            </a:r>
            <a:r>
              <a:rPr lang="en-US" altLang="ko-KR"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 Business </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확대를 </a:t>
            </a:r>
            <a:r>
              <a:rPr lang="ko-KR" altLang="en-US"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대비한 확장성 있는 시스템을 신속하게 구축할 수 있습니다</a:t>
            </a:r>
            <a:r>
              <a:rPr lang="en-US" altLang="ko-KR"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a:t>
            </a:r>
          </a:p>
        </p:txBody>
      </p:sp>
      <p:sp>
        <p:nvSpPr>
          <p:cNvPr id="180" name="직사각형 179"/>
          <p:cNvSpPr/>
          <p:nvPr/>
        </p:nvSpPr>
        <p:spPr>
          <a:xfrm>
            <a:off x="1051752" y="3357137"/>
            <a:ext cx="3888000" cy="396000"/>
          </a:xfrm>
          <a:prstGeom prst="rect">
            <a:avLst/>
          </a:prstGeom>
          <a:solidFill>
            <a:srgbClr val="E3E4E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eaLnBrk="0" fontAlgn="base" latinLnBrk="0" hangingPunct="0">
              <a:spcBef>
                <a:spcPct val="0"/>
              </a:spcBef>
              <a:spcAft>
                <a:spcPct val="0"/>
              </a:spcAft>
            </a:pPr>
            <a:endParaRPr kumimoji="1" lang="ko-KR" altLang="en-US" sz="1000" dirty="0">
              <a:solidFill>
                <a:prstClr val="black">
                  <a:lumMod val="75000"/>
                  <a:lumOff val="25000"/>
                </a:prstClr>
              </a:solidFill>
              <a:latin typeface="HY수평선M" panose="02030600000101010101" pitchFamily="18" charset="-127"/>
              <a:ea typeface="HY수평선M" panose="02030600000101010101" pitchFamily="18" charset="-127"/>
            </a:endParaRPr>
          </a:p>
        </p:txBody>
      </p:sp>
      <p:sp>
        <p:nvSpPr>
          <p:cNvPr id="181" name="한쪽 모서리가 잘린 사각형 180"/>
          <p:cNvSpPr/>
          <p:nvPr/>
        </p:nvSpPr>
        <p:spPr>
          <a:xfrm flipV="1">
            <a:off x="848730" y="3357136"/>
            <a:ext cx="543997" cy="1296000"/>
          </a:xfrm>
          <a:prstGeom prst="snip1Rect">
            <a:avLst>
              <a:gd name="adj" fmla="val 11016"/>
            </a:avLst>
          </a:prstGeom>
          <a:solidFill>
            <a:srgbClr val="0066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6800" rtlCol="0" anchor="ctr" anchorCtr="0"/>
          <a:lstStyle/>
          <a:p>
            <a:pPr algn="ctr" latinLnBrk="0">
              <a:lnSpc>
                <a:spcPct val="110000"/>
              </a:lnSpc>
              <a:buClr>
                <a:prstClr val="black"/>
              </a:buClr>
            </a:pPr>
            <a:endParaRPr kumimoji="1" lang="ko-KR" altLang="en-US" sz="1200" dirty="0">
              <a:solidFill>
                <a:prstClr val="black">
                  <a:lumMod val="85000"/>
                  <a:lumOff val="15000"/>
                </a:prstClr>
              </a:solidFill>
              <a:latin typeface="HY수평선M" panose="02030600000101010101" pitchFamily="18" charset="-127"/>
              <a:ea typeface="HY수평선M" panose="02030600000101010101" pitchFamily="18" charset="-127"/>
            </a:endParaRPr>
          </a:p>
        </p:txBody>
      </p:sp>
      <p:grpSp>
        <p:nvGrpSpPr>
          <p:cNvPr id="188" name="그룹 187"/>
          <p:cNvGrpSpPr/>
          <p:nvPr/>
        </p:nvGrpSpPr>
        <p:grpSpPr>
          <a:xfrm>
            <a:off x="1503396" y="5730699"/>
            <a:ext cx="3132114" cy="207437"/>
            <a:chOff x="1406819" y="2749972"/>
            <a:chExt cx="3132114" cy="202123"/>
          </a:xfrm>
        </p:grpSpPr>
        <p:sp>
          <p:nvSpPr>
            <p:cNvPr id="189" name="AutoShape 71"/>
            <p:cNvSpPr>
              <a:spLocks noChangeArrowheads="1"/>
            </p:cNvSpPr>
            <p:nvPr/>
          </p:nvSpPr>
          <p:spPr bwMode="auto">
            <a:xfrm>
              <a:off x="1623070" y="2772160"/>
              <a:ext cx="2915863"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Menu, User, </a:t>
              </a:r>
              <a:r>
                <a:rPr kumimoji="1" lang="ko-KR" altLang="en-US"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운영환경</a:t>
              </a: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 Code</a:t>
              </a:r>
              <a:r>
                <a:rPr kumimoji="1" lang="ko-KR" altLang="en-US"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관리 자동화 </a:t>
              </a:r>
              <a:endPar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190" name="Freeform 196"/>
            <p:cNvSpPr>
              <a:spLocks/>
            </p:cNvSpPr>
            <p:nvPr/>
          </p:nvSpPr>
          <p:spPr bwMode="auto">
            <a:xfrm>
              <a:off x="145122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sp>
          <p:nvSpPr>
            <p:cNvPr id="191" name="Freeform 197"/>
            <p:cNvSpPr>
              <a:spLocks/>
            </p:cNvSpPr>
            <p:nvPr/>
          </p:nvSpPr>
          <p:spPr bwMode="auto">
            <a:xfrm>
              <a:off x="140681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grpSp>
      <p:grpSp>
        <p:nvGrpSpPr>
          <p:cNvPr id="200" name="그룹 199"/>
          <p:cNvGrpSpPr/>
          <p:nvPr/>
        </p:nvGrpSpPr>
        <p:grpSpPr>
          <a:xfrm>
            <a:off x="1502966" y="5993730"/>
            <a:ext cx="1665108" cy="207437"/>
            <a:chOff x="6877446" y="2743200"/>
            <a:chExt cx="1665108" cy="202123"/>
          </a:xfrm>
        </p:grpSpPr>
        <p:sp>
          <p:nvSpPr>
            <p:cNvPr id="201" name="AutoShape 71"/>
            <p:cNvSpPr>
              <a:spLocks noChangeArrowheads="1"/>
            </p:cNvSpPr>
            <p:nvPr/>
          </p:nvSpPr>
          <p:spPr bwMode="auto">
            <a:xfrm>
              <a:off x="7104660" y="2765388"/>
              <a:ext cx="1437894"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latin typeface="HY수평선M" panose="02030600000101010101" pitchFamily="18" charset="-127"/>
                  <a:ea typeface="HY수평선M" panose="02030600000101010101" pitchFamily="18" charset="-127"/>
                  <a:cs typeface="Arial" panose="020B0604020202020204" pitchFamily="34" charset="0"/>
                </a:rPr>
                <a:t>User Manual </a:t>
              </a:r>
              <a:r>
                <a:rPr kumimoji="1" lang="ko-KR" altLang="en-US" sz="1200" dirty="0">
                  <a:latin typeface="HY수평선M" panose="02030600000101010101" pitchFamily="18" charset="-127"/>
                  <a:ea typeface="HY수평선M" panose="02030600000101010101" pitchFamily="18" charset="-127"/>
                  <a:cs typeface="Arial" panose="020B0604020202020204" pitchFamily="34" charset="0"/>
                </a:rPr>
                <a:t>전자화</a:t>
              </a:r>
            </a:p>
          </p:txBody>
        </p:sp>
        <p:sp>
          <p:nvSpPr>
            <p:cNvPr id="202" name="Freeform 196"/>
            <p:cNvSpPr>
              <a:spLocks/>
            </p:cNvSpPr>
            <p:nvPr/>
          </p:nvSpPr>
          <p:spPr bwMode="auto">
            <a:xfrm>
              <a:off x="6932817" y="2743200"/>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sp>
          <p:nvSpPr>
            <p:cNvPr id="203" name="Freeform 197"/>
            <p:cNvSpPr>
              <a:spLocks/>
            </p:cNvSpPr>
            <p:nvPr/>
          </p:nvSpPr>
          <p:spPr bwMode="auto">
            <a:xfrm>
              <a:off x="6877446" y="2791025"/>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grpSp>
      <p:grpSp>
        <p:nvGrpSpPr>
          <p:cNvPr id="205" name="그룹 204"/>
          <p:cNvGrpSpPr/>
          <p:nvPr/>
        </p:nvGrpSpPr>
        <p:grpSpPr>
          <a:xfrm>
            <a:off x="1490526" y="2356004"/>
            <a:ext cx="2426794" cy="184666"/>
            <a:chOff x="3600089" y="2744395"/>
            <a:chExt cx="2426794" cy="184666"/>
          </a:xfrm>
        </p:grpSpPr>
        <p:sp>
          <p:nvSpPr>
            <p:cNvPr id="206" name="AutoShape 71"/>
            <p:cNvSpPr>
              <a:spLocks noChangeArrowheads="1"/>
            </p:cNvSpPr>
            <p:nvPr/>
          </p:nvSpPr>
          <p:spPr bwMode="auto">
            <a:xfrm>
              <a:off x="3816341" y="2744395"/>
              <a:ext cx="2210542" cy="184666"/>
            </a:xfrm>
            <a:prstGeom prst="roundRect">
              <a:avLst>
                <a:gd name="adj" fmla="val 0"/>
              </a:avLst>
            </a:prstGeom>
            <a:noFill/>
            <a:ln w="9525" algn="ctr">
              <a:noFill/>
              <a:round/>
              <a:headEnd/>
              <a:tailEnd/>
            </a:ln>
          </p:spPr>
          <p:txBody>
            <a:bodyPr wrap="none" lIns="0" tIns="0" rIns="0" bIns="0" anchor="ctr" anchorCtr="0">
              <a:spAutoFit/>
            </a:bodyPr>
            <a:lstStyle/>
            <a:p>
              <a:pPr>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One Screen</a:t>
              </a:r>
              <a:r>
                <a:rPr kumimoji="1" lang="en-US" altLang="ko-KR" sz="9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(Menu, </a:t>
              </a:r>
              <a:r>
                <a:rPr kumimoji="1" lang="ko-KR" altLang="en-US" sz="9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다국어 메타 포함</a:t>
              </a:r>
              <a:r>
                <a:rPr kumimoji="1" lang="en-US" altLang="ko-KR" sz="9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a:t>
              </a:r>
              <a:endParaRPr kumimoji="1" lang="ko-KR" altLang="en-US" sz="9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07" name="Freeform 196"/>
            <p:cNvSpPr>
              <a:spLocks/>
            </p:cNvSpPr>
            <p:nvPr/>
          </p:nvSpPr>
          <p:spPr bwMode="auto">
            <a:xfrm>
              <a:off x="364449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sz="1000" dirty="0">
                <a:solidFill>
                  <a:schemeClr val="bg1"/>
                </a:solidFill>
                <a:latin typeface="HY수평선M" panose="02030600000101010101" pitchFamily="18" charset="-127"/>
                <a:ea typeface="HY수평선M" panose="02030600000101010101" pitchFamily="18" charset="-127"/>
              </a:endParaRPr>
            </a:p>
          </p:txBody>
        </p:sp>
        <p:sp>
          <p:nvSpPr>
            <p:cNvPr id="208" name="Freeform 197"/>
            <p:cNvSpPr>
              <a:spLocks/>
            </p:cNvSpPr>
            <p:nvPr/>
          </p:nvSpPr>
          <p:spPr bwMode="auto">
            <a:xfrm>
              <a:off x="360008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000" dirty="0">
                <a:solidFill>
                  <a:schemeClr val="bg1"/>
                </a:solidFill>
                <a:latin typeface="HY수평선M" panose="02030600000101010101" pitchFamily="18" charset="-127"/>
                <a:ea typeface="HY수평선M" panose="02030600000101010101" pitchFamily="18" charset="-127"/>
              </a:endParaRPr>
            </a:p>
          </p:txBody>
        </p:sp>
      </p:grpSp>
      <p:sp>
        <p:nvSpPr>
          <p:cNvPr id="209" name="직사각형 208"/>
          <p:cNvSpPr/>
          <p:nvPr/>
        </p:nvSpPr>
        <p:spPr>
          <a:xfrm>
            <a:off x="1010855" y="1703116"/>
            <a:ext cx="3888000" cy="396000"/>
          </a:xfrm>
          <a:prstGeom prst="rect">
            <a:avLst/>
          </a:prstGeom>
          <a:solidFill>
            <a:srgbClr val="E3E4E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kumimoji="1" lang="ko-KR" altLang="en-US" dirty="0">
              <a:solidFill>
                <a:prstClr val="black">
                  <a:lumMod val="75000"/>
                  <a:lumOff val="25000"/>
                </a:prstClr>
              </a:solidFill>
              <a:latin typeface="HY수평선M" panose="02030600000101010101" pitchFamily="18" charset="-127"/>
              <a:ea typeface="HY수평선M" panose="02030600000101010101" pitchFamily="18" charset="-127"/>
            </a:endParaRPr>
          </a:p>
        </p:txBody>
      </p:sp>
      <p:sp>
        <p:nvSpPr>
          <p:cNvPr id="210" name="TextBox 209"/>
          <p:cNvSpPr txBox="1"/>
          <p:nvPr/>
        </p:nvSpPr>
        <p:spPr>
          <a:xfrm>
            <a:off x="1408468" y="1753767"/>
            <a:ext cx="3745809" cy="284281"/>
          </a:xfrm>
          <a:prstGeom prst="rect">
            <a:avLst/>
          </a:prstGeom>
          <a:noFill/>
        </p:spPr>
        <p:txBody>
          <a:bodyPr wrap="none" rtlCol="0" anchor="ctr" anchorCtr="0">
            <a:noAutofit/>
          </a:bodyPr>
          <a:lstStyle/>
          <a:p>
            <a:pPr algn="l">
              <a:spcAft>
                <a:spcPts val="200"/>
              </a:spcAft>
            </a:pPr>
            <a:r>
              <a:rPr lang="ko-KR" altLang="en-US" sz="1400">
                <a:solidFill>
                  <a:prstClr val="black">
                    <a:lumMod val="85000"/>
                    <a:lumOff val="15000"/>
                  </a:prstClr>
                </a:solidFill>
                <a:latin typeface="HY수평선M" panose="02030600000101010101" pitchFamily="18" charset="-127"/>
                <a:ea typeface="HY수평선M" panose="02030600000101010101" pitchFamily="18" charset="-127"/>
              </a:rPr>
              <a:t> 최신의 </a:t>
            </a:r>
            <a:r>
              <a:rPr lang="en-US" altLang="ja-JP" sz="1400">
                <a:solidFill>
                  <a:prstClr val="black">
                    <a:lumMod val="85000"/>
                    <a:lumOff val="15000"/>
                  </a:prstClr>
                </a:solidFill>
                <a:latin typeface="HY수평선M" panose="02030600000101010101" pitchFamily="18" charset="-127"/>
                <a:ea typeface="HY수평선M" panose="02030600000101010101" pitchFamily="18" charset="-127"/>
              </a:rPr>
              <a:t>IT</a:t>
            </a:r>
            <a:r>
              <a:rPr lang="ko-KR" altLang="en-US" sz="1400">
                <a:solidFill>
                  <a:prstClr val="black">
                    <a:lumMod val="85000"/>
                    <a:lumOff val="15000"/>
                  </a:prstClr>
                </a:solidFill>
                <a:latin typeface="HY수평선M" panose="02030600000101010101" pitchFamily="18" charset="-127"/>
                <a:ea typeface="HY수평선M" panose="02030600000101010101" pitchFamily="18" charset="-127"/>
              </a:rPr>
              <a:t>기술 </a:t>
            </a:r>
            <a:r>
              <a:rPr lang="en-US" altLang="ko-KR" sz="1400">
                <a:solidFill>
                  <a:prstClr val="black">
                    <a:lumMod val="85000"/>
                    <a:lumOff val="15000"/>
                  </a:prstClr>
                </a:solidFill>
                <a:latin typeface="HY수평선M" panose="02030600000101010101" pitchFamily="18" charset="-127"/>
                <a:ea typeface="HY수평선M" panose="02030600000101010101" pitchFamily="18" charset="-127"/>
              </a:rPr>
              <a:t>Base </a:t>
            </a:r>
            <a:r>
              <a:rPr lang="en-US" altLang="ja-JP" sz="1400">
                <a:solidFill>
                  <a:prstClr val="black">
                    <a:lumMod val="85000"/>
                    <a:lumOff val="15000"/>
                  </a:prstClr>
                </a:solidFill>
                <a:latin typeface="HY수평선M" panose="02030600000101010101" pitchFamily="18" charset="-127"/>
                <a:ea typeface="HY수평선M" panose="02030600000101010101" pitchFamily="18" charset="-127"/>
              </a:rPr>
              <a:t>Banking </a:t>
            </a:r>
            <a:r>
              <a:rPr lang="en-US" altLang="ja-JP" sz="1400" dirty="0">
                <a:solidFill>
                  <a:prstClr val="black">
                    <a:lumMod val="85000"/>
                    <a:lumOff val="15000"/>
                  </a:prstClr>
                </a:solidFill>
                <a:latin typeface="HY수평선M" panose="02030600000101010101" pitchFamily="18" charset="-127"/>
                <a:ea typeface="HY수평선M" panose="02030600000101010101" pitchFamily="18" charset="-127"/>
              </a:rPr>
              <a:t>Solution</a:t>
            </a:r>
            <a:endParaRPr lang="ko-KR" altLang="en-US" sz="1400" dirty="0">
              <a:solidFill>
                <a:prstClr val="black">
                  <a:lumMod val="85000"/>
                  <a:lumOff val="15000"/>
                </a:prstClr>
              </a:solidFill>
              <a:latin typeface="HY수평선M" panose="02030600000101010101" pitchFamily="18" charset="-127"/>
              <a:ea typeface="HY수평선M" panose="02030600000101010101" pitchFamily="18" charset="-127"/>
            </a:endParaRPr>
          </a:p>
        </p:txBody>
      </p:sp>
      <p:grpSp>
        <p:nvGrpSpPr>
          <p:cNvPr id="211" name="그룹 210"/>
          <p:cNvGrpSpPr/>
          <p:nvPr/>
        </p:nvGrpSpPr>
        <p:grpSpPr>
          <a:xfrm>
            <a:off x="1496616" y="2145559"/>
            <a:ext cx="2005202" cy="207437"/>
            <a:chOff x="1406819" y="2749972"/>
            <a:chExt cx="2005202" cy="202123"/>
          </a:xfrm>
        </p:grpSpPr>
        <p:sp>
          <p:nvSpPr>
            <p:cNvPr id="212" name="AutoShape 71"/>
            <p:cNvSpPr>
              <a:spLocks noChangeArrowheads="1"/>
            </p:cNvSpPr>
            <p:nvPr/>
          </p:nvSpPr>
          <p:spPr bwMode="auto">
            <a:xfrm>
              <a:off x="1623070" y="2772160"/>
              <a:ext cx="1788951"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Pure java, Cloud Native </a:t>
              </a:r>
            </a:p>
          </p:txBody>
        </p:sp>
        <p:sp>
          <p:nvSpPr>
            <p:cNvPr id="213" name="Freeform 196"/>
            <p:cNvSpPr>
              <a:spLocks/>
            </p:cNvSpPr>
            <p:nvPr/>
          </p:nvSpPr>
          <p:spPr bwMode="auto">
            <a:xfrm>
              <a:off x="145122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sp>
          <p:nvSpPr>
            <p:cNvPr id="214" name="Freeform 197"/>
            <p:cNvSpPr>
              <a:spLocks/>
            </p:cNvSpPr>
            <p:nvPr/>
          </p:nvSpPr>
          <p:spPr bwMode="auto">
            <a:xfrm>
              <a:off x="140681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grpSp>
      <p:grpSp>
        <p:nvGrpSpPr>
          <p:cNvPr id="215" name="그룹 214"/>
          <p:cNvGrpSpPr/>
          <p:nvPr/>
        </p:nvGrpSpPr>
        <p:grpSpPr>
          <a:xfrm>
            <a:off x="1490417" y="2579884"/>
            <a:ext cx="2173519" cy="184665"/>
            <a:chOff x="3600089" y="2741223"/>
            <a:chExt cx="2173519" cy="179935"/>
          </a:xfrm>
        </p:grpSpPr>
        <p:sp>
          <p:nvSpPr>
            <p:cNvPr id="216" name="AutoShape 71"/>
            <p:cNvSpPr>
              <a:spLocks noChangeArrowheads="1"/>
            </p:cNvSpPr>
            <p:nvPr/>
          </p:nvSpPr>
          <p:spPr bwMode="auto">
            <a:xfrm>
              <a:off x="3816341" y="2741223"/>
              <a:ext cx="1957267"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Micro Service, Component</a:t>
              </a:r>
              <a:endParaRPr kumimoji="1" lang="ko-KR" altLang="en-US"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17" name="Freeform 196"/>
            <p:cNvSpPr>
              <a:spLocks/>
            </p:cNvSpPr>
            <p:nvPr/>
          </p:nvSpPr>
          <p:spPr bwMode="auto">
            <a:xfrm>
              <a:off x="364449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sp>
          <p:nvSpPr>
            <p:cNvPr id="218" name="Freeform 197"/>
            <p:cNvSpPr>
              <a:spLocks/>
            </p:cNvSpPr>
            <p:nvPr/>
          </p:nvSpPr>
          <p:spPr bwMode="auto">
            <a:xfrm>
              <a:off x="360008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grpSp>
      <p:grpSp>
        <p:nvGrpSpPr>
          <p:cNvPr id="219" name="그룹 218"/>
          <p:cNvGrpSpPr/>
          <p:nvPr/>
        </p:nvGrpSpPr>
        <p:grpSpPr>
          <a:xfrm>
            <a:off x="1483204" y="2792959"/>
            <a:ext cx="1944289" cy="184666"/>
            <a:chOff x="6129990" y="2734451"/>
            <a:chExt cx="1944289" cy="179936"/>
          </a:xfrm>
        </p:grpSpPr>
        <p:sp>
          <p:nvSpPr>
            <p:cNvPr id="220" name="AutoShape 71"/>
            <p:cNvSpPr>
              <a:spLocks noChangeArrowheads="1"/>
            </p:cNvSpPr>
            <p:nvPr/>
          </p:nvSpPr>
          <p:spPr bwMode="auto">
            <a:xfrm>
              <a:off x="6346242" y="2734451"/>
              <a:ext cx="1728037" cy="179936"/>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Standard Interface, API</a:t>
              </a:r>
              <a:endParaRPr kumimoji="1" lang="ko-KR" altLang="en-US"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21" name="Freeform 196"/>
            <p:cNvSpPr>
              <a:spLocks/>
            </p:cNvSpPr>
            <p:nvPr/>
          </p:nvSpPr>
          <p:spPr bwMode="auto">
            <a:xfrm>
              <a:off x="6174399" y="2743200"/>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sp>
          <p:nvSpPr>
            <p:cNvPr id="222" name="Freeform 197"/>
            <p:cNvSpPr>
              <a:spLocks/>
            </p:cNvSpPr>
            <p:nvPr/>
          </p:nvSpPr>
          <p:spPr bwMode="auto">
            <a:xfrm>
              <a:off x="6129990" y="2791025"/>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grpSp>
      <p:sp>
        <p:nvSpPr>
          <p:cNvPr id="227" name="한쪽 모서리가 잘린 사각형 226"/>
          <p:cNvSpPr/>
          <p:nvPr/>
        </p:nvSpPr>
        <p:spPr>
          <a:xfrm flipV="1">
            <a:off x="852142" y="1700808"/>
            <a:ext cx="543997" cy="1296000"/>
          </a:xfrm>
          <a:prstGeom prst="snip1Rect">
            <a:avLst>
              <a:gd name="adj" fmla="val 11016"/>
            </a:avLst>
          </a:prstGeom>
          <a:solidFill>
            <a:srgbClr val="0066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6800" rtlCol="0" anchor="ctr" anchorCtr="0"/>
          <a:lstStyle/>
          <a:p>
            <a:pPr algn="ctr" latinLnBrk="0">
              <a:lnSpc>
                <a:spcPct val="110000"/>
              </a:lnSpc>
              <a:buClr>
                <a:prstClr val="black"/>
              </a:buClr>
            </a:pPr>
            <a:endParaRPr kumimoji="1" lang="ko-KR" altLang="en-US" sz="1200" dirty="0">
              <a:solidFill>
                <a:prstClr val="black">
                  <a:lumMod val="85000"/>
                  <a:lumOff val="15000"/>
                </a:prstClr>
              </a:solidFill>
              <a:latin typeface="HY수평선M" panose="02030600000101010101" pitchFamily="18" charset="-127"/>
              <a:ea typeface="HY수평선M" panose="02030600000101010101" pitchFamily="18" charset="-127"/>
            </a:endParaRPr>
          </a:p>
        </p:txBody>
      </p:sp>
      <p:grpSp>
        <p:nvGrpSpPr>
          <p:cNvPr id="228" name="그룹 227"/>
          <p:cNvGrpSpPr/>
          <p:nvPr/>
        </p:nvGrpSpPr>
        <p:grpSpPr>
          <a:xfrm>
            <a:off x="848544" y="1703116"/>
            <a:ext cx="277138" cy="169578"/>
            <a:chOff x="856574" y="2204864"/>
            <a:chExt cx="277138" cy="169578"/>
          </a:xfrm>
          <a:solidFill>
            <a:srgbClr val="33CC33"/>
          </a:solidFill>
        </p:grpSpPr>
        <p:sp>
          <p:nvSpPr>
            <p:cNvPr id="229" name="모서리가 둥근 직사각형 228"/>
            <p:cNvSpPr/>
            <p:nvPr/>
          </p:nvSpPr>
          <p:spPr>
            <a:xfrm>
              <a:off x="865992" y="2204864"/>
              <a:ext cx="267720" cy="16957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1100" spc="-100">
                  <a:latin typeface="HY수평선M" panose="02030600000101010101" pitchFamily="18" charset="-127"/>
                  <a:ea typeface="HY수평선M" panose="02030600000101010101" pitchFamily="18" charset="-127"/>
                </a:rPr>
                <a:t>01</a:t>
              </a:r>
              <a:endParaRPr lang="ko-KR" altLang="en-US" sz="1100" spc="-100">
                <a:latin typeface="HY수평선M" panose="02030600000101010101" pitchFamily="18" charset="-127"/>
                <a:ea typeface="HY수평선M" panose="02030600000101010101" pitchFamily="18" charset="-127"/>
              </a:endParaRPr>
            </a:p>
          </p:txBody>
        </p:sp>
        <p:sp>
          <p:nvSpPr>
            <p:cNvPr id="230" name="모서리가 둥근 직사각형 229"/>
            <p:cNvSpPr/>
            <p:nvPr/>
          </p:nvSpPr>
          <p:spPr>
            <a:xfrm>
              <a:off x="856574" y="2204864"/>
              <a:ext cx="72000" cy="169578"/>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HY수평선M" panose="02030600000101010101" pitchFamily="18" charset="-127"/>
                <a:ea typeface="HY수평선M" panose="02030600000101010101" pitchFamily="18" charset="-127"/>
              </a:endParaRPr>
            </a:p>
          </p:txBody>
        </p:sp>
      </p:grpSp>
      <p:sp>
        <p:nvSpPr>
          <p:cNvPr id="232" name="TextBox 231"/>
          <p:cNvSpPr txBox="1"/>
          <p:nvPr/>
        </p:nvSpPr>
        <p:spPr>
          <a:xfrm>
            <a:off x="1384350" y="3409528"/>
            <a:ext cx="3564000" cy="284281"/>
          </a:xfrm>
          <a:prstGeom prst="rect">
            <a:avLst/>
          </a:prstGeom>
          <a:noFill/>
        </p:spPr>
        <p:txBody>
          <a:bodyPr wrap="none" rtlCol="0" anchor="ctr" anchorCtr="0">
            <a:noAutofit/>
          </a:bodyPr>
          <a:lstStyle/>
          <a:p>
            <a:pPr algn="l">
              <a:spcAft>
                <a:spcPts val="200"/>
              </a:spcAft>
            </a:pPr>
            <a:r>
              <a:rPr lang="ko-KR" altLang="en-US" sz="1400" dirty="0">
                <a:solidFill>
                  <a:prstClr val="black">
                    <a:lumMod val="85000"/>
                    <a:lumOff val="15000"/>
                  </a:prstClr>
                </a:solidFill>
                <a:latin typeface="HY수평선M" panose="02030600000101010101" pitchFamily="18" charset="-127"/>
                <a:ea typeface="HY수평선M" panose="02030600000101010101" pitchFamily="18" charset="-127"/>
              </a:rPr>
              <a:t>가변 구조로 유연성과 확장이 뛰어난 시스템</a:t>
            </a:r>
          </a:p>
        </p:txBody>
      </p:sp>
      <p:grpSp>
        <p:nvGrpSpPr>
          <p:cNvPr id="237" name="그룹 236"/>
          <p:cNvGrpSpPr/>
          <p:nvPr/>
        </p:nvGrpSpPr>
        <p:grpSpPr>
          <a:xfrm>
            <a:off x="1494059" y="3801689"/>
            <a:ext cx="1200496" cy="184665"/>
            <a:chOff x="3600089" y="2741223"/>
            <a:chExt cx="1200496" cy="179935"/>
          </a:xfrm>
        </p:grpSpPr>
        <p:sp>
          <p:nvSpPr>
            <p:cNvPr id="238" name="AutoShape 71"/>
            <p:cNvSpPr>
              <a:spLocks noChangeArrowheads="1"/>
            </p:cNvSpPr>
            <p:nvPr/>
          </p:nvSpPr>
          <p:spPr bwMode="auto">
            <a:xfrm>
              <a:off x="3816341" y="2741223"/>
              <a:ext cx="984244"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Multi Country</a:t>
              </a:r>
              <a:endParaRPr kumimoji="1" lang="ko-KR" altLang="en-US"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39" name="Freeform 196"/>
            <p:cNvSpPr>
              <a:spLocks/>
            </p:cNvSpPr>
            <p:nvPr/>
          </p:nvSpPr>
          <p:spPr bwMode="auto">
            <a:xfrm>
              <a:off x="364449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sp>
          <p:nvSpPr>
            <p:cNvPr id="240" name="Freeform 197"/>
            <p:cNvSpPr>
              <a:spLocks/>
            </p:cNvSpPr>
            <p:nvPr/>
          </p:nvSpPr>
          <p:spPr bwMode="auto">
            <a:xfrm>
              <a:off x="360008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grpSp>
      <p:grpSp>
        <p:nvGrpSpPr>
          <p:cNvPr id="241" name="그룹 240"/>
          <p:cNvGrpSpPr/>
          <p:nvPr/>
        </p:nvGrpSpPr>
        <p:grpSpPr>
          <a:xfrm>
            <a:off x="3415934" y="3794739"/>
            <a:ext cx="1347972" cy="184665"/>
            <a:chOff x="6129990" y="2734451"/>
            <a:chExt cx="1347972" cy="179935"/>
          </a:xfrm>
        </p:grpSpPr>
        <p:sp>
          <p:nvSpPr>
            <p:cNvPr id="242" name="AutoShape 71"/>
            <p:cNvSpPr>
              <a:spLocks noChangeArrowheads="1"/>
            </p:cNvSpPr>
            <p:nvPr/>
          </p:nvSpPr>
          <p:spPr bwMode="auto">
            <a:xfrm>
              <a:off x="6346242" y="2734451"/>
              <a:ext cx="1131720"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Multi Language</a:t>
              </a:r>
              <a:endParaRPr kumimoji="1" lang="ko-KR" altLang="en-US"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43" name="Freeform 196"/>
            <p:cNvSpPr>
              <a:spLocks/>
            </p:cNvSpPr>
            <p:nvPr/>
          </p:nvSpPr>
          <p:spPr bwMode="auto">
            <a:xfrm>
              <a:off x="6174399" y="2743200"/>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sp>
          <p:nvSpPr>
            <p:cNvPr id="244" name="Freeform 197"/>
            <p:cNvSpPr>
              <a:spLocks/>
            </p:cNvSpPr>
            <p:nvPr/>
          </p:nvSpPr>
          <p:spPr bwMode="auto">
            <a:xfrm>
              <a:off x="6129990" y="2791025"/>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grpSp>
      <p:grpSp>
        <p:nvGrpSpPr>
          <p:cNvPr id="245" name="그룹 244"/>
          <p:cNvGrpSpPr/>
          <p:nvPr/>
        </p:nvGrpSpPr>
        <p:grpSpPr>
          <a:xfrm>
            <a:off x="1485963" y="4029813"/>
            <a:ext cx="1287057" cy="184665"/>
            <a:chOff x="1406819" y="2735036"/>
            <a:chExt cx="1287057" cy="179935"/>
          </a:xfrm>
        </p:grpSpPr>
        <p:sp>
          <p:nvSpPr>
            <p:cNvPr id="246" name="AutoShape 71"/>
            <p:cNvSpPr>
              <a:spLocks noChangeArrowheads="1"/>
            </p:cNvSpPr>
            <p:nvPr/>
          </p:nvSpPr>
          <p:spPr bwMode="auto">
            <a:xfrm>
              <a:off x="1623070" y="2735036"/>
              <a:ext cx="1070806"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Multi Currency</a:t>
              </a:r>
            </a:p>
          </p:txBody>
        </p:sp>
        <p:sp>
          <p:nvSpPr>
            <p:cNvPr id="247" name="Freeform 196"/>
            <p:cNvSpPr>
              <a:spLocks/>
            </p:cNvSpPr>
            <p:nvPr/>
          </p:nvSpPr>
          <p:spPr bwMode="auto">
            <a:xfrm>
              <a:off x="145122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sp>
          <p:nvSpPr>
            <p:cNvPr id="248" name="Freeform 197"/>
            <p:cNvSpPr>
              <a:spLocks/>
            </p:cNvSpPr>
            <p:nvPr/>
          </p:nvSpPr>
          <p:spPr bwMode="auto">
            <a:xfrm>
              <a:off x="140681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grpSp>
      <p:grpSp>
        <p:nvGrpSpPr>
          <p:cNvPr id="249" name="그룹 248"/>
          <p:cNvGrpSpPr/>
          <p:nvPr/>
        </p:nvGrpSpPr>
        <p:grpSpPr>
          <a:xfrm>
            <a:off x="3427403" y="4029813"/>
            <a:ext cx="1226144" cy="184665"/>
            <a:chOff x="3600089" y="2735036"/>
            <a:chExt cx="1226144" cy="179935"/>
          </a:xfrm>
        </p:grpSpPr>
        <p:sp>
          <p:nvSpPr>
            <p:cNvPr id="250" name="AutoShape 71"/>
            <p:cNvSpPr>
              <a:spLocks noChangeArrowheads="1"/>
            </p:cNvSpPr>
            <p:nvPr/>
          </p:nvSpPr>
          <p:spPr bwMode="auto">
            <a:xfrm>
              <a:off x="3816341" y="2735036"/>
              <a:ext cx="1009892"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a:solidFill>
                    <a:prstClr val="black"/>
                  </a:solidFill>
                  <a:latin typeface="HY수평선M" panose="02030600000101010101" pitchFamily="18" charset="-127"/>
                  <a:ea typeface="HY수평선M" panose="02030600000101010101" pitchFamily="18" charset="-127"/>
                  <a:cs typeface="Arial" panose="020B0604020202020204" pitchFamily="34" charset="0"/>
                </a:rPr>
                <a:t>Multi </a:t>
              </a:r>
              <a:r>
                <a:rPr kumimoji="1" lang="en-US" altLang="ko-KR" sz="1200" smtClean="0">
                  <a:solidFill>
                    <a:prstClr val="black"/>
                  </a:solidFill>
                  <a:latin typeface="HY수평선M" panose="02030600000101010101" pitchFamily="18" charset="-127"/>
                  <a:ea typeface="HY수평선M" panose="02030600000101010101" pitchFamily="18" charset="-127"/>
                  <a:cs typeface="Arial" panose="020B0604020202020204" pitchFamily="34" charset="0"/>
                </a:rPr>
                <a:t>Account</a:t>
              </a:r>
              <a:endParaRPr kumimoji="1" lang="ko-KR" altLang="en-US"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51" name="Freeform 196"/>
            <p:cNvSpPr>
              <a:spLocks/>
            </p:cNvSpPr>
            <p:nvPr/>
          </p:nvSpPr>
          <p:spPr bwMode="auto">
            <a:xfrm>
              <a:off x="364449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sp>
          <p:nvSpPr>
            <p:cNvPr id="252" name="Freeform 197"/>
            <p:cNvSpPr>
              <a:spLocks/>
            </p:cNvSpPr>
            <p:nvPr/>
          </p:nvSpPr>
          <p:spPr bwMode="auto">
            <a:xfrm>
              <a:off x="360008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grpSp>
      <p:grpSp>
        <p:nvGrpSpPr>
          <p:cNvPr id="253" name="그룹 252"/>
          <p:cNvGrpSpPr/>
          <p:nvPr/>
        </p:nvGrpSpPr>
        <p:grpSpPr>
          <a:xfrm>
            <a:off x="1490266" y="4245837"/>
            <a:ext cx="1125155" cy="184665"/>
            <a:chOff x="6129990" y="2728264"/>
            <a:chExt cx="1125155" cy="179935"/>
          </a:xfrm>
        </p:grpSpPr>
        <p:sp>
          <p:nvSpPr>
            <p:cNvPr id="254" name="AutoShape 71"/>
            <p:cNvSpPr>
              <a:spLocks noChangeArrowheads="1"/>
            </p:cNvSpPr>
            <p:nvPr/>
          </p:nvSpPr>
          <p:spPr bwMode="auto">
            <a:xfrm>
              <a:off x="6346242" y="2728264"/>
              <a:ext cx="908903"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Multi Device</a:t>
              </a:r>
              <a:endParaRPr kumimoji="1" lang="ko-KR" altLang="en-US"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55" name="Freeform 196"/>
            <p:cNvSpPr>
              <a:spLocks/>
            </p:cNvSpPr>
            <p:nvPr/>
          </p:nvSpPr>
          <p:spPr bwMode="auto">
            <a:xfrm>
              <a:off x="6174399" y="2743200"/>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sp>
          <p:nvSpPr>
            <p:cNvPr id="256" name="Freeform 197"/>
            <p:cNvSpPr>
              <a:spLocks/>
            </p:cNvSpPr>
            <p:nvPr/>
          </p:nvSpPr>
          <p:spPr bwMode="auto">
            <a:xfrm>
              <a:off x="6129990" y="2791025"/>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grpSp>
      <p:grpSp>
        <p:nvGrpSpPr>
          <p:cNvPr id="257" name="그룹 256"/>
          <p:cNvGrpSpPr/>
          <p:nvPr/>
        </p:nvGrpSpPr>
        <p:grpSpPr>
          <a:xfrm>
            <a:off x="3428159" y="4252187"/>
            <a:ext cx="1267821" cy="184666"/>
            <a:chOff x="1406819" y="2741223"/>
            <a:chExt cx="1267821" cy="179936"/>
          </a:xfrm>
        </p:grpSpPr>
        <p:sp>
          <p:nvSpPr>
            <p:cNvPr id="258" name="AutoShape 71"/>
            <p:cNvSpPr>
              <a:spLocks noChangeArrowheads="1"/>
            </p:cNvSpPr>
            <p:nvPr/>
          </p:nvSpPr>
          <p:spPr bwMode="auto">
            <a:xfrm>
              <a:off x="1623070" y="2741223"/>
              <a:ext cx="1051570" cy="179936"/>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Multi Browser</a:t>
              </a:r>
            </a:p>
          </p:txBody>
        </p:sp>
        <p:sp>
          <p:nvSpPr>
            <p:cNvPr id="259" name="Freeform 196"/>
            <p:cNvSpPr>
              <a:spLocks/>
            </p:cNvSpPr>
            <p:nvPr/>
          </p:nvSpPr>
          <p:spPr bwMode="auto">
            <a:xfrm>
              <a:off x="145122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sp>
          <p:nvSpPr>
            <p:cNvPr id="260" name="Freeform 197"/>
            <p:cNvSpPr>
              <a:spLocks/>
            </p:cNvSpPr>
            <p:nvPr/>
          </p:nvSpPr>
          <p:spPr bwMode="auto">
            <a:xfrm>
              <a:off x="140681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grpSp>
      <p:grpSp>
        <p:nvGrpSpPr>
          <p:cNvPr id="261" name="그룹 260"/>
          <p:cNvGrpSpPr/>
          <p:nvPr/>
        </p:nvGrpSpPr>
        <p:grpSpPr>
          <a:xfrm>
            <a:off x="1491739" y="4455514"/>
            <a:ext cx="1548348" cy="186455"/>
            <a:chOff x="3600089" y="2728849"/>
            <a:chExt cx="1548348" cy="181679"/>
          </a:xfrm>
        </p:grpSpPr>
        <p:sp>
          <p:nvSpPr>
            <p:cNvPr id="262" name="AutoShape 71"/>
            <p:cNvSpPr>
              <a:spLocks noChangeArrowheads="1"/>
            </p:cNvSpPr>
            <p:nvPr/>
          </p:nvSpPr>
          <p:spPr bwMode="auto">
            <a:xfrm>
              <a:off x="3816341" y="2728849"/>
              <a:ext cx="1332096"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a:solidFill>
                    <a:prstClr val="black"/>
                  </a:solidFill>
                  <a:latin typeface="HY수평선M" panose="02030600000101010101" pitchFamily="18" charset="-127"/>
                  <a:ea typeface="HY수평선M" panose="02030600000101010101" pitchFamily="18" charset="-127"/>
                  <a:cs typeface="Arial" panose="020B0604020202020204" pitchFamily="34" charset="0"/>
                </a:rPr>
                <a:t>Multi Compliance </a:t>
              </a:r>
              <a:endParaRPr kumimoji="1" lang="ko-KR" altLang="en-US"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63" name="Freeform 196"/>
            <p:cNvSpPr>
              <a:spLocks/>
            </p:cNvSpPr>
            <p:nvPr/>
          </p:nvSpPr>
          <p:spPr bwMode="auto">
            <a:xfrm>
              <a:off x="364449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sp>
          <p:nvSpPr>
            <p:cNvPr id="264" name="Freeform 197"/>
            <p:cNvSpPr>
              <a:spLocks/>
            </p:cNvSpPr>
            <p:nvPr/>
          </p:nvSpPr>
          <p:spPr bwMode="auto">
            <a:xfrm>
              <a:off x="360008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grpSp>
      <p:grpSp>
        <p:nvGrpSpPr>
          <p:cNvPr id="265" name="그룹 264"/>
          <p:cNvGrpSpPr/>
          <p:nvPr/>
        </p:nvGrpSpPr>
        <p:grpSpPr>
          <a:xfrm>
            <a:off x="3422284" y="4462254"/>
            <a:ext cx="1476212" cy="184665"/>
            <a:chOff x="6129990" y="2728264"/>
            <a:chExt cx="1476212" cy="179935"/>
          </a:xfrm>
        </p:grpSpPr>
        <p:sp>
          <p:nvSpPr>
            <p:cNvPr id="266" name="AutoShape 71"/>
            <p:cNvSpPr>
              <a:spLocks noChangeArrowheads="1"/>
            </p:cNvSpPr>
            <p:nvPr/>
          </p:nvSpPr>
          <p:spPr bwMode="auto">
            <a:xfrm>
              <a:off x="6346242" y="2728264"/>
              <a:ext cx="1259960"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a:solidFill>
                    <a:prstClr val="black"/>
                  </a:solidFill>
                  <a:latin typeface="HY수평선M" panose="02030600000101010101" pitchFamily="18" charset="-127"/>
                  <a:ea typeface="HY수평선M" panose="02030600000101010101" pitchFamily="18" charset="-127"/>
                  <a:cs typeface="Arial" panose="020B0604020202020204" pitchFamily="34" charset="0"/>
                </a:rPr>
                <a:t>Multi Time-Zone</a:t>
              </a:r>
              <a:endParaRPr kumimoji="1" lang="ko-KR" altLang="en-US" sz="9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67" name="Freeform 196"/>
            <p:cNvSpPr>
              <a:spLocks/>
            </p:cNvSpPr>
            <p:nvPr/>
          </p:nvSpPr>
          <p:spPr bwMode="auto">
            <a:xfrm>
              <a:off x="6174399" y="2743200"/>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sp>
          <p:nvSpPr>
            <p:cNvPr id="268" name="Freeform 197"/>
            <p:cNvSpPr>
              <a:spLocks/>
            </p:cNvSpPr>
            <p:nvPr/>
          </p:nvSpPr>
          <p:spPr bwMode="auto">
            <a:xfrm>
              <a:off x="6129990" y="2791025"/>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200" dirty="0">
                <a:solidFill>
                  <a:prstClr val="white"/>
                </a:solidFill>
                <a:latin typeface="HY수평선M" panose="02030600000101010101" pitchFamily="18" charset="-127"/>
                <a:ea typeface="HY수평선M" panose="02030600000101010101" pitchFamily="18" charset="-127"/>
              </a:endParaRPr>
            </a:p>
          </p:txBody>
        </p:sp>
      </p:grpSp>
      <p:grpSp>
        <p:nvGrpSpPr>
          <p:cNvPr id="277" name="그룹 276"/>
          <p:cNvGrpSpPr/>
          <p:nvPr/>
        </p:nvGrpSpPr>
        <p:grpSpPr>
          <a:xfrm>
            <a:off x="848544" y="3360644"/>
            <a:ext cx="277138" cy="169578"/>
            <a:chOff x="856574" y="2204864"/>
            <a:chExt cx="277138" cy="169578"/>
          </a:xfrm>
          <a:solidFill>
            <a:srgbClr val="33CC33"/>
          </a:solidFill>
        </p:grpSpPr>
        <p:sp>
          <p:nvSpPr>
            <p:cNvPr id="278" name="모서리가 둥근 직사각형 277"/>
            <p:cNvSpPr/>
            <p:nvPr/>
          </p:nvSpPr>
          <p:spPr>
            <a:xfrm>
              <a:off x="865992" y="2204864"/>
              <a:ext cx="267720" cy="16957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1100" spc="-100">
                  <a:latin typeface="HY수평선M" panose="02030600000101010101" pitchFamily="18" charset="-127"/>
                  <a:ea typeface="HY수평선M" panose="02030600000101010101" pitchFamily="18" charset="-127"/>
                </a:rPr>
                <a:t>02</a:t>
              </a:r>
              <a:endParaRPr lang="ko-KR" altLang="en-US" sz="1100" spc="-100">
                <a:latin typeface="HY수평선M" panose="02030600000101010101" pitchFamily="18" charset="-127"/>
                <a:ea typeface="HY수평선M" panose="02030600000101010101" pitchFamily="18" charset="-127"/>
              </a:endParaRPr>
            </a:p>
          </p:txBody>
        </p:sp>
        <p:sp>
          <p:nvSpPr>
            <p:cNvPr id="279" name="모서리가 둥근 직사각형 278"/>
            <p:cNvSpPr/>
            <p:nvPr/>
          </p:nvSpPr>
          <p:spPr>
            <a:xfrm>
              <a:off x="856574" y="2204864"/>
              <a:ext cx="72000" cy="169578"/>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HY수평선M" panose="02030600000101010101" pitchFamily="18" charset="-127"/>
                <a:ea typeface="HY수평선M" panose="02030600000101010101" pitchFamily="18" charset="-127"/>
              </a:endParaRPr>
            </a:p>
          </p:txBody>
        </p:sp>
      </p:grpSp>
      <p:sp>
        <p:nvSpPr>
          <p:cNvPr id="283" name="직사각형 282"/>
          <p:cNvSpPr/>
          <p:nvPr/>
        </p:nvSpPr>
        <p:spPr>
          <a:xfrm>
            <a:off x="1051752" y="5013321"/>
            <a:ext cx="3888000" cy="396000"/>
          </a:xfrm>
          <a:prstGeom prst="rect">
            <a:avLst/>
          </a:prstGeom>
          <a:solidFill>
            <a:srgbClr val="E3E4E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eaLnBrk="0" fontAlgn="base" latinLnBrk="0" hangingPunct="0">
              <a:spcBef>
                <a:spcPct val="0"/>
              </a:spcBef>
              <a:spcAft>
                <a:spcPct val="0"/>
              </a:spcAft>
            </a:pPr>
            <a:endParaRPr kumimoji="1" lang="ko-KR" altLang="en-US" sz="1000" dirty="0">
              <a:solidFill>
                <a:prstClr val="black">
                  <a:lumMod val="75000"/>
                  <a:lumOff val="25000"/>
                </a:prstClr>
              </a:solidFill>
              <a:latin typeface="HY수평선M" panose="02030600000101010101" pitchFamily="18" charset="-127"/>
              <a:ea typeface="HY수평선M" panose="02030600000101010101" pitchFamily="18" charset="-127"/>
            </a:endParaRPr>
          </a:p>
        </p:txBody>
      </p:sp>
      <p:sp>
        <p:nvSpPr>
          <p:cNvPr id="284" name="한쪽 모서리가 잘린 사각형 283"/>
          <p:cNvSpPr/>
          <p:nvPr/>
        </p:nvSpPr>
        <p:spPr>
          <a:xfrm flipV="1">
            <a:off x="848730" y="5013320"/>
            <a:ext cx="543997" cy="1296000"/>
          </a:xfrm>
          <a:prstGeom prst="snip1Rect">
            <a:avLst>
              <a:gd name="adj" fmla="val 11016"/>
            </a:avLst>
          </a:prstGeom>
          <a:solidFill>
            <a:srgbClr val="0066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6800" rtlCol="0" anchor="ctr" anchorCtr="0"/>
          <a:lstStyle/>
          <a:p>
            <a:pPr algn="ctr" latinLnBrk="0">
              <a:lnSpc>
                <a:spcPct val="110000"/>
              </a:lnSpc>
              <a:buClr>
                <a:prstClr val="black"/>
              </a:buClr>
            </a:pPr>
            <a:endParaRPr kumimoji="1" lang="ko-KR" altLang="en-US" sz="1200" dirty="0">
              <a:solidFill>
                <a:prstClr val="black">
                  <a:lumMod val="85000"/>
                  <a:lumOff val="15000"/>
                </a:prstClr>
              </a:solidFill>
              <a:latin typeface="HY수평선M" panose="02030600000101010101" pitchFamily="18" charset="-127"/>
              <a:ea typeface="HY수평선M" panose="02030600000101010101" pitchFamily="18" charset="-127"/>
            </a:endParaRPr>
          </a:p>
        </p:txBody>
      </p:sp>
      <p:grpSp>
        <p:nvGrpSpPr>
          <p:cNvPr id="285" name="그룹 284"/>
          <p:cNvGrpSpPr/>
          <p:nvPr/>
        </p:nvGrpSpPr>
        <p:grpSpPr>
          <a:xfrm>
            <a:off x="848544" y="5021069"/>
            <a:ext cx="277138" cy="169578"/>
            <a:chOff x="856574" y="2204864"/>
            <a:chExt cx="277138" cy="169578"/>
          </a:xfrm>
          <a:solidFill>
            <a:srgbClr val="33CC33"/>
          </a:solidFill>
        </p:grpSpPr>
        <p:sp>
          <p:nvSpPr>
            <p:cNvPr id="286" name="모서리가 둥근 직사각형 285"/>
            <p:cNvSpPr/>
            <p:nvPr/>
          </p:nvSpPr>
          <p:spPr>
            <a:xfrm>
              <a:off x="865992" y="2204864"/>
              <a:ext cx="267720" cy="16957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1100" spc="-100">
                  <a:latin typeface="HY수평선M" panose="02030600000101010101" pitchFamily="18" charset="-127"/>
                  <a:ea typeface="HY수평선M" panose="02030600000101010101" pitchFamily="18" charset="-127"/>
                </a:rPr>
                <a:t>03</a:t>
              </a:r>
              <a:endParaRPr lang="ko-KR" altLang="en-US" sz="1100" spc="-100">
                <a:latin typeface="HY수평선M" panose="02030600000101010101" pitchFamily="18" charset="-127"/>
                <a:ea typeface="HY수평선M" panose="02030600000101010101" pitchFamily="18" charset="-127"/>
              </a:endParaRPr>
            </a:p>
          </p:txBody>
        </p:sp>
        <p:sp>
          <p:nvSpPr>
            <p:cNvPr id="287" name="모서리가 둥근 직사각형 286"/>
            <p:cNvSpPr/>
            <p:nvPr/>
          </p:nvSpPr>
          <p:spPr>
            <a:xfrm>
              <a:off x="856574" y="2204864"/>
              <a:ext cx="72000" cy="169578"/>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HY수평선M" panose="02030600000101010101" pitchFamily="18" charset="-127"/>
                <a:ea typeface="HY수평선M" panose="02030600000101010101" pitchFamily="18" charset="-127"/>
              </a:endParaRPr>
            </a:p>
          </p:txBody>
        </p:sp>
      </p:grpSp>
      <p:sp>
        <p:nvSpPr>
          <p:cNvPr id="183" name="TextBox 182"/>
          <p:cNvSpPr txBox="1"/>
          <p:nvPr/>
        </p:nvSpPr>
        <p:spPr>
          <a:xfrm>
            <a:off x="1407716" y="5061770"/>
            <a:ext cx="3066892" cy="276999"/>
          </a:xfrm>
          <a:prstGeom prst="rect">
            <a:avLst/>
          </a:prstGeom>
          <a:noFill/>
        </p:spPr>
        <p:txBody>
          <a:bodyPr wrap="none" rtlCol="0" anchor="ctr" anchorCtr="0">
            <a:noAutofit/>
          </a:bodyPr>
          <a:lstStyle/>
          <a:p>
            <a:pPr>
              <a:spcAft>
                <a:spcPts val="200"/>
              </a:spcAft>
            </a:pPr>
            <a:r>
              <a:rPr lang="en-US" altLang="ko-KR" sz="1400">
                <a:solidFill>
                  <a:prstClr val="black">
                    <a:lumMod val="85000"/>
                    <a:lumOff val="15000"/>
                  </a:prstClr>
                </a:solidFill>
                <a:latin typeface="HY수평선M" panose="02030600000101010101" pitchFamily="18" charset="-127"/>
                <a:ea typeface="HY수평선M" panose="02030600000101010101" pitchFamily="18" charset="-127"/>
              </a:rPr>
              <a:t>Full </a:t>
            </a:r>
            <a:r>
              <a:rPr lang="en-US" altLang="ko-KR" sz="1400" dirty="0">
                <a:solidFill>
                  <a:prstClr val="black">
                    <a:lumMod val="85000"/>
                    <a:lumOff val="15000"/>
                  </a:prstClr>
                </a:solidFill>
                <a:latin typeface="HY수평선M" panose="02030600000101010101" pitchFamily="18" charset="-127"/>
                <a:ea typeface="HY수평선M" panose="02030600000101010101" pitchFamily="18" charset="-127"/>
              </a:rPr>
              <a:t>Dynamics </a:t>
            </a:r>
            <a:r>
              <a:rPr lang="ko-KR" altLang="en-US" sz="1400" dirty="0">
                <a:solidFill>
                  <a:prstClr val="black">
                    <a:lumMod val="85000"/>
                    <a:lumOff val="15000"/>
                  </a:prstClr>
                </a:solidFill>
                <a:latin typeface="HY수평선M" panose="02030600000101010101" pitchFamily="18" charset="-127"/>
                <a:ea typeface="HY수평선M" panose="02030600000101010101" pitchFamily="18" charset="-127"/>
              </a:rPr>
              <a:t>체계 기반 시스템</a:t>
            </a:r>
          </a:p>
        </p:txBody>
      </p:sp>
      <p:sp>
        <p:nvSpPr>
          <p:cNvPr id="290" name="Freeform 9"/>
          <p:cNvSpPr>
            <a:spLocks/>
          </p:cNvSpPr>
          <p:nvPr/>
        </p:nvSpPr>
        <p:spPr bwMode="auto">
          <a:xfrm>
            <a:off x="871900" y="3791305"/>
            <a:ext cx="504000" cy="792000"/>
          </a:xfrm>
          <a:custGeom>
            <a:avLst/>
            <a:gdLst>
              <a:gd name="T0" fmla="*/ 434 w 434"/>
              <a:gd name="T1" fmla="*/ 198 h 208"/>
              <a:gd name="T2" fmla="*/ 424 w 434"/>
              <a:gd name="T3" fmla="*/ 208 h 208"/>
              <a:gd name="T4" fmla="*/ 10 w 434"/>
              <a:gd name="T5" fmla="*/ 208 h 208"/>
              <a:gd name="T6" fmla="*/ 0 w 434"/>
              <a:gd name="T7" fmla="*/ 198 h 208"/>
              <a:gd name="T8" fmla="*/ 0 w 434"/>
              <a:gd name="T9" fmla="*/ 11 h 208"/>
              <a:gd name="T10" fmla="*/ 10 w 434"/>
              <a:gd name="T11" fmla="*/ 0 h 208"/>
              <a:gd name="T12" fmla="*/ 424 w 434"/>
              <a:gd name="T13" fmla="*/ 0 h 208"/>
              <a:gd name="T14" fmla="*/ 434 w 434"/>
              <a:gd name="T15" fmla="*/ 11 h 208"/>
              <a:gd name="T16" fmla="*/ 434 w 434"/>
              <a:gd name="T17" fmla="*/ 19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4" h="208">
                <a:moveTo>
                  <a:pt x="434" y="198"/>
                </a:moveTo>
                <a:cubicBezTo>
                  <a:pt x="434" y="204"/>
                  <a:pt x="430" y="208"/>
                  <a:pt x="424" y="208"/>
                </a:cubicBezTo>
                <a:cubicBezTo>
                  <a:pt x="10" y="208"/>
                  <a:pt x="10" y="208"/>
                  <a:pt x="10" y="208"/>
                </a:cubicBezTo>
                <a:cubicBezTo>
                  <a:pt x="4" y="208"/>
                  <a:pt x="0" y="204"/>
                  <a:pt x="0" y="198"/>
                </a:cubicBezTo>
                <a:cubicBezTo>
                  <a:pt x="0" y="11"/>
                  <a:pt x="0" y="11"/>
                  <a:pt x="0" y="11"/>
                </a:cubicBezTo>
                <a:cubicBezTo>
                  <a:pt x="0" y="5"/>
                  <a:pt x="4" y="0"/>
                  <a:pt x="10" y="0"/>
                </a:cubicBezTo>
                <a:cubicBezTo>
                  <a:pt x="424" y="0"/>
                  <a:pt x="424" y="0"/>
                  <a:pt x="424" y="0"/>
                </a:cubicBezTo>
                <a:cubicBezTo>
                  <a:pt x="430" y="0"/>
                  <a:pt x="434" y="5"/>
                  <a:pt x="434" y="11"/>
                </a:cubicBezTo>
                <a:lnTo>
                  <a:pt x="434" y="198"/>
                </a:lnTo>
                <a:close/>
              </a:path>
            </a:pathLst>
          </a:custGeom>
          <a:noFill/>
          <a:ln>
            <a:noFill/>
          </a:ln>
        </p:spPr>
        <p:txBody>
          <a:bodyPr vert="horz" wrap="square" lIns="0" tIns="45720" rIns="0" bIns="45720" numCol="1" anchor="ctr" anchorCtr="0" compatLnSpc="1">
            <a:prstTxWarp prst="textNoShape">
              <a:avLst/>
            </a:prstTxWarp>
          </a:bodyPr>
          <a:lstStyle/>
          <a:p>
            <a:pPr algn="ctr"/>
            <a:r>
              <a:rPr lang="ko-KR" altLang="en-US" sz="1050">
                <a:solidFill>
                  <a:schemeClr val="bg1"/>
                </a:solidFill>
                <a:latin typeface="HY수평선M" panose="02030600000101010101" pitchFamily="18" charset="-127"/>
                <a:ea typeface="HY수평선M" panose="02030600000101010101" pitchFamily="18" charset="-127"/>
              </a:rPr>
              <a:t>국가별  금융</a:t>
            </a:r>
            <a:r>
              <a:rPr lang="en-US" altLang="ko-KR" sz="1050">
                <a:solidFill>
                  <a:schemeClr val="bg1"/>
                </a:solidFill>
                <a:latin typeface="HY수평선M" panose="02030600000101010101" pitchFamily="18" charset="-127"/>
                <a:ea typeface="HY수평선M" panose="02030600000101010101" pitchFamily="18" charset="-127"/>
              </a:rPr>
              <a:t/>
            </a:r>
            <a:br>
              <a:rPr lang="en-US" altLang="ko-KR" sz="1050">
                <a:solidFill>
                  <a:schemeClr val="bg1"/>
                </a:solidFill>
                <a:latin typeface="HY수평선M" panose="02030600000101010101" pitchFamily="18" charset="-127"/>
                <a:ea typeface="HY수평선M" panose="02030600000101010101" pitchFamily="18" charset="-127"/>
              </a:rPr>
            </a:br>
            <a:r>
              <a:rPr lang="ko-KR" altLang="en-US" sz="1050">
                <a:solidFill>
                  <a:schemeClr val="bg1"/>
                </a:solidFill>
                <a:latin typeface="HY수평선M" panose="02030600000101010101" pitchFamily="18" charset="-127"/>
                <a:ea typeface="HY수평선M" panose="02030600000101010101" pitchFamily="18" charset="-127"/>
              </a:rPr>
              <a:t>환경에 빠른</a:t>
            </a:r>
            <a:endParaRPr lang="en-US" altLang="ko-KR" sz="1050">
              <a:solidFill>
                <a:schemeClr val="bg1"/>
              </a:solidFill>
              <a:latin typeface="HY수평선M" panose="02030600000101010101" pitchFamily="18" charset="-127"/>
              <a:ea typeface="HY수평선M" panose="02030600000101010101" pitchFamily="18" charset="-127"/>
            </a:endParaRPr>
          </a:p>
          <a:p>
            <a:pPr algn="ctr"/>
            <a:r>
              <a:rPr lang="ko-KR" altLang="en-US" sz="1050">
                <a:solidFill>
                  <a:schemeClr val="bg1"/>
                </a:solidFill>
                <a:latin typeface="HY수평선M" panose="02030600000101010101" pitchFamily="18" charset="-127"/>
                <a:ea typeface="HY수평선M" panose="02030600000101010101" pitchFamily="18" charset="-127"/>
              </a:rPr>
              <a:t>적용</a:t>
            </a:r>
            <a:endParaRPr lang="ko-KR" altLang="en-US" sz="1050" dirty="0">
              <a:solidFill>
                <a:schemeClr val="bg1"/>
              </a:solidFill>
              <a:latin typeface="HY수평선M" panose="02030600000101010101" pitchFamily="18" charset="-127"/>
              <a:ea typeface="HY수평선M" panose="02030600000101010101" pitchFamily="18" charset="-127"/>
            </a:endParaRPr>
          </a:p>
        </p:txBody>
      </p:sp>
      <p:sp>
        <p:nvSpPr>
          <p:cNvPr id="226" name="Freeform 9"/>
          <p:cNvSpPr>
            <a:spLocks/>
          </p:cNvSpPr>
          <p:nvPr/>
        </p:nvSpPr>
        <p:spPr bwMode="auto">
          <a:xfrm>
            <a:off x="871900" y="2132945"/>
            <a:ext cx="504000" cy="792000"/>
          </a:xfrm>
          <a:custGeom>
            <a:avLst/>
            <a:gdLst>
              <a:gd name="T0" fmla="*/ 434 w 434"/>
              <a:gd name="T1" fmla="*/ 198 h 208"/>
              <a:gd name="T2" fmla="*/ 424 w 434"/>
              <a:gd name="T3" fmla="*/ 208 h 208"/>
              <a:gd name="T4" fmla="*/ 10 w 434"/>
              <a:gd name="T5" fmla="*/ 208 h 208"/>
              <a:gd name="T6" fmla="*/ 0 w 434"/>
              <a:gd name="T7" fmla="*/ 198 h 208"/>
              <a:gd name="T8" fmla="*/ 0 w 434"/>
              <a:gd name="T9" fmla="*/ 11 h 208"/>
              <a:gd name="T10" fmla="*/ 10 w 434"/>
              <a:gd name="T11" fmla="*/ 0 h 208"/>
              <a:gd name="T12" fmla="*/ 424 w 434"/>
              <a:gd name="T13" fmla="*/ 0 h 208"/>
              <a:gd name="T14" fmla="*/ 434 w 434"/>
              <a:gd name="T15" fmla="*/ 11 h 208"/>
              <a:gd name="T16" fmla="*/ 434 w 434"/>
              <a:gd name="T17" fmla="*/ 19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4" h="208">
                <a:moveTo>
                  <a:pt x="434" y="198"/>
                </a:moveTo>
                <a:cubicBezTo>
                  <a:pt x="434" y="204"/>
                  <a:pt x="430" y="208"/>
                  <a:pt x="424" y="208"/>
                </a:cubicBezTo>
                <a:cubicBezTo>
                  <a:pt x="10" y="208"/>
                  <a:pt x="10" y="208"/>
                  <a:pt x="10" y="208"/>
                </a:cubicBezTo>
                <a:cubicBezTo>
                  <a:pt x="4" y="208"/>
                  <a:pt x="0" y="204"/>
                  <a:pt x="0" y="198"/>
                </a:cubicBezTo>
                <a:cubicBezTo>
                  <a:pt x="0" y="11"/>
                  <a:pt x="0" y="11"/>
                  <a:pt x="0" y="11"/>
                </a:cubicBezTo>
                <a:cubicBezTo>
                  <a:pt x="0" y="5"/>
                  <a:pt x="4" y="0"/>
                  <a:pt x="10" y="0"/>
                </a:cubicBezTo>
                <a:cubicBezTo>
                  <a:pt x="424" y="0"/>
                  <a:pt x="424" y="0"/>
                  <a:pt x="424" y="0"/>
                </a:cubicBezTo>
                <a:cubicBezTo>
                  <a:pt x="430" y="0"/>
                  <a:pt x="434" y="5"/>
                  <a:pt x="434" y="11"/>
                </a:cubicBezTo>
                <a:lnTo>
                  <a:pt x="434" y="198"/>
                </a:lnTo>
                <a:close/>
              </a:path>
            </a:pathLst>
          </a:custGeom>
          <a:noFill/>
          <a:ln>
            <a:noFill/>
          </a:ln>
        </p:spPr>
        <p:txBody>
          <a:bodyPr vert="horz" wrap="square" lIns="0" tIns="45720" rIns="0" bIns="45720" numCol="1" anchor="ctr" anchorCtr="0" compatLnSpc="1">
            <a:prstTxWarp prst="textNoShape">
              <a:avLst/>
            </a:prstTxWarp>
          </a:bodyPr>
          <a:lstStyle/>
          <a:p>
            <a:pPr algn="ctr">
              <a:spcAft>
                <a:spcPts val="200"/>
              </a:spcAft>
            </a:pPr>
            <a:r>
              <a:rPr lang="ko-KR" altLang="en-US" sz="1100">
                <a:solidFill>
                  <a:schemeClr val="bg1"/>
                </a:solidFill>
                <a:latin typeface="HY수평선M" panose="02030600000101010101" pitchFamily="18" charset="-127"/>
                <a:ea typeface="HY수평선M" panose="02030600000101010101" pitchFamily="18" charset="-127"/>
              </a:rPr>
              <a:t>고객</a:t>
            </a:r>
            <a:r>
              <a:rPr lang="en-US" altLang="ko-KR" sz="1100">
                <a:solidFill>
                  <a:schemeClr val="bg1"/>
                </a:solidFill>
                <a:latin typeface="HY수평선M" panose="02030600000101010101" pitchFamily="18" charset="-127"/>
                <a:ea typeface="HY수평선M" panose="02030600000101010101" pitchFamily="18" charset="-127"/>
              </a:rPr>
              <a:t/>
            </a:r>
            <a:br>
              <a:rPr lang="en-US" altLang="ko-KR" sz="1100">
                <a:solidFill>
                  <a:schemeClr val="bg1"/>
                </a:solidFill>
                <a:latin typeface="HY수평선M" panose="02030600000101010101" pitchFamily="18" charset="-127"/>
                <a:ea typeface="HY수평선M" panose="02030600000101010101" pitchFamily="18" charset="-127"/>
              </a:rPr>
            </a:br>
            <a:r>
              <a:rPr lang="ko-KR" altLang="en-US" sz="1100">
                <a:solidFill>
                  <a:schemeClr val="bg1"/>
                </a:solidFill>
                <a:latin typeface="HY수평선M" panose="02030600000101010101" pitchFamily="18" charset="-127"/>
                <a:ea typeface="HY수평선M" panose="02030600000101010101" pitchFamily="18" charset="-127"/>
              </a:rPr>
              <a:t>요구에</a:t>
            </a:r>
            <a:endParaRPr lang="en-US" altLang="ko-KR" sz="1100">
              <a:solidFill>
                <a:schemeClr val="bg1"/>
              </a:solidFill>
              <a:latin typeface="HY수평선M" panose="02030600000101010101" pitchFamily="18" charset="-127"/>
              <a:ea typeface="HY수평선M" panose="02030600000101010101" pitchFamily="18" charset="-127"/>
            </a:endParaRPr>
          </a:p>
          <a:p>
            <a:pPr algn="ctr">
              <a:spcAft>
                <a:spcPts val="200"/>
              </a:spcAft>
            </a:pPr>
            <a:r>
              <a:rPr lang="ko-KR" altLang="en-US" sz="1100">
                <a:solidFill>
                  <a:schemeClr val="bg1"/>
                </a:solidFill>
                <a:latin typeface="HY수평선M" panose="02030600000101010101" pitchFamily="18" charset="-127"/>
                <a:ea typeface="HY수평선M" panose="02030600000101010101" pitchFamily="18" charset="-127"/>
              </a:rPr>
              <a:t>맞춤형 대응</a:t>
            </a:r>
            <a:endParaRPr lang="ko-KR" altLang="en-US" sz="1100" dirty="0">
              <a:solidFill>
                <a:schemeClr val="bg1"/>
              </a:solidFill>
              <a:latin typeface="HY수평선M" panose="02030600000101010101" pitchFamily="18" charset="-127"/>
              <a:ea typeface="HY수평선M" panose="02030600000101010101" pitchFamily="18" charset="-127"/>
            </a:endParaRPr>
          </a:p>
        </p:txBody>
      </p:sp>
      <p:sp>
        <p:nvSpPr>
          <p:cNvPr id="291" name="Freeform 9"/>
          <p:cNvSpPr>
            <a:spLocks/>
          </p:cNvSpPr>
          <p:nvPr/>
        </p:nvSpPr>
        <p:spPr bwMode="auto">
          <a:xfrm>
            <a:off x="871900" y="5417253"/>
            <a:ext cx="504000" cy="792000"/>
          </a:xfrm>
          <a:custGeom>
            <a:avLst/>
            <a:gdLst>
              <a:gd name="T0" fmla="*/ 434 w 434"/>
              <a:gd name="T1" fmla="*/ 198 h 208"/>
              <a:gd name="T2" fmla="*/ 424 w 434"/>
              <a:gd name="T3" fmla="*/ 208 h 208"/>
              <a:gd name="T4" fmla="*/ 10 w 434"/>
              <a:gd name="T5" fmla="*/ 208 h 208"/>
              <a:gd name="T6" fmla="*/ 0 w 434"/>
              <a:gd name="T7" fmla="*/ 198 h 208"/>
              <a:gd name="T8" fmla="*/ 0 w 434"/>
              <a:gd name="T9" fmla="*/ 11 h 208"/>
              <a:gd name="T10" fmla="*/ 10 w 434"/>
              <a:gd name="T11" fmla="*/ 0 h 208"/>
              <a:gd name="T12" fmla="*/ 424 w 434"/>
              <a:gd name="T13" fmla="*/ 0 h 208"/>
              <a:gd name="T14" fmla="*/ 434 w 434"/>
              <a:gd name="T15" fmla="*/ 11 h 208"/>
              <a:gd name="T16" fmla="*/ 434 w 434"/>
              <a:gd name="T17" fmla="*/ 19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4" h="208">
                <a:moveTo>
                  <a:pt x="434" y="198"/>
                </a:moveTo>
                <a:cubicBezTo>
                  <a:pt x="434" y="204"/>
                  <a:pt x="430" y="208"/>
                  <a:pt x="424" y="208"/>
                </a:cubicBezTo>
                <a:cubicBezTo>
                  <a:pt x="10" y="208"/>
                  <a:pt x="10" y="208"/>
                  <a:pt x="10" y="208"/>
                </a:cubicBezTo>
                <a:cubicBezTo>
                  <a:pt x="4" y="208"/>
                  <a:pt x="0" y="204"/>
                  <a:pt x="0" y="198"/>
                </a:cubicBezTo>
                <a:cubicBezTo>
                  <a:pt x="0" y="11"/>
                  <a:pt x="0" y="11"/>
                  <a:pt x="0" y="11"/>
                </a:cubicBezTo>
                <a:cubicBezTo>
                  <a:pt x="0" y="5"/>
                  <a:pt x="4" y="0"/>
                  <a:pt x="10" y="0"/>
                </a:cubicBezTo>
                <a:cubicBezTo>
                  <a:pt x="424" y="0"/>
                  <a:pt x="424" y="0"/>
                  <a:pt x="424" y="0"/>
                </a:cubicBezTo>
                <a:cubicBezTo>
                  <a:pt x="430" y="0"/>
                  <a:pt x="434" y="5"/>
                  <a:pt x="434" y="11"/>
                </a:cubicBezTo>
                <a:lnTo>
                  <a:pt x="434" y="198"/>
                </a:lnTo>
                <a:close/>
              </a:path>
            </a:pathLst>
          </a:custGeom>
          <a:noFill/>
          <a:ln>
            <a:noFill/>
          </a:ln>
        </p:spPr>
        <p:txBody>
          <a:bodyPr vert="horz" wrap="square" lIns="0" tIns="45720" rIns="0" bIns="45720" numCol="1" anchor="ctr" anchorCtr="0" compatLnSpc="1">
            <a:prstTxWarp prst="textNoShape">
              <a:avLst/>
            </a:prstTxWarp>
          </a:bodyPr>
          <a:lstStyle/>
          <a:p>
            <a:pPr algn="ctr"/>
            <a:r>
              <a:rPr lang="en-US" altLang="ko-KR" sz="1050" smtClean="0">
                <a:solidFill>
                  <a:schemeClr val="bg1"/>
                </a:solidFill>
                <a:latin typeface="HY수평선M" panose="02030600000101010101" pitchFamily="18" charset="-127"/>
                <a:ea typeface="HY수평선M" panose="02030600000101010101" pitchFamily="18" charset="-127"/>
              </a:rPr>
              <a:t>Busine-ss</a:t>
            </a:r>
            <a:br>
              <a:rPr lang="en-US" altLang="ko-KR" sz="1050" smtClean="0">
                <a:solidFill>
                  <a:schemeClr val="bg1"/>
                </a:solidFill>
                <a:latin typeface="HY수평선M" panose="02030600000101010101" pitchFamily="18" charset="-127"/>
                <a:ea typeface="HY수평선M" panose="02030600000101010101" pitchFamily="18" charset="-127"/>
              </a:rPr>
            </a:br>
            <a:r>
              <a:rPr lang="en-US" altLang="ko-KR" sz="1050" smtClean="0">
                <a:solidFill>
                  <a:schemeClr val="bg1"/>
                </a:solidFill>
                <a:latin typeface="HY수평선M" panose="02030600000101010101" pitchFamily="18" charset="-127"/>
                <a:ea typeface="HY수평선M" panose="02030600000101010101" pitchFamily="18" charset="-127"/>
              </a:rPr>
              <a:t> </a:t>
            </a:r>
            <a:r>
              <a:rPr lang="ko-KR" altLang="en-US" sz="1050">
                <a:solidFill>
                  <a:schemeClr val="bg1"/>
                </a:solidFill>
                <a:latin typeface="HY수평선M" panose="02030600000101010101" pitchFamily="18" charset="-127"/>
                <a:ea typeface="HY수평선M" panose="02030600000101010101" pitchFamily="18" charset="-127"/>
              </a:rPr>
              <a:t>변화에 즉시</a:t>
            </a:r>
            <a:endParaRPr lang="en-US" altLang="ko-KR" sz="1050">
              <a:solidFill>
                <a:schemeClr val="bg1"/>
              </a:solidFill>
              <a:latin typeface="HY수평선M" panose="02030600000101010101" pitchFamily="18" charset="-127"/>
              <a:ea typeface="HY수평선M" panose="02030600000101010101" pitchFamily="18" charset="-127"/>
            </a:endParaRPr>
          </a:p>
          <a:p>
            <a:pPr algn="ctr"/>
            <a:r>
              <a:rPr lang="ko-KR" altLang="en-US" sz="1050">
                <a:solidFill>
                  <a:schemeClr val="bg1"/>
                </a:solidFill>
                <a:latin typeface="HY수평선M" panose="02030600000101010101" pitchFamily="18" charset="-127"/>
                <a:ea typeface="HY수평선M" panose="02030600000101010101" pitchFamily="18" charset="-127"/>
              </a:rPr>
              <a:t>적용</a:t>
            </a:r>
          </a:p>
        </p:txBody>
      </p:sp>
      <p:grpSp>
        <p:nvGrpSpPr>
          <p:cNvPr id="292" name="그룹 291"/>
          <p:cNvGrpSpPr/>
          <p:nvPr/>
        </p:nvGrpSpPr>
        <p:grpSpPr>
          <a:xfrm>
            <a:off x="1510758" y="5450972"/>
            <a:ext cx="1078667" cy="207437"/>
            <a:chOff x="1406819" y="2749972"/>
            <a:chExt cx="1078667" cy="202123"/>
          </a:xfrm>
        </p:grpSpPr>
        <p:sp>
          <p:nvSpPr>
            <p:cNvPr id="293" name="AutoShape 71"/>
            <p:cNvSpPr>
              <a:spLocks noChangeArrowheads="1"/>
            </p:cNvSpPr>
            <p:nvPr/>
          </p:nvSpPr>
          <p:spPr bwMode="auto">
            <a:xfrm>
              <a:off x="1623070" y="2772160"/>
              <a:ext cx="862416"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One Source</a:t>
              </a:r>
            </a:p>
          </p:txBody>
        </p:sp>
        <p:sp>
          <p:nvSpPr>
            <p:cNvPr id="294" name="Freeform 196"/>
            <p:cNvSpPr>
              <a:spLocks/>
            </p:cNvSpPr>
            <p:nvPr/>
          </p:nvSpPr>
          <p:spPr bwMode="auto">
            <a:xfrm>
              <a:off x="145122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sp>
          <p:nvSpPr>
            <p:cNvPr id="295" name="Freeform 197"/>
            <p:cNvSpPr>
              <a:spLocks/>
            </p:cNvSpPr>
            <p:nvPr/>
          </p:nvSpPr>
          <p:spPr bwMode="auto">
            <a:xfrm>
              <a:off x="140681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grpSp>
      <p:grpSp>
        <p:nvGrpSpPr>
          <p:cNvPr id="296" name="그룹 295"/>
          <p:cNvGrpSpPr/>
          <p:nvPr/>
        </p:nvGrpSpPr>
        <p:grpSpPr>
          <a:xfrm>
            <a:off x="3368824" y="5465830"/>
            <a:ext cx="1077065" cy="207437"/>
            <a:chOff x="3600089" y="2749972"/>
            <a:chExt cx="1077065" cy="202123"/>
          </a:xfrm>
        </p:grpSpPr>
        <p:sp>
          <p:nvSpPr>
            <p:cNvPr id="297" name="AutoShape 71"/>
            <p:cNvSpPr>
              <a:spLocks noChangeArrowheads="1"/>
            </p:cNvSpPr>
            <p:nvPr/>
          </p:nvSpPr>
          <p:spPr bwMode="auto">
            <a:xfrm>
              <a:off x="3816341" y="2772160"/>
              <a:ext cx="860813" cy="179935"/>
            </a:xfrm>
            <a:prstGeom prst="roundRect">
              <a:avLst>
                <a:gd name="adj" fmla="val 0"/>
              </a:avLst>
            </a:prstGeom>
            <a:noFill/>
            <a:ln w="9525" algn="ctr">
              <a:noFill/>
              <a:round/>
              <a:headEnd/>
              <a:tailEnd/>
            </a:ln>
          </p:spPr>
          <p:txBody>
            <a:bodyPr wrap="none" lIns="0" tIns="0" rIns="0" bIns="0" anchor="ctr" anchorCtr="0">
              <a:spAutoFit/>
            </a:bodyPr>
            <a:lstStyle/>
            <a:p>
              <a:pPr algn="l">
                <a:spcBef>
                  <a:spcPts val="300"/>
                </a:spcBef>
                <a:buClr>
                  <a:srgbClr val="960000"/>
                </a:buClr>
                <a:tabLst>
                  <a:tab pos="1438275" algn="l"/>
                </a:tabLst>
              </a:pPr>
              <a:r>
                <a:rPr kumimoji="1" lang="en-US" altLang="ko-KR" sz="1200">
                  <a:solidFill>
                    <a:prstClr val="black"/>
                  </a:solidFill>
                  <a:latin typeface="HY수평선M" panose="02030600000101010101" pitchFamily="18" charset="-127"/>
                  <a:ea typeface="HY수평선M" panose="02030600000101010101" pitchFamily="18" charset="-127"/>
                  <a:cs typeface="Arial" panose="020B0604020202020204" pitchFamily="34" charset="0"/>
                </a:rPr>
                <a:t>One Screen</a:t>
              </a:r>
              <a:endParaRPr kumimoji="1" lang="ko-KR" altLang="en-US" sz="9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sp>
          <p:nvSpPr>
            <p:cNvPr id="298" name="Freeform 196"/>
            <p:cNvSpPr>
              <a:spLocks/>
            </p:cNvSpPr>
            <p:nvPr/>
          </p:nvSpPr>
          <p:spPr bwMode="auto">
            <a:xfrm>
              <a:off x="3644498" y="2749972"/>
              <a:ext cx="126395" cy="100775"/>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rgbClr val="F68222"/>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sp>
          <p:nvSpPr>
            <p:cNvPr id="299" name="Freeform 197"/>
            <p:cNvSpPr>
              <a:spLocks/>
            </p:cNvSpPr>
            <p:nvPr/>
          </p:nvSpPr>
          <p:spPr bwMode="auto">
            <a:xfrm>
              <a:off x="3600089" y="2797797"/>
              <a:ext cx="114439" cy="112731"/>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dirty="0">
                <a:solidFill>
                  <a:prstClr val="white"/>
                </a:solidFill>
                <a:latin typeface="HY수평선M" panose="02030600000101010101" pitchFamily="18" charset="-127"/>
                <a:ea typeface="HY수평선M" panose="02030600000101010101" pitchFamily="18" charset="-127"/>
              </a:endParaRPr>
            </a:p>
          </p:txBody>
        </p:sp>
      </p:grpSp>
      <p:sp>
        <p:nvSpPr>
          <p:cNvPr id="107"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latin typeface="HY수평선B" panose="02030600000101010101" pitchFamily="18" charset="-127"/>
                <a:ea typeface="HY수평선B" panose="02030600000101010101" pitchFamily="18" charset="-127"/>
              </a:rPr>
              <a:t>1. </a:t>
            </a:r>
            <a:r>
              <a:rPr lang="ko-KR" altLang="en-US" dirty="0">
                <a:latin typeface="HY수평선B" panose="02030600000101010101" pitchFamily="18" charset="-127"/>
                <a:ea typeface="HY수평선B" panose="02030600000101010101" pitchFamily="18" charset="-127"/>
              </a:rPr>
              <a:t>시스템 구축방안</a:t>
            </a:r>
            <a:r>
              <a:rPr lang="ko-KR" altLang="en-US" sz="2000" dirty="0">
                <a:latin typeface="HY수평선B" panose="02030600000101010101" pitchFamily="18" charset="-127"/>
                <a:ea typeface="HY수평선B" panose="02030600000101010101" pitchFamily="18" charset="-127"/>
              </a:rPr>
              <a:t> </a:t>
            </a:r>
            <a:r>
              <a:rPr lang="en-US" altLang="ko-KR" sz="2000" dirty="0">
                <a:latin typeface="HY수평선B" panose="02030600000101010101" pitchFamily="18" charset="-127"/>
                <a:ea typeface="HY수평선B" panose="02030600000101010101" pitchFamily="18" charset="-127"/>
              </a:rPr>
              <a:t>– </a:t>
            </a:r>
            <a:r>
              <a:rPr lang="ko-KR" altLang="en-US" sz="2000" dirty="0">
                <a:latin typeface="HY수평선B" panose="02030600000101010101" pitchFamily="18" charset="-127"/>
                <a:ea typeface="HY수평선B" panose="02030600000101010101" pitchFamily="18" charset="-127"/>
              </a:rPr>
              <a:t>프로젝트 추진 방안</a:t>
            </a:r>
          </a:p>
        </p:txBody>
      </p:sp>
      <p:sp>
        <p:nvSpPr>
          <p:cNvPr id="98" name="직사각형 97"/>
          <p:cNvSpPr/>
          <p:nvPr/>
        </p:nvSpPr>
        <p:spPr>
          <a:xfrm flipH="1">
            <a:off x="5028828" y="4850698"/>
            <a:ext cx="1800000" cy="720000"/>
          </a:xfrm>
          <a:prstGeom prst="rect">
            <a:avLst/>
          </a:prstGeom>
          <a:gradFill flip="none" rotWithShape="1">
            <a:gsLst>
              <a:gs pos="0">
                <a:srgbClr val="FFE393"/>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ko-KR" altLang="en-US" sz="1000" dirty="0">
              <a:solidFill>
                <a:prstClr val="white"/>
              </a:solidFill>
              <a:latin typeface="HY수평선M" panose="02030600000101010101" pitchFamily="18" charset="-127"/>
              <a:ea typeface="HY수평선M" panose="02030600000101010101" pitchFamily="18" charset="-127"/>
            </a:endParaRPr>
          </a:p>
        </p:txBody>
      </p:sp>
      <p:sp>
        <p:nvSpPr>
          <p:cNvPr id="99" name="직사각형 98"/>
          <p:cNvSpPr/>
          <p:nvPr/>
        </p:nvSpPr>
        <p:spPr>
          <a:xfrm flipH="1">
            <a:off x="5028828" y="3783806"/>
            <a:ext cx="1800000" cy="720000"/>
          </a:xfrm>
          <a:prstGeom prst="rect">
            <a:avLst/>
          </a:prstGeom>
          <a:gradFill flip="none" rotWithShape="1">
            <a:gsLst>
              <a:gs pos="0">
                <a:srgbClr val="FFE393"/>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ko-KR" altLang="en-US" sz="1000" dirty="0">
              <a:solidFill>
                <a:prstClr val="white"/>
              </a:solidFill>
              <a:latin typeface="HY수평선M" panose="02030600000101010101" pitchFamily="18" charset="-127"/>
              <a:ea typeface="HY수평선M" panose="02030600000101010101" pitchFamily="18" charset="-127"/>
            </a:endParaRPr>
          </a:p>
        </p:txBody>
      </p:sp>
      <p:sp>
        <p:nvSpPr>
          <p:cNvPr id="100" name="직사각형 99"/>
          <p:cNvSpPr/>
          <p:nvPr/>
        </p:nvSpPr>
        <p:spPr>
          <a:xfrm flipH="1">
            <a:off x="5025008" y="2857048"/>
            <a:ext cx="1800000" cy="792000"/>
          </a:xfrm>
          <a:prstGeom prst="rect">
            <a:avLst/>
          </a:prstGeom>
          <a:gradFill flip="none" rotWithShape="1">
            <a:gsLst>
              <a:gs pos="0">
                <a:srgbClr val="FFE393"/>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ko-KR" altLang="en-US" sz="1000" dirty="0">
              <a:solidFill>
                <a:prstClr val="white"/>
              </a:solidFill>
              <a:latin typeface="HY수평선M" panose="02030600000101010101" pitchFamily="18" charset="-127"/>
              <a:ea typeface="HY수평선M" panose="02030600000101010101" pitchFamily="18" charset="-127"/>
            </a:endParaRPr>
          </a:p>
        </p:txBody>
      </p:sp>
      <p:sp>
        <p:nvSpPr>
          <p:cNvPr id="101" name="직사각형 100"/>
          <p:cNvSpPr/>
          <p:nvPr/>
        </p:nvSpPr>
        <p:spPr>
          <a:xfrm>
            <a:off x="7737110" y="4850698"/>
            <a:ext cx="1800000" cy="720000"/>
          </a:xfrm>
          <a:prstGeom prst="rect">
            <a:avLst/>
          </a:prstGeom>
          <a:gradFill flip="none" rotWithShape="1">
            <a:gsLst>
              <a:gs pos="0">
                <a:srgbClr val="FFE393"/>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ko-KR" altLang="en-US" sz="1000" dirty="0">
              <a:solidFill>
                <a:prstClr val="white"/>
              </a:solidFill>
              <a:latin typeface="HY수평선M" panose="02030600000101010101" pitchFamily="18" charset="-127"/>
              <a:ea typeface="HY수평선M" panose="02030600000101010101" pitchFamily="18" charset="-127"/>
            </a:endParaRPr>
          </a:p>
        </p:txBody>
      </p:sp>
      <p:sp>
        <p:nvSpPr>
          <p:cNvPr id="102" name="직사각형 101"/>
          <p:cNvSpPr/>
          <p:nvPr/>
        </p:nvSpPr>
        <p:spPr>
          <a:xfrm>
            <a:off x="8174309" y="3783806"/>
            <a:ext cx="1800000" cy="720000"/>
          </a:xfrm>
          <a:prstGeom prst="rect">
            <a:avLst/>
          </a:prstGeom>
          <a:gradFill flip="none" rotWithShape="1">
            <a:gsLst>
              <a:gs pos="0">
                <a:srgbClr val="FFE393"/>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ko-KR" altLang="en-US" sz="1000" dirty="0">
              <a:solidFill>
                <a:prstClr val="white"/>
              </a:solidFill>
              <a:latin typeface="HY수평선M" panose="02030600000101010101" pitchFamily="18" charset="-127"/>
              <a:ea typeface="HY수평선M" panose="02030600000101010101" pitchFamily="18" charset="-127"/>
            </a:endParaRPr>
          </a:p>
        </p:txBody>
      </p:sp>
      <p:sp>
        <p:nvSpPr>
          <p:cNvPr id="103" name="직사각형 102"/>
          <p:cNvSpPr/>
          <p:nvPr/>
        </p:nvSpPr>
        <p:spPr>
          <a:xfrm>
            <a:off x="7941393" y="2852936"/>
            <a:ext cx="1800000" cy="792000"/>
          </a:xfrm>
          <a:prstGeom prst="rect">
            <a:avLst/>
          </a:prstGeom>
          <a:gradFill flip="none" rotWithShape="1">
            <a:gsLst>
              <a:gs pos="0">
                <a:srgbClr val="FFE393"/>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ko-KR" altLang="en-US" sz="1000" dirty="0">
              <a:solidFill>
                <a:prstClr val="white"/>
              </a:solidFill>
              <a:latin typeface="HY수평선M" panose="02030600000101010101" pitchFamily="18" charset="-127"/>
              <a:ea typeface="HY수평선M" panose="02030600000101010101" pitchFamily="18" charset="-127"/>
            </a:endParaRPr>
          </a:p>
        </p:txBody>
      </p:sp>
      <p:sp>
        <p:nvSpPr>
          <p:cNvPr id="104" name="타원 103"/>
          <p:cNvSpPr/>
          <p:nvPr/>
        </p:nvSpPr>
        <p:spPr bwMode="auto">
          <a:xfrm>
            <a:off x="6301901" y="3225096"/>
            <a:ext cx="2052000" cy="2052000"/>
          </a:xfrm>
          <a:prstGeom prst="ellipse">
            <a:avLst/>
          </a:prstGeom>
          <a:solidFill>
            <a:schemeClr val="bg1">
              <a:lumMod val="85000"/>
            </a:schemeClr>
          </a:solidFill>
          <a:ln w="22225" cap="flat" cmpd="sng" algn="ctr">
            <a:solidFill>
              <a:srgbClr val="FFBC00"/>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fontAlgn="base" latinLnBrk="0">
              <a:spcBef>
                <a:spcPct val="0"/>
              </a:spcBef>
              <a:spcAft>
                <a:spcPct val="0"/>
              </a:spcAft>
              <a:defRPr/>
            </a:pPr>
            <a:endParaRPr kumimoji="1" lang="ko-KR" altLang="en-US" sz="800" b="1" dirty="0">
              <a:solidFill>
                <a:prstClr val="black"/>
              </a:solidFill>
              <a:latin typeface="HY수평선M" panose="02030600000101010101" pitchFamily="18" charset="-127"/>
              <a:ea typeface="HY수평선M" panose="02030600000101010101" pitchFamily="18" charset="-127"/>
              <a:cs typeface="Times New Roman" pitchFamily="18" charset="0"/>
            </a:endParaRPr>
          </a:p>
        </p:txBody>
      </p:sp>
      <p:sp>
        <p:nvSpPr>
          <p:cNvPr id="105" name="타원 104"/>
          <p:cNvSpPr/>
          <p:nvPr/>
        </p:nvSpPr>
        <p:spPr>
          <a:xfrm>
            <a:off x="7526125" y="2857136"/>
            <a:ext cx="792000" cy="792000"/>
          </a:xfrm>
          <a:prstGeom prst="ellipse">
            <a:avLst/>
          </a:prstGeom>
          <a:solidFill>
            <a:srgbClr val="FF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1" algn="ctr" eaLnBrk="0" fontAlgn="ctr" latinLnBrk="0" hangingPunct="0">
              <a:buClr>
                <a:srgbClr val="3271AA"/>
              </a:buClr>
              <a:buSzPct val="140000"/>
              <a:tabLst>
                <a:tab pos="5648325" algn="l"/>
              </a:tabLst>
            </a:pPr>
            <a:r>
              <a:rPr lang="ko-KR" altLang="en-US" sz="800" dirty="0">
                <a:solidFill>
                  <a:schemeClr val="bg1"/>
                </a:solidFill>
                <a:latin typeface="HY수평선M" panose="02030600000101010101" pitchFamily="18" charset="-127"/>
                <a:ea typeface="HY수평선M" panose="02030600000101010101" pitchFamily="18" charset="-127"/>
              </a:rPr>
              <a:t>요구사항</a:t>
            </a:r>
            <a:endParaRPr lang="en-US" altLang="ko-KR" sz="800" dirty="0">
              <a:solidFill>
                <a:schemeClr val="bg1"/>
              </a:solidFill>
              <a:latin typeface="HY수평선M" panose="02030600000101010101" pitchFamily="18" charset="-127"/>
              <a:ea typeface="HY수평선M" panose="02030600000101010101" pitchFamily="18" charset="-127"/>
            </a:endParaRPr>
          </a:p>
          <a:p>
            <a:pPr marL="0" lvl="1" algn="ctr" eaLnBrk="0" fontAlgn="ctr" latinLnBrk="0" hangingPunct="0">
              <a:buClr>
                <a:srgbClr val="3271AA"/>
              </a:buClr>
              <a:buSzPct val="140000"/>
              <a:tabLst>
                <a:tab pos="5648325" algn="l"/>
              </a:tabLst>
            </a:pPr>
            <a:r>
              <a:rPr lang="ko-KR" altLang="en-US" sz="800" dirty="0">
                <a:solidFill>
                  <a:schemeClr val="bg1"/>
                </a:solidFill>
                <a:latin typeface="HY수평선M" panose="02030600000101010101" pitchFamily="18" charset="-127"/>
                <a:ea typeface="HY수평선M" panose="02030600000101010101" pitchFamily="18" charset="-127"/>
              </a:rPr>
              <a:t> 분석</a:t>
            </a:r>
            <a:endParaRPr lang="en-US" altLang="ko-KR" sz="800" dirty="0">
              <a:solidFill>
                <a:schemeClr val="bg1"/>
              </a:solidFill>
              <a:latin typeface="HY수평선M" panose="02030600000101010101" pitchFamily="18" charset="-127"/>
              <a:ea typeface="HY수평선M" panose="02030600000101010101" pitchFamily="18" charset="-127"/>
            </a:endParaRPr>
          </a:p>
          <a:p>
            <a:pPr marL="0" lvl="1" algn="ctr" eaLnBrk="0" fontAlgn="ctr" latinLnBrk="0" hangingPunct="0">
              <a:buClr>
                <a:srgbClr val="3271AA"/>
              </a:buClr>
              <a:buSzPct val="140000"/>
              <a:tabLst>
                <a:tab pos="5648325" algn="l"/>
              </a:tabLst>
            </a:pPr>
            <a:r>
              <a:rPr lang="en-US" altLang="ko-KR" sz="800" dirty="0">
                <a:solidFill>
                  <a:schemeClr val="bg1"/>
                </a:solidFill>
                <a:latin typeface="HY수평선M" panose="02030600000101010101" pitchFamily="18" charset="-127"/>
                <a:ea typeface="HY수평선M" panose="02030600000101010101" pitchFamily="18" charset="-127"/>
              </a:rPr>
              <a:t>/ </a:t>
            </a:r>
            <a:r>
              <a:rPr lang="ko-KR" altLang="en-US" sz="800" dirty="0">
                <a:solidFill>
                  <a:schemeClr val="bg1"/>
                </a:solidFill>
                <a:latin typeface="HY수평선M" panose="02030600000101010101" pitchFamily="18" charset="-127"/>
                <a:ea typeface="HY수평선M" panose="02030600000101010101" pitchFamily="18" charset="-127"/>
              </a:rPr>
              <a:t>업무 반영</a:t>
            </a:r>
          </a:p>
        </p:txBody>
      </p:sp>
      <p:sp>
        <p:nvSpPr>
          <p:cNvPr id="106" name="타원 105"/>
          <p:cNvSpPr/>
          <p:nvPr/>
        </p:nvSpPr>
        <p:spPr>
          <a:xfrm>
            <a:off x="7424158" y="4850698"/>
            <a:ext cx="792000" cy="792000"/>
          </a:xfrm>
          <a:prstGeom prst="ellipse">
            <a:avLst/>
          </a:prstGeom>
          <a:solidFill>
            <a:srgbClr val="FF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1" algn="ctr" eaLnBrk="0" fontAlgn="ctr" latinLnBrk="0" hangingPunct="0">
              <a:buClr>
                <a:srgbClr val="3271AA"/>
              </a:buClr>
              <a:buSzPct val="140000"/>
              <a:tabLst>
                <a:tab pos="5648325" algn="l"/>
              </a:tabLst>
            </a:pPr>
            <a:r>
              <a:rPr lang="ko-KR" altLang="en-US" sz="800" dirty="0">
                <a:solidFill>
                  <a:schemeClr val="bg1"/>
                </a:solidFill>
                <a:latin typeface="HY수평선M" panose="02030600000101010101" pitchFamily="18" charset="-127"/>
                <a:ea typeface="HY수평선M" panose="02030600000101010101" pitchFamily="18" charset="-127"/>
              </a:rPr>
              <a:t>시스템 구축 </a:t>
            </a:r>
            <a:endParaRPr lang="en-US" altLang="ko-KR" sz="800" dirty="0">
              <a:solidFill>
                <a:schemeClr val="bg1"/>
              </a:solidFill>
              <a:latin typeface="HY수평선M" panose="02030600000101010101" pitchFamily="18" charset="-127"/>
              <a:ea typeface="HY수평선M" panose="02030600000101010101" pitchFamily="18" charset="-127"/>
            </a:endParaRPr>
          </a:p>
          <a:p>
            <a:pPr marL="0" lvl="1" algn="ctr" eaLnBrk="0" fontAlgn="ctr" latinLnBrk="0" hangingPunct="0">
              <a:buClr>
                <a:srgbClr val="3271AA"/>
              </a:buClr>
              <a:buSzPct val="140000"/>
              <a:tabLst>
                <a:tab pos="5648325" algn="l"/>
              </a:tabLst>
            </a:pPr>
            <a:r>
              <a:rPr lang="ko-KR" altLang="en-US" sz="800" dirty="0">
                <a:solidFill>
                  <a:schemeClr val="bg1"/>
                </a:solidFill>
                <a:latin typeface="HY수평선M" panose="02030600000101010101" pitchFamily="18" charset="-127"/>
                <a:ea typeface="HY수평선M" panose="02030600000101010101" pitchFamily="18" charset="-127"/>
              </a:rPr>
              <a:t>표준  준수</a:t>
            </a:r>
          </a:p>
        </p:txBody>
      </p:sp>
      <p:sp>
        <p:nvSpPr>
          <p:cNvPr id="108" name="타원 107"/>
          <p:cNvSpPr/>
          <p:nvPr/>
        </p:nvSpPr>
        <p:spPr>
          <a:xfrm>
            <a:off x="7861358" y="3783806"/>
            <a:ext cx="792000" cy="792000"/>
          </a:xfrm>
          <a:prstGeom prst="ellipse">
            <a:avLst/>
          </a:prstGeom>
          <a:solidFill>
            <a:srgbClr val="FF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lvl="1" algn="ctr" eaLnBrk="0" fontAlgn="ctr" latinLnBrk="0" hangingPunct="0">
              <a:buClr>
                <a:srgbClr val="3271AA"/>
              </a:buClr>
              <a:buSzPct val="140000"/>
              <a:tabLst>
                <a:tab pos="5648325" algn="l"/>
              </a:tabLst>
            </a:pPr>
            <a:r>
              <a:rPr lang="ko-KR" altLang="en-US" sz="800" dirty="0">
                <a:solidFill>
                  <a:schemeClr val="bg1"/>
                </a:solidFill>
                <a:latin typeface="HY수평선M" panose="02030600000101010101" pitchFamily="18" charset="-127"/>
                <a:ea typeface="HY수평선M" panose="02030600000101010101" pitchFamily="18" charset="-127"/>
              </a:rPr>
              <a:t>고객 및 사용자 편의성 중심</a:t>
            </a:r>
          </a:p>
        </p:txBody>
      </p:sp>
      <p:sp>
        <p:nvSpPr>
          <p:cNvPr id="109" name="타원 108"/>
          <p:cNvSpPr/>
          <p:nvPr/>
        </p:nvSpPr>
        <p:spPr>
          <a:xfrm flipH="1">
            <a:off x="6445917" y="2857136"/>
            <a:ext cx="792000" cy="792000"/>
          </a:xfrm>
          <a:prstGeom prst="ellipse">
            <a:avLst/>
          </a:prstGeom>
          <a:solidFill>
            <a:srgbClr val="FF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lvl="1" algn="ctr" eaLnBrk="0" fontAlgn="ctr" latinLnBrk="0" hangingPunct="0">
              <a:buClr>
                <a:srgbClr val="3271AA"/>
              </a:buClr>
              <a:buSzPct val="140000"/>
              <a:tabLst>
                <a:tab pos="5648325" algn="l"/>
              </a:tabLst>
            </a:pPr>
            <a:r>
              <a:rPr lang="en-US" altLang="ko-KR" sz="800" dirty="0">
                <a:solidFill>
                  <a:schemeClr val="bg1"/>
                </a:solidFill>
                <a:latin typeface="HY수평선M" panose="02030600000101010101" pitchFamily="18" charset="-127"/>
                <a:ea typeface="HY수평선M" panose="02030600000101010101" pitchFamily="18" charset="-127"/>
              </a:rPr>
              <a:t>IT</a:t>
            </a:r>
            <a:r>
              <a:rPr lang="ko-KR" altLang="en-US" sz="800" dirty="0">
                <a:solidFill>
                  <a:schemeClr val="bg1"/>
                </a:solidFill>
                <a:latin typeface="HY수평선M" panose="02030600000101010101" pitchFamily="18" charset="-127"/>
                <a:ea typeface="HY수평선M" panose="02030600000101010101" pitchFamily="18" charset="-127"/>
              </a:rPr>
              <a:t>인프라 혁신</a:t>
            </a:r>
          </a:p>
        </p:txBody>
      </p:sp>
      <p:sp>
        <p:nvSpPr>
          <p:cNvPr id="110" name="타원 109"/>
          <p:cNvSpPr/>
          <p:nvPr/>
        </p:nvSpPr>
        <p:spPr>
          <a:xfrm flipH="1">
            <a:off x="6301901" y="4873360"/>
            <a:ext cx="792000" cy="792000"/>
          </a:xfrm>
          <a:prstGeom prst="ellipse">
            <a:avLst/>
          </a:prstGeom>
          <a:solidFill>
            <a:srgbClr val="FF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1" algn="ctr" eaLnBrk="0" fontAlgn="ctr" latinLnBrk="0" hangingPunct="0">
              <a:buClr>
                <a:srgbClr val="3271AA"/>
              </a:buClr>
              <a:buSzPct val="140000"/>
              <a:tabLst>
                <a:tab pos="5648325" algn="l"/>
              </a:tabLst>
            </a:pPr>
            <a:r>
              <a:rPr lang="ko-KR" altLang="en-US" sz="800" dirty="0">
                <a:solidFill>
                  <a:schemeClr val="bg1"/>
                </a:solidFill>
                <a:latin typeface="HY수평선M" panose="02030600000101010101" pitchFamily="18" charset="-127"/>
                <a:ea typeface="HY수평선M" panose="02030600000101010101" pitchFamily="18" charset="-127"/>
              </a:rPr>
              <a:t>생산성</a:t>
            </a:r>
            <a:r>
              <a:rPr lang="en-US" altLang="ko-KR" sz="800" dirty="0">
                <a:solidFill>
                  <a:schemeClr val="bg1"/>
                </a:solidFill>
                <a:latin typeface="HY수평선M" panose="02030600000101010101" pitchFamily="18" charset="-127"/>
                <a:ea typeface="HY수평선M" panose="02030600000101010101" pitchFamily="18" charset="-127"/>
              </a:rPr>
              <a:t>,</a:t>
            </a:r>
            <a:br>
              <a:rPr lang="en-US" altLang="ko-KR" sz="800" dirty="0">
                <a:solidFill>
                  <a:schemeClr val="bg1"/>
                </a:solidFill>
                <a:latin typeface="HY수평선M" panose="02030600000101010101" pitchFamily="18" charset="-127"/>
                <a:ea typeface="HY수평선M" panose="02030600000101010101" pitchFamily="18" charset="-127"/>
              </a:rPr>
            </a:br>
            <a:r>
              <a:rPr lang="ko-KR" altLang="en-US" sz="800" dirty="0">
                <a:solidFill>
                  <a:schemeClr val="bg1"/>
                </a:solidFill>
                <a:latin typeface="HY수평선M" panose="02030600000101010101" pitchFamily="18" charset="-127"/>
                <a:ea typeface="HY수평선M" panose="02030600000101010101" pitchFamily="18" charset="-127"/>
              </a:rPr>
              <a:t>효율성 기반 </a:t>
            </a:r>
            <a:r>
              <a:rPr lang="en-US" altLang="ko-KR" sz="800" dirty="0">
                <a:solidFill>
                  <a:schemeClr val="bg1"/>
                </a:solidFill>
                <a:latin typeface="HY수평선M" panose="02030600000101010101" pitchFamily="18" charset="-127"/>
                <a:ea typeface="HY수평선M" panose="02030600000101010101" pitchFamily="18" charset="-127"/>
              </a:rPr>
              <a:t/>
            </a:r>
            <a:br>
              <a:rPr lang="en-US" altLang="ko-KR" sz="800" dirty="0">
                <a:solidFill>
                  <a:schemeClr val="bg1"/>
                </a:solidFill>
                <a:latin typeface="HY수평선M" panose="02030600000101010101" pitchFamily="18" charset="-127"/>
                <a:ea typeface="HY수평선M" panose="02030600000101010101" pitchFamily="18" charset="-127"/>
              </a:rPr>
            </a:br>
            <a:r>
              <a:rPr lang="ko-KR" altLang="en-US" sz="800" dirty="0">
                <a:solidFill>
                  <a:schemeClr val="bg1"/>
                </a:solidFill>
                <a:latin typeface="HY수평선M" panose="02030600000101010101" pitchFamily="18" charset="-127"/>
                <a:ea typeface="HY수평선M" panose="02030600000101010101" pitchFamily="18" charset="-127"/>
              </a:rPr>
              <a:t>시스템 구축</a:t>
            </a:r>
          </a:p>
        </p:txBody>
      </p:sp>
      <p:sp>
        <p:nvSpPr>
          <p:cNvPr id="111" name="타원 110"/>
          <p:cNvSpPr/>
          <p:nvPr/>
        </p:nvSpPr>
        <p:spPr>
          <a:xfrm flipH="1">
            <a:off x="6013869" y="3783806"/>
            <a:ext cx="792000" cy="792000"/>
          </a:xfrm>
          <a:prstGeom prst="ellipse">
            <a:avLst/>
          </a:prstGeom>
          <a:solidFill>
            <a:srgbClr val="FF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1" algn="ctr" eaLnBrk="0" fontAlgn="ctr" latinLnBrk="0" hangingPunct="0">
              <a:buClr>
                <a:srgbClr val="3271AA"/>
              </a:buClr>
              <a:buSzPct val="140000"/>
              <a:tabLst>
                <a:tab pos="5648325" algn="l"/>
              </a:tabLst>
            </a:pPr>
            <a:r>
              <a:rPr lang="ko-KR" altLang="en-US" sz="800" dirty="0">
                <a:solidFill>
                  <a:schemeClr val="bg1"/>
                </a:solidFill>
                <a:latin typeface="HY수평선M" panose="02030600000101010101" pitchFamily="18" charset="-127"/>
                <a:ea typeface="HY수평선M" panose="02030600000101010101" pitchFamily="18" charset="-127"/>
              </a:rPr>
              <a:t>디지털화</a:t>
            </a:r>
            <a:r>
              <a:rPr lang="en-US" altLang="ko-KR" sz="800" dirty="0">
                <a:solidFill>
                  <a:schemeClr val="bg1"/>
                </a:solidFill>
                <a:latin typeface="HY수평선M" panose="02030600000101010101" pitchFamily="18" charset="-127"/>
                <a:ea typeface="HY수평선M" panose="02030600000101010101" pitchFamily="18" charset="-127"/>
              </a:rPr>
              <a:t/>
            </a:r>
            <a:br>
              <a:rPr lang="en-US" altLang="ko-KR" sz="800" dirty="0">
                <a:solidFill>
                  <a:schemeClr val="bg1"/>
                </a:solidFill>
                <a:latin typeface="HY수평선M" panose="02030600000101010101" pitchFamily="18" charset="-127"/>
                <a:ea typeface="HY수평선M" panose="02030600000101010101" pitchFamily="18" charset="-127"/>
              </a:rPr>
            </a:br>
            <a:r>
              <a:rPr lang="en-US" altLang="ko-KR" sz="700" dirty="0">
                <a:solidFill>
                  <a:schemeClr val="bg1"/>
                </a:solidFill>
                <a:latin typeface="HY수평선M" panose="02030600000101010101" pitchFamily="18" charset="-127"/>
                <a:ea typeface="HY수평선M" panose="02030600000101010101" pitchFamily="18" charset="-127"/>
              </a:rPr>
              <a:t>(</a:t>
            </a:r>
            <a:r>
              <a:rPr lang="en-US" altLang="ko-KR" sz="700" dirty="0" err="1">
                <a:solidFill>
                  <a:schemeClr val="bg1"/>
                </a:solidFill>
                <a:latin typeface="HY수평선M" panose="02030600000101010101" pitchFamily="18" charset="-127"/>
                <a:ea typeface="HY수평선M" panose="02030600000101010101" pitchFamily="18" charset="-127"/>
              </a:rPr>
              <a:t>Digitaliza</a:t>
            </a:r>
            <a:r>
              <a:rPr lang="en-US" altLang="ko-KR" sz="700" dirty="0">
                <a:solidFill>
                  <a:schemeClr val="bg1"/>
                </a:solidFill>
                <a:latin typeface="HY수평선M" panose="02030600000101010101" pitchFamily="18" charset="-127"/>
                <a:ea typeface="HY수평선M" panose="02030600000101010101" pitchFamily="18" charset="-127"/>
              </a:rPr>
              <a:t>-</a:t>
            </a:r>
            <a:br>
              <a:rPr lang="en-US" altLang="ko-KR" sz="700" dirty="0">
                <a:solidFill>
                  <a:schemeClr val="bg1"/>
                </a:solidFill>
                <a:latin typeface="HY수평선M" panose="02030600000101010101" pitchFamily="18" charset="-127"/>
                <a:ea typeface="HY수평선M" panose="02030600000101010101" pitchFamily="18" charset="-127"/>
              </a:rPr>
            </a:br>
            <a:r>
              <a:rPr lang="en-US" altLang="ko-KR" sz="700" dirty="0" err="1">
                <a:solidFill>
                  <a:schemeClr val="bg1"/>
                </a:solidFill>
                <a:latin typeface="HY수평선M" panose="02030600000101010101" pitchFamily="18" charset="-127"/>
                <a:ea typeface="HY수평선M" panose="02030600000101010101" pitchFamily="18" charset="-127"/>
              </a:rPr>
              <a:t>tion</a:t>
            </a:r>
            <a:r>
              <a:rPr lang="en-US" altLang="ko-KR" sz="700" dirty="0">
                <a:solidFill>
                  <a:schemeClr val="bg1"/>
                </a:solidFill>
                <a:latin typeface="HY수평선M" panose="02030600000101010101" pitchFamily="18" charset="-127"/>
                <a:ea typeface="HY수평선M" panose="02030600000101010101" pitchFamily="18" charset="-127"/>
              </a:rPr>
              <a:t>)</a:t>
            </a:r>
          </a:p>
        </p:txBody>
      </p:sp>
      <p:sp>
        <p:nvSpPr>
          <p:cNvPr id="112" name="직사각형 111"/>
          <p:cNvSpPr/>
          <p:nvPr/>
        </p:nvSpPr>
        <p:spPr>
          <a:xfrm>
            <a:off x="5313240" y="2997032"/>
            <a:ext cx="1800000" cy="720000"/>
          </a:xfrm>
          <a:prstGeom prst="rect">
            <a:avLst/>
          </a:prstGeom>
        </p:spPr>
        <p:txBody>
          <a:bodyPr wrap="square" lIns="72000" rIns="72000">
            <a:spAutoFit/>
          </a:bodyPr>
          <a:lstStyle/>
          <a:p>
            <a:pPr marL="87313" lvl="1" indent="-87313" fontAlgn="base" latinLnBrk="0">
              <a:spcBef>
                <a:spcPct val="0"/>
              </a:spcBef>
              <a:spcAft>
                <a:spcPct val="0"/>
              </a:spcAft>
              <a:buClr>
                <a:prstClr val="black"/>
              </a:buClr>
              <a:buSzPct val="60000"/>
              <a:buFontTx/>
              <a:buChar char="•"/>
            </a:pP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비즈니스</a:t>
            </a: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t>
            </a:r>
            <a:r>
              <a:rPr lang="ko-KR" altLang="en-US" sz="800">
                <a:solidFill>
                  <a:prstClr val="black">
                    <a:lumMod val="85000"/>
                    <a:lumOff val="15000"/>
                  </a:prstClr>
                </a:solidFill>
                <a:latin typeface="HY수평선M" panose="02030600000101010101" pitchFamily="18" charset="-127"/>
                <a:ea typeface="HY수평선M" panose="02030600000101010101" pitchFamily="18" charset="-127"/>
              </a:rPr>
              <a:t>확대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대비</a:t>
            </a: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b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IT</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운영체계 기반 마련</a:t>
            </a:r>
          </a:p>
          <a:p>
            <a:pPr marL="87313" lvl="1" indent="-87313" fontAlgn="base" latinLnBrk="0">
              <a:spcBef>
                <a:spcPct val="0"/>
              </a:spcBef>
              <a:spcAft>
                <a:spcPct val="0"/>
              </a:spcAft>
              <a:buClr>
                <a:prstClr val="black"/>
              </a:buClr>
              <a:buSzPct val="60000"/>
              <a:buFontTx/>
              <a:buChar char="•"/>
            </a:pP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신기술 플랫폼 반영</a:t>
            </a:r>
          </a:p>
        </p:txBody>
      </p:sp>
      <p:sp>
        <p:nvSpPr>
          <p:cNvPr id="113" name="직사각형 112"/>
          <p:cNvSpPr/>
          <p:nvPr/>
        </p:nvSpPr>
        <p:spPr>
          <a:xfrm>
            <a:off x="8246117" y="2950344"/>
            <a:ext cx="1332000" cy="584775"/>
          </a:xfrm>
          <a:prstGeom prst="rect">
            <a:avLst/>
          </a:prstGeom>
        </p:spPr>
        <p:txBody>
          <a:bodyPr wrap="square" lIns="72000" rIns="36000">
            <a:spAutoFit/>
          </a:bodyPr>
          <a:lstStyle/>
          <a:p>
            <a:pPr marL="87313" lvl="1" indent="-87313" fontAlgn="base" latinLnBrk="0">
              <a:spcBef>
                <a:spcPct val="0"/>
              </a:spcBef>
              <a:spcAft>
                <a:spcPct val="0"/>
              </a:spcAft>
              <a:buClr>
                <a:prstClr val="black"/>
              </a:buClr>
              <a:buSzPct val="60000"/>
              <a:buFontTx/>
              <a:buChar char="•"/>
            </a:pP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비즈니스 </a:t>
            </a:r>
            <a:r>
              <a:rPr lang="ko-KR" altLang="en-US" sz="800">
                <a:solidFill>
                  <a:prstClr val="black">
                    <a:lumMod val="85000"/>
                    <a:lumOff val="15000"/>
                  </a:prstClr>
                </a:solidFill>
                <a:latin typeface="HY수평선M" panose="02030600000101010101" pitchFamily="18" charset="-127"/>
                <a:ea typeface="HY수평선M" panose="02030600000101010101" pitchFamily="18" charset="-127"/>
              </a:rPr>
              <a:t>업무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상세</a:t>
            </a: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b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요건 </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정의 실행</a:t>
            </a:r>
          </a:p>
          <a:p>
            <a:pPr marL="87313" lvl="1" indent="-87313" fontAlgn="base" latinLnBrk="0">
              <a:spcBef>
                <a:spcPct val="0"/>
              </a:spcBef>
              <a:spcAft>
                <a:spcPct val="0"/>
              </a:spcAft>
              <a:buClr>
                <a:prstClr val="black"/>
              </a:buClr>
              <a:buSzPct val="60000"/>
              <a:buFontTx/>
              <a:buChar char="•"/>
            </a:pPr>
            <a: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t>GME/</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파트너</a:t>
            </a:r>
            <a:r>
              <a:rPr lang="en-US" altLang="ko-KR" sz="800">
                <a:solidFill>
                  <a:prstClr val="black">
                    <a:lumMod val="85000"/>
                    <a:lumOff val="15000"/>
                  </a:prstClr>
                </a:solidFill>
                <a:latin typeface="HY수평선M" panose="02030600000101010101" pitchFamily="18" charset="-127"/>
                <a:ea typeface="HY수평선M" panose="02030600000101010101" pitchFamily="18" charset="-127"/>
              </a:rPr>
              <a:t>/</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외부연계</a:t>
            </a: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b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구성을 </a:t>
            </a:r>
            <a:r>
              <a:rPr lang="ko-KR" altLang="en-US" sz="800">
                <a:solidFill>
                  <a:prstClr val="black">
                    <a:lumMod val="85000"/>
                    <a:lumOff val="15000"/>
                  </a:prstClr>
                </a:solidFill>
                <a:latin typeface="HY수평선M" panose="02030600000101010101" pitchFamily="18" charset="-127"/>
                <a:ea typeface="HY수평선M" panose="02030600000101010101" pitchFamily="18" charset="-127"/>
              </a:rPr>
              <a:t>반영한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실행</a:t>
            </a:r>
            <a:endPar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endParaRPr>
          </a:p>
        </p:txBody>
      </p:sp>
      <p:sp>
        <p:nvSpPr>
          <p:cNvPr id="114" name="직사각형 113"/>
          <p:cNvSpPr/>
          <p:nvPr/>
        </p:nvSpPr>
        <p:spPr>
          <a:xfrm>
            <a:off x="8494340" y="3934772"/>
            <a:ext cx="1224000" cy="461665"/>
          </a:xfrm>
          <a:prstGeom prst="rect">
            <a:avLst/>
          </a:prstGeom>
        </p:spPr>
        <p:txBody>
          <a:bodyPr wrap="square" lIns="72000" rIns="36000">
            <a:spAutoFit/>
          </a:bodyPr>
          <a:lstStyle/>
          <a:p>
            <a:pPr marL="87313" lvl="1" indent="-87313" fontAlgn="base" latinLnBrk="0">
              <a:spcBef>
                <a:spcPct val="0"/>
              </a:spcBef>
              <a:spcAft>
                <a:spcPct val="0"/>
              </a:spcAft>
              <a:buClr>
                <a:prstClr val="black"/>
              </a:buClr>
              <a:buSzPct val="60000"/>
              <a:buFontTx/>
              <a:buChar char="•"/>
            </a:pPr>
            <a:r>
              <a:rPr lang="ko-KR" altLang="en-US" sz="800">
                <a:solidFill>
                  <a:prstClr val="black">
                    <a:lumMod val="85000"/>
                    <a:lumOff val="15000"/>
                  </a:prstClr>
                </a:solidFill>
                <a:latin typeface="HY수평선M" panose="02030600000101010101" pitchFamily="18" charset="-127"/>
                <a:ea typeface="HY수평선M" panose="02030600000101010101" pitchFamily="18" charset="-127"/>
              </a:rPr>
              <a:t>고객의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편리성</a:t>
            </a:r>
            <a:endParaRPr lang="en-US" altLang="ko-KR" sz="700" dirty="0">
              <a:solidFill>
                <a:prstClr val="black">
                  <a:lumMod val="85000"/>
                  <a:lumOff val="15000"/>
                </a:prstClr>
              </a:solidFill>
              <a:latin typeface="HY수평선M" panose="02030600000101010101" pitchFamily="18" charset="-127"/>
              <a:ea typeface="HY수평선M" panose="02030600000101010101" pitchFamily="18" charset="-127"/>
            </a:endParaRPr>
          </a:p>
          <a:p>
            <a:pPr marL="87313" lvl="1" indent="-87313" fontAlgn="base" latinLnBrk="0">
              <a:spcBef>
                <a:spcPct val="0"/>
              </a:spcBef>
              <a:spcAft>
                <a:spcPct val="0"/>
              </a:spcAft>
              <a:buClr>
                <a:prstClr val="black"/>
              </a:buClr>
              <a:buSzPct val="60000"/>
              <a:buFontTx/>
              <a:buChar char="•"/>
            </a:pP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사용하기 </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편한 시스템</a:t>
            </a:r>
          </a:p>
          <a:p>
            <a:pPr marL="87313" lvl="1" indent="-87313" fontAlgn="base" latinLnBrk="0">
              <a:spcBef>
                <a:spcPct val="0"/>
              </a:spcBef>
              <a:spcAft>
                <a:spcPct val="0"/>
              </a:spcAft>
              <a:buClr>
                <a:prstClr val="black"/>
              </a:buClr>
              <a:buSzPct val="60000"/>
              <a:buFontTx/>
              <a:buChar char="•"/>
            </a:pP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업무 방식의 </a:t>
            </a:r>
            <a:r>
              <a:rPr lang="ko-KR" altLang="en-US" sz="800">
                <a:solidFill>
                  <a:prstClr val="black">
                    <a:lumMod val="85000"/>
                    <a:lumOff val="15000"/>
                  </a:prstClr>
                </a:solidFill>
                <a:latin typeface="HY수평선M" panose="02030600000101010101" pitchFamily="18" charset="-127"/>
                <a:ea typeface="HY수평선M" panose="02030600000101010101" pitchFamily="18" charset="-127"/>
              </a:rPr>
              <a:t>변화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대응</a:t>
            </a:r>
            <a:endPar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endParaRPr>
          </a:p>
        </p:txBody>
      </p:sp>
      <p:sp>
        <p:nvSpPr>
          <p:cNvPr id="115" name="직사각형 114"/>
          <p:cNvSpPr/>
          <p:nvPr/>
        </p:nvSpPr>
        <p:spPr>
          <a:xfrm>
            <a:off x="8151852" y="4978379"/>
            <a:ext cx="1800000" cy="461665"/>
          </a:xfrm>
          <a:prstGeom prst="rect">
            <a:avLst/>
          </a:prstGeom>
        </p:spPr>
        <p:txBody>
          <a:bodyPr wrap="square" lIns="72000" rIns="72000">
            <a:spAutoFit/>
          </a:bodyPr>
          <a:lstStyle/>
          <a:p>
            <a:pPr marL="87313" lvl="1" indent="-87313" fontAlgn="base" latinLnBrk="0">
              <a:spcBef>
                <a:spcPct val="0"/>
              </a:spcBef>
              <a:spcAft>
                <a:spcPct val="0"/>
              </a:spcAft>
              <a:buClr>
                <a:prstClr val="black"/>
              </a:buClr>
              <a:buSzPct val="60000"/>
              <a:buFontTx/>
              <a:buChar char="•"/>
            </a:pPr>
            <a: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t>AMP</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 </a:t>
            </a:r>
            <a: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t>F/W </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아키텍처 기반 준수</a:t>
            </a:r>
          </a:p>
          <a:p>
            <a:pPr marL="87313" lvl="1" indent="-87313" fontAlgn="base" latinLnBrk="0">
              <a:spcBef>
                <a:spcPct val="0"/>
              </a:spcBef>
              <a:spcAft>
                <a:spcPct val="0"/>
              </a:spcAft>
              <a:buClr>
                <a:prstClr val="black"/>
              </a:buClr>
              <a:buSzPct val="60000"/>
              <a:buFontTx/>
              <a:buChar char="•"/>
            </a:pP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AMP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표준</a:t>
            </a: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인터페이스 정책 준수</a:t>
            </a:r>
          </a:p>
          <a:p>
            <a:pPr marL="87313" lvl="1" indent="-87313" fontAlgn="base" latinLnBrk="0">
              <a:spcBef>
                <a:spcPct val="0"/>
              </a:spcBef>
              <a:spcAft>
                <a:spcPct val="0"/>
              </a:spcAft>
              <a:buClr>
                <a:prstClr val="black"/>
              </a:buClr>
              <a:buSzPct val="60000"/>
              <a:buFontTx/>
              <a:buChar char="•"/>
            </a:pP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UI </a:t>
            </a:r>
            <a: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t>Standard </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가이드 개발 적용</a:t>
            </a:r>
          </a:p>
        </p:txBody>
      </p:sp>
      <p:sp>
        <p:nvSpPr>
          <p:cNvPr id="116" name="직사각형 115"/>
          <p:cNvSpPr/>
          <p:nvPr/>
        </p:nvSpPr>
        <p:spPr>
          <a:xfrm>
            <a:off x="5205160" y="5004465"/>
            <a:ext cx="1188000" cy="584775"/>
          </a:xfrm>
          <a:prstGeom prst="rect">
            <a:avLst/>
          </a:prstGeom>
        </p:spPr>
        <p:txBody>
          <a:bodyPr wrap="square" lIns="72000" rIns="72000">
            <a:spAutoFit/>
          </a:bodyPr>
          <a:lstStyle/>
          <a:p>
            <a:pPr marL="87313" lvl="1" indent="-87313" fontAlgn="base" latinLnBrk="0">
              <a:spcBef>
                <a:spcPct val="0"/>
              </a:spcBef>
              <a:spcAft>
                <a:spcPct val="0"/>
              </a:spcAft>
              <a:buClr>
                <a:prstClr val="black"/>
              </a:buClr>
              <a:buSzPct val="60000"/>
              <a:buFontTx/>
              <a:buChar char="•"/>
            </a:pPr>
            <a:r>
              <a:rPr lang="ko-KR" altLang="en-US" sz="800">
                <a:solidFill>
                  <a:prstClr val="black">
                    <a:lumMod val="85000"/>
                    <a:lumOff val="15000"/>
                  </a:prstClr>
                </a:solidFill>
                <a:latin typeface="HY수평선M" panose="02030600000101010101" pitchFamily="18" charset="-127"/>
                <a:ea typeface="HY수평선M" panose="02030600000101010101" pitchFamily="18" charset="-127"/>
              </a:rPr>
              <a:t>유사업무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프로세스</a:t>
            </a: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b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기능통합 </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및 자동화</a:t>
            </a:r>
          </a:p>
          <a:p>
            <a:pPr marL="87313" lvl="1" indent="-87313" fontAlgn="base" latinLnBrk="0">
              <a:spcBef>
                <a:spcPct val="0"/>
              </a:spcBef>
              <a:spcAft>
                <a:spcPct val="0"/>
              </a:spcAft>
              <a:buClr>
                <a:prstClr val="black"/>
              </a:buClr>
              <a:buSzPct val="60000"/>
              <a:buFontTx/>
              <a:buChar char="•"/>
            </a:pPr>
            <a:r>
              <a:rPr lang="ko-KR" altLang="en-US" sz="800">
                <a:solidFill>
                  <a:prstClr val="black">
                    <a:lumMod val="85000"/>
                    <a:lumOff val="15000"/>
                  </a:prstClr>
                </a:solidFill>
                <a:latin typeface="HY수평선M" panose="02030600000101010101" pitchFamily="18" charset="-127"/>
                <a:ea typeface="HY수평선M" panose="02030600000101010101" pitchFamily="18" charset="-127"/>
              </a:rPr>
              <a:t>업무경감을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지원하는</a:t>
            </a: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b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시스템 구축</a:t>
            </a:r>
            <a:endPar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endParaRPr>
          </a:p>
        </p:txBody>
      </p:sp>
      <p:sp>
        <p:nvSpPr>
          <p:cNvPr id="117" name="직사각형 116"/>
          <p:cNvSpPr/>
          <p:nvPr/>
        </p:nvSpPr>
        <p:spPr>
          <a:xfrm>
            <a:off x="5035453" y="3789040"/>
            <a:ext cx="1800000" cy="830997"/>
          </a:xfrm>
          <a:prstGeom prst="rect">
            <a:avLst/>
          </a:prstGeom>
        </p:spPr>
        <p:txBody>
          <a:bodyPr wrap="square" lIns="72000" rIns="72000">
            <a:spAutoFit/>
          </a:bodyPr>
          <a:lstStyle/>
          <a:p>
            <a:pPr marL="87313" lvl="1" indent="-87313" fontAlgn="base" latinLnBrk="0">
              <a:spcBef>
                <a:spcPct val="0"/>
              </a:spcBef>
              <a:spcAft>
                <a:spcPct val="0"/>
              </a:spcAft>
              <a:buClr>
                <a:prstClr val="black"/>
              </a:buClr>
              <a:buSzPct val="60000"/>
              <a:buFontTx/>
              <a:buChar char="•"/>
            </a:pP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전체 프로세스의 디지털化</a:t>
            </a:r>
            <a: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br>
            <a: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t>- </a:t>
            </a:r>
            <a:r>
              <a:rPr lang="ko-KR" altLang="en-US" sz="800">
                <a:solidFill>
                  <a:prstClr val="black">
                    <a:lumMod val="85000"/>
                    <a:lumOff val="15000"/>
                  </a:prstClr>
                </a:solidFill>
                <a:latin typeface="HY수평선M" panose="02030600000101010101" pitchFamily="18" charset="-127"/>
                <a:ea typeface="HY수평선M" panose="02030600000101010101" pitchFamily="18" charset="-127"/>
              </a:rPr>
              <a:t>수작업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업무</a:t>
            </a: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b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 </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디지털化</a:t>
            </a:r>
            <a: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br>
            <a:r>
              <a:rPr lang="en-US" altLang="ko-KR" sz="800">
                <a:solidFill>
                  <a:prstClr val="black">
                    <a:lumMod val="85000"/>
                    <a:lumOff val="15000"/>
                  </a:prstClr>
                </a:solidFill>
                <a:latin typeface="HY수평선M" panose="02030600000101010101" pitchFamily="18" charset="-127"/>
                <a:ea typeface="HY수평선M" panose="02030600000101010101" pitchFamily="18" charset="-127"/>
              </a:rPr>
              <a:t>-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반복적이고</a:t>
            </a: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br>
            <a:r>
              <a:rPr lang="en-US" altLang="ko-KR" sz="800" smtClean="0">
                <a:solidFill>
                  <a:prstClr val="black">
                    <a:lumMod val="85000"/>
                    <a:lumOff val="15000"/>
                  </a:prstClr>
                </a:solidFill>
                <a:latin typeface="HY수평선M" panose="02030600000101010101" pitchFamily="18" charset="-127"/>
                <a:ea typeface="HY수평선M" panose="02030600000101010101" pitchFamily="18" charset="-127"/>
              </a:rPr>
              <a:t>  </a:t>
            </a:r>
            <a:r>
              <a:rPr lang="ko-KR" altLang="en-US" sz="800" smtClean="0">
                <a:solidFill>
                  <a:prstClr val="black">
                    <a:lumMod val="85000"/>
                    <a:lumOff val="15000"/>
                  </a:prstClr>
                </a:solidFill>
                <a:latin typeface="HY수평선M" panose="02030600000101010101" pitchFamily="18" charset="-127"/>
                <a:ea typeface="HY수평선M" panose="02030600000101010101" pitchFamily="18" charset="-127"/>
              </a:rPr>
              <a:t> </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일상적인 업무 </a:t>
            </a:r>
            <a: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t/>
            </a:r>
            <a:b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br>
            <a:r>
              <a:rPr lang="en-US" altLang="ko-KR" sz="800" dirty="0">
                <a:solidFill>
                  <a:prstClr val="black">
                    <a:lumMod val="85000"/>
                    <a:lumOff val="15000"/>
                  </a:prstClr>
                </a:solidFill>
                <a:latin typeface="HY수평선M" panose="02030600000101010101" pitchFamily="18" charset="-127"/>
                <a:ea typeface="HY수평선M" panose="02030600000101010101" pitchFamily="18" charset="-127"/>
              </a:rPr>
              <a:t>   </a:t>
            </a:r>
            <a:r>
              <a:rPr lang="ko-KR" altLang="en-US" sz="800" dirty="0">
                <a:solidFill>
                  <a:prstClr val="black">
                    <a:lumMod val="85000"/>
                    <a:lumOff val="15000"/>
                  </a:prstClr>
                </a:solidFill>
                <a:latin typeface="HY수평선M" panose="02030600000101010101" pitchFamily="18" charset="-127"/>
                <a:ea typeface="HY수평선M" panose="02030600000101010101" pitchFamily="18" charset="-127"/>
              </a:rPr>
              <a:t>디지털化 등</a:t>
            </a:r>
          </a:p>
        </p:txBody>
      </p:sp>
      <p:sp>
        <p:nvSpPr>
          <p:cNvPr id="118" name="타원 117"/>
          <p:cNvSpPr/>
          <p:nvPr/>
        </p:nvSpPr>
        <p:spPr bwMode="auto">
          <a:xfrm>
            <a:off x="6852565" y="3700106"/>
            <a:ext cx="972000" cy="972000"/>
          </a:xfrm>
          <a:prstGeom prst="ellipse">
            <a:avLst/>
          </a:prstGeom>
          <a:solidFill>
            <a:schemeClr val="bg1"/>
          </a:solidFill>
          <a:ln w="635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lgn="ctr" eaLnBrk="0" fontAlgn="ctr" latinLnBrk="0" hangingPunct="0">
              <a:buClr>
                <a:srgbClr val="3271AA"/>
              </a:buClr>
              <a:buSzPct val="140000"/>
              <a:tabLst>
                <a:tab pos="5648325" algn="l"/>
              </a:tabLst>
            </a:pPr>
            <a:r>
              <a:rPr lang="ko-KR" altLang="en-US" sz="1050" dirty="0">
                <a:solidFill>
                  <a:prstClr val="black"/>
                </a:solidFill>
                <a:latin typeface="HY수평선M" panose="02030600000101010101" pitchFamily="18" charset="-127"/>
                <a:ea typeface="HY수평선M" panose="02030600000101010101" pitchFamily="18" charset="-127"/>
              </a:rPr>
              <a:t>추진방향</a:t>
            </a:r>
          </a:p>
          <a:p>
            <a:pPr marL="0" lvl="1" algn="ctr" eaLnBrk="0" fontAlgn="ctr" latinLnBrk="0" hangingPunct="0">
              <a:buClr>
                <a:srgbClr val="3271AA"/>
              </a:buClr>
              <a:buSzPct val="140000"/>
              <a:tabLst>
                <a:tab pos="5648325" algn="l"/>
              </a:tabLst>
            </a:pPr>
            <a:endParaRPr lang="ko-KR" altLang="en-US" sz="1050" dirty="0">
              <a:solidFill>
                <a:prstClr val="black"/>
              </a:solidFill>
              <a:latin typeface="HY수평선M" panose="02030600000101010101" pitchFamily="18" charset="-127"/>
              <a:ea typeface="HY수평선M" panose="02030600000101010101" pitchFamily="18" charset="-127"/>
            </a:endParaRPr>
          </a:p>
        </p:txBody>
      </p:sp>
      <p:grpSp>
        <p:nvGrpSpPr>
          <p:cNvPr id="119" name="그룹 118"/>
          <p:cNvGrpSpPr/>
          <p:nvPr/>
        </p:nvGrpSpPr>
        <p:grpSpPr>
          <a:xfrm>
            <a:off x="7238005" y="4268830"/>
            <a:ext cx="260603" cy="401118"/>
            <a:chOff x="346528" y="2742376"/>
            <a:chExt cx="377111" cy="448541"/>
          </a:xfrm>
        </p:grpSpPr>
        <p:sp>
          <p:nvSpPr>
            <p:cNvPr id="120" name="Freeform 88"/>
            <p:cNvSpPr>
              <a:spLocks noEditPoints="1"/>
            </p:cNvSpPr>
            <p:nvPr/>
          </p:nvSpPr>
          <p:spPr bwMode="auto">
            <a:xfrm>
              <a:off x="391698" y="2799100"/>
              <a:ext cx="331941" cy="391817"/>
            </a:xfrm>
            <a:custGeom>
              <a:avLst/>
              <a:gdLst>
                <a:gd name="T0" fmla="*/ 131 w 134"/>
                <a:gd name="T1" fmla="*/ 158 h 158"/>
                <a:gd name="T2" fmla="*/ 3 w 134"/>
                <a:gd name="T3" fmla="*/ 158 h 158"/>
                <a:gd name="T4" fmla="*/ 0 w 134"/>
                <a:gd name="T5" fmla="*/ 155 h 158"/>
                <a:gd name="T6" fmla="*/ 0 w 134"/>
                <a:gd name="T7" fmla="*/ 42 h 158"/>
                <a:gd name="T8" fmla="*/ 1 w 134"/>
                <a:gd name="T9" fmla="*/ 40 h 158"/>
                <a:gd name="T10" fmla="*/ 32 w 134"/>
                <a:gd name="T11" fmla="*/ 1 h 158"/>
                <a:gd name="T12" fmla="*/ 35 w 134"/>
                <a:gd name="T13" fmla="*/ 0 h 158"/>
                <a:gd name="T14" fmla="*/ 131 w 134"/>
                <a:gd name="T15" fmla="*/ 0 h 158"/>
                <a:gd name="T16" fmla="*/ 134 w 134"/>
                <a:gd name="T17" fmla="*/ 3 h 158"/>
                <a:gd name="T18" fmla="*/ 134 w 134"/>
                <a:gd name="T19" fmla="*/ 155 h 158"/>
                <a:gd name="T20" fmla="*/ 131 w 134"/>
                <a:gd name="T21" fmla="*/ 158 h 158"/>
                <a:gd name="T22" fmla="*/ 6 w 134"/>
                <a:gd name="T23" fmla="*/ 152 h 158"/>
                <a:gd name="T24" fmla="*/ 128 w 134"/>
                <a:gd name="T25" fmla="*/ 152 h 158"/>
                <a:gd name="T26" fmla="*/ 128 w 134"/>
                <a:gd name="T27" fmla="*/ 6 h 158"/>
                <a:gd name="T28" fmla="*/ 36 w 134"/>
                <a:gd name="T29" fmla="*/ 6 h 158"/>
                <a:gd name="T30" fmla="*/ 6 w 134"/>
                <a:gd name="T31" fmla="*/ 43 h 158"/>
                <a:gd name="T32" fmla="*/ 6 w 134"/>
                <a:gd name="T33" fmla="*/ 1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58">
                  <a:moveTo>
                    <a:pt x="131" y="158"/>
                  </a:moveTo>
                  <a:cubicBezTo>
                    <a:pt x="3" y="158"/>
                    <a:pt x="3" y="158"/>
                    <a:pt x="3" y="158"/>
                  </a:cubicBezTo>
                  <a:cubicBezTo>
                    <a:pt x="2" y="158"/>
                    <a:pt x="0" y="157"/>
                    <a:pt x="0" y="155"/>
                  </a:cubicBezTo>
                  <a:cubicBezTo>
                    <a:pt x="0" y="42"/>
                    <a:pt x="0" y="42"/>
                    <a:pt x="0" y="42"/>
                  </a:cubicBezTo>
                  <a:cubicBezTo>
                    <a:pt x="0" y="41"/>
                    <a:pt x="1" y="41"/>
                    <a:pt x="1" y="40"/>
                  </a:cubicBezTo>
                  <a:cubicBezTo>
                    <a:pt x="32" y="1"/>
                    <a:pt x="32" y="1"/>
                    <a:pt x="32" y="1"/>
                  </a:cubicBezTo>
                  <a:cubicBezTo>
                    <a:pt x="33" y="1"/>
                    <a:pt x="34" y="0"/>
                    <a:pt x="35" y="0"/>
                  </a:cubicBezTo>
                  <a:cubicBezTo>
                    <a:pt x="131" y="0"/>
                    <a:pt x="131" y="0"/>
                    <a:pt x="131" y="0"/>
                  </a:cubicBezTo>
                  <a:cubicBezTo>
                    <a:pt x="133" y="0"/>
                    <a:pt x="134" y="2"/>
                    <a:pt x="134" y="3"/>
                  </a:cubicBezTo>
                  <a:cubicBezTo>
                    <a:pt x="134" y="155"/>
                    <a:pt x="134" y="155"/>
                    <a:pt x="134" y="155"/>
                  </a:cubicBezTo>
                  <a:cubicBezTo>
                    <a:pt x="134" y="157"/>
                    <a:pt x="133" y="158"/>
                    <a:pt x="131" y="158"/>
                  </a:cubicBezTo>
                  <a:close/>
                  <a:moveTo>
                    <a:pt x="6" y="152"/>
                  </a:moveTo>
                  <a:cubicBezTo>
                    <a:pt x="128" y="152"/>
                    <a:pt x="128" y="152"/>
                    <a:pt x="128" y="152"/>
                  </a:cubicBezTo>
                  <a:cubicBezTo>
                    <a:pt x="128" y="6"/>
                    <a:pt x="128" y="6"/>
                    <a:pt x="128" y="6"/>
                  </a:cubicBezTo>
                  <a:cubicBezTo>
                    <a:pt x="36" y="6"/>
                    <a:pt x="36" y="6"/>
                    <a:pt x="36" y="6"/>
                  </a:cubicBezTo>
                  <a:cubicBezTo>
                    <a:pt x="6" y="43"/>
                    <a:pt x="6" y="43"/>
                    <a:pt x="6" y="43"/>
                  </a:cubicBezTo>
                  <a:lnTo>
                    <a:pt x="6" y="152"/>
                  </a:lnTo>
                  <a:close/>
                </a:path>
              </a:pathLst>
            </a:custGeom>
            <a:solidFill>
              <a:srgbClr val="605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sp>
          <p:nvSpPr>
            <p:cNvPr id="121" name="Freeform 89"/>
            <p:cNvSpPr>
              <a:spLocks/>
            </p:cNvSpPr>
            <p:nvPr/>
          </p:nvSpPr>
          <p:spPr bwMode="auto">
            <a:xfrm>
              <a:off x="368588" y="2777041"/>
              <a:ext cx="318285" cy="377111"/>
            </a:xfrm>
            <a:custGeom>
              <a:avLst/>
              <a:gdLst>
                <a:gd name="T0" fmla="*/ 95 w 303"/>
                <a:gd name="T1" fmla="*/ 0 h 359"/>
                <a:gd name="T2" fmla="*/ 303 w 303"/>
                <a:gd name="T3" fmla="*/ 0 h 359"/>
                <a:gd name="T4" fmla="*/ 303 w 303"/>
                <a:gd name="T5" fmla="*/ 359 h 359"/>
                <a:gd name="T6" fmla="*/ 0 w 303"/>
                <a:gd name="T7" fmla="*/ 359 h 359"/>
                <a:gd name="T8" fmla="*/ 0 w 303"/>
                <a:gd name="T9" fmla="*/ 101 h 359"/>
                <a:gd name="T10" fmla="*/ 95 w 303"/>
                <a:gd name="T11" fmla="*/ 0 h 359"/>
              </a:gdLst>
              <a:ahLst/>
              <a:cxnLst>
                <a:cxn ang="0">
                  <a:pos x="T0" y="T1"/>
                </a:cxn>
                <a:cxn ang="0">
                  <a:pos x="T2" y="T3"/>
                </a:cxn>
                <a:cxn ang="0">
                  <a:pos x="T4" y="T5"/>
                </a:cxn>
                <a:cxn ang="0">
                  <a:pos x="T6" y="T7"/>
                </a:cxn>
                <a:cxn ang="0">
                  <a:pos x="T8" y="T9"/>
                </a:cxn>
                <a:cxn ang="0">
                  <a:pos x="T10" y="T11"/>
                </a:cxn>
              </a:cxnLst>
              <a:rect l="0" t="0" r="r" b="b"/>
              <a:pathLst>
                <a:path w="303" h="359">
                  <a:moveTo>
                    <a:pt x="95" y="0"/>
                  </a:moveTo>
                  <a:lnTo>
                    <a:pt x="303" y="0"/>
                  </a:lnTo>
                  <a:lnTo>
                    <a:pt x="303" y="359"/>
                  </a:lnTo>
                  <a:lnTo>
                    <a:pt x="0" y="359"/>
                  </a:lnTo>
                  <a:lnTo>
                    <a:pt x="0" y="101"/>
                  </a:lnTo>
                  <a:lnTo>
                    <a:pt x="95" y="0"/>
                  </a:lnTo>
                  <a:close/>
                </a:path>
              </a:pathLst>
            </a:custGeom>
            <a:solidFill>
              <a:srgbClr val="FFE669"/>
            </a:solidFill>
            <a:ln>
              <a:noFill/>
            </a:ln>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sp>
          <p:nvSpPr>
            <p:cNvPr id="122" name="Freeform 90"/>
            <p:cNvSpPr>
              <a:spLocks noEditPoints="1"/>
            </p:cNvSpPr>
            <p:nvPr/>
          </p:nvSpPr>
          <p:spPr bwMode="auto">
            <a:xfrm>
              <a:off x="361234" y="2768637"/>
              <a:ext cx="332992" cy="392867"/>
            </a:xfrm>
            <a:custGeom>
              <a:avLst/>
              <a:gdLst>
                <a:gd name="T0" fmla="*/ 131 w 134"/>
                <a:gd name="T1" fmla="*/ 158 h 158"/>
                <a:gd name="T2" fmla="*/ 3 w 134"/>
                <a:gd name="T3" fmla="*/ 158 h 158"/>
                <a:gd name="T4" fmla="*/ 0 w 134"/>
                <a:gd name="T5" fmla="*/ 155 h 158"/>
                <a:gd name="T6" fmla="*/ 0 w 134"/>
                <a:gd name="T7" fmla="*/ 46 h 158"/>
                <a:gd name="T8" fmla="*/ 1 w 134"/>
                <a:gd name="T9" fmla="*/ 43 h 158"/>
                <a:gd name="T10" fmla="*/ 41 w 134"/>
                <a:gd name="T11" fmla="*/ 1 h 158"/>
                <a:gd name="T12" fmla="*/ 43 w 134"/>
                <a:gd name="T13" fmla="*/ 0 h 158"/>
                <a:gd name="T14" fmla="*/ 131 w 134"/>
                <a:gd name="T15" fmla="*/ 0 h 158"/>
                <a:gd name="T16" fmla="*/ 134 w 134"/>
                <a:gd name="T17" fmla="*/ 3 h 158"/>
                <a:gd name="T18" fmla="*/ 134 w 134"/>
                <a:gd name="T19" fmla="*/ 155 h 158"/>
                <a:gd name="T20" fmla="*/ 131 w 134"/>
                <a:gd name="T21" fmla="*/ 158 h 158"/>
                <a:gd name="T22" fmla="*/ 6 w 134"/>
                <a:gd name="T23" fmla="*/ 152 h 158"/>
                <a:gd name="T24" fmla="*/ 128 w 134"/>
                <a:gd name="T25" fmla="*/ 152 h 158"/>
                <a:gd name="T26" fmla="*/ 128 w 134"/>
                <a:gd name="T27" fmla="*/ 6 h 158"/>
                <a:gd name="T28" fmla="*/ 44 w 134"/>
                <a:gd name="T29" fmla="*/ 6 h 158"/>
                <a:gd name="T30" fmla="*/ 6 w 134"/>
                <a:gd name="T31" fmla="*/ 47 h 158"/>
                <a:gd name="T32" fmla="*/ 6 w 134"/>
                <a:gd name="T33" fmla="*/ 1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58">
                  <a:moveTo>
                    <a:pt x="131" y="158"/>
                  </a:moveTo>
                  <a:cubicBezTo>
                    <a:pt x="3" y="158"/>
                    <a:pt x="3" y="158"/>
                    <a:pt x="3" y="158"/>
                  </a:cubicBezTo>
                  <a:cubicBezTo>
                    <a:pt x="2" y="158"/>
                    <a:pt x="0" y="157"/>
                    <a:pt x="0" y="155"/>
                  </a:cubicBezTo>
                  <a:cubicBezTo>
                    <a:pt x="0" y="46"/>
                    <a:pt x="0" y="46"/>
                    <a:pt x="0" y="46"/>
                  </a:cubicBezTo>
                  <a:cubicBezTo>
                    <a:pt x="0" y="45"/>
                    <a:pt x="1" y="44"/>
                    <a:pt x="1" y="43"/>
                  </a:cubicBezTo>
                  <a:cubicBezTo>
                    <a:pt x="41" y="1"/>
                    <a:pt x="41" y="1"/>
                    <a:pt x="41" y="1"/>
                  </a:cubicBezTo>
                  <a:cubicBezTo>
                    <a:pt x="41" y="1"/>
                    <a:pt x="42" y="0"/>
                    <a:pt x="43" y="0"/>
                  </a:cubicBezTo>
                  <a:cubicBezTo>
                    <a:pt x="131" y="0"/>
                    <a:pt x="131" y="0"/>
                    <a:pt x="131" y="0"/>
                  </a:cubicBezTo>
                  <a:cubicBezTo>
                    <a:pt x="133" y="0"/>
                    <a:pt x="134" y="2"/>
                    <a:pt x="134" y="3"/>
                  </a:cubicBezTo>
                  <a:cubicBezTo>
                    <a:pt x="134" y="155"/>
                    <a:pt x="134" y="155"/>
                    <a:pt x="134" y="155"/>
                  </a:cubicBezTo>
                  <a:cubicBezTo>
                    <a:pt x="134" y="157"/>
                    <a:pt x="133" y="158"/>
                    <a:pt x="131" y="158"/>
                  </a:cubicBezTo>
                  <a:close/>
                  <a:moveTo>
                    <a:pt x="6" y="152"/>
                  </a:moveTo>
                  <a:cubicBezTo>
                    <a:pt x="128" y="152"/>
                    <a:pt x="128" y="152"/>
                    <a:pt x="128" y="152"/>
                  </a:cubicBezTo>
                  <a:cubicBezTo>
                    <a:pt x="128" y="6"/>
                    <a:pt x="128" y="6"/>
                    <a:pt x="128" y="6"/>
                  </a:cubicBezTo>
                  <a:cubicBezTo>
                    <a:pt x="44" y="6"/>
                    <a:pt x="44" y="6"/>
                    <a:pt x="44" y="6"/>
                  </a:cubicBezTo>
                  <a:cubicBezTo>
                    <a:pt x="6" y="47"/>
                    <a:pt x="6" y="47"/>
                    <a:pt x="6" y="47"/>
                  </a:cubicBezTo>
                  <a:lnTo>
                    <a:pt x="6" y="152"/>
                  </a:lnTo>
                  <a:close/>
                </a:path>
              </a:pathLst>
            </a:custGeom>
            <a:solidFill>
              <a:srgbClr val="605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sp>
          <p:nvSpPr>
            <p:cNvPr id="123" name="Freeform 91"/>
            <p:cNvSpPr>
              <a:spLocks/>
            </p:cNvSpPr>
            <p:nvPr/>
          </p:nvSpPr>
          <p:spPr bwMode="auto">
            <a:xfrm>
              <a:off x="353881" y="2749729"/>
              <a:ext cx="307781" cy="381312"/>
            </a:xfrm>
            <a:custGeom>
              <a:avLst/>
              <a:gdLst>
                <a:gd name="T0" fmla="*/ 116 w 293"/>
                <a:gd name="T1" fmla="*/ 0 h 363"/>
                <a:gd name="T2" fmla="*/ 293 w 293"/>
                <a:gd name="T3" fmla="*/ 0 h 363"/>
                <a:gd name="T4" fmla="*/ 293 w 293"/>
                <a:gd name="T5" fmla="*/ 363 h 363"/>
                <a:gd name="T6" fmla="*/ 0 w 293"/>
                <a:gd name="T7" fmla="*/ 363 h 363"/>
                <a:gd name="T8" fmla="*/ 0 w 293"/>
                <a:gd name="T9" fmla="*/ 139 h 363"/>
                <a:gd name="T10" fmla="*/ 116 w 293"/>
                <a:gd name="T11" fmla="*/ 0 h 363"/>
              </a:gdLst>
              <a:ahLst/>
              <a:cxnLst>
                <a:cxn ang="0">
                  <a:pos x="T0" y="T1"/>
                </a:cxn>
                <a:cxn ang="0">
                  <a:pos x="T2" y="T3"/>
                </a:cxn>
                <a:cxn ang="0">
                  <a:pos x="T4" y="T5"/>
                </a:cxn>
                <a:cxn ang="0">
                  <a:pos x="T6" y="T7"/>
                </a:cxn>
                <a:cxn ang="0">
                  <a:pos x="T8" y="T9"/>
                </a:cxn>
                <a:cxn ang="0">
                  <a:pos x="T10" y="T11"/>
                </a:cxn>
              </a:cxnLst>
              <a:rect l="0" t="0" r="r" b="b"/>
              <a:pathLst>
                <a:path w="293" h="363">
                  <a:moveTo>
                    <a:pt x="116" y="0"/>
                  </a:moveTo>
                  <a:lnTo>
                    <a:pt x="293" y="0"/>
                  </a:lnTo>
                  <a:lnTo>
                    <a:pt x="293" y="363"/>
                  </a:lnTo>
                  <a:lnTo>
                    <a:pt x="0" y="363"/>
                  </a:lnTo>
                  <a:lnTo>
                    <a:pt x="0" y="139"/>
                  </a:lnTo>
                  <a:lnTo>
                    <a:pt x="116" y="0"/>
                  </a:lnTo>
                  <a:close/>
                </a:path>
              </a:pathLst>
            </a:custGeom>
            <a:solidFill>
              <a:srgbClr val="FFE669"/>
            </a:solidFill>
            <a:ln>
              <a:noFill/>
            </a:ln>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sp>
          <p:nvSpPr>
            <p:cNvPr id="124" name="Freeform 92"/>
            <p:cNvSpPr>
              <a:spLocks/>
            </p:cNvSpPr>
            <p:nvPr/>
          </p:nvSpPr>
          <p:spPr bwMode="auto">
            <a:xfrm>
              <a:off x="353881" y="2749729"/>
              <a:ext cx="278368" cy="361354"/>
            </a:xfrm>
            <a:custGeom>
              <a:avLst/>
              <a:gdLst>
                <a:gd name="T0" fmla="*/ 116 w 265"/>
                <a:gd name="T1" fmla="*/ 0 h 344"/>
                <a:gd name="T2" fmla="*/ 265 w 265"/>
                <a:gd name="T3" fmla="*/ 0 h 344"/>
                <a:gd name="T4" fmla="*/ 265 w 265"/>
                <a:gd name="T5" fmla="*/ 344 h 344"/>
                <a:gd name="T6" fmla="*/ 0 w 265"/>
                <a:gd name="T7" fmla="*/ 344 h 344"/>
                <a:gd name="T8" fmla="*/ 0 w 265"/>
                <a:gd name="T9" fmla="*/ 139 h 344"/>
                <a:gd name="T10" fmla="*/ 116 w 265"/>
                <a:gd name="T11" fmla="*/ 0 h 344"/>
              </a:gdLst>
              <a:ahLst/>
              <a:cxnLst>
                <a:cxn ang="0">
                  <a:pos x="T0" y="T1"/>
                </a:cxn>
                <a:cxn ang="0">
                  <a:pos x="T2" y="T3"/>
                </a:cxn>
                <a:cxn ang="0">
                  <a:pos x="T4" y="T5"/>
                </a:cxn>
                <a:cxn ang="0">
                  <a:pos x="T6" y="T7"/>
                </a:cxn>
                <a:cxn ang="0">
                  <a:pos x="T8" y="T9"/>
                </a:cxn>
                <a:cxn ang="0">
                  <a:pos x="T10" y="T11"/>
                </a:cxn>
              </a:cxnLst>
              <a:rect l="0" t="0" r="r" b="b"/>
              <a:pathLst>
                <a:path w="265" h="344">
                  <a:moveTo>
                    <a:pt x="116" y="0"/>
                  </a:moveTo>
                  <a:lnTo>
                    <a:pt x="265" y="0"/>
                  </a:lnTo>
                  <a:lnTo>
                    <a:pt x="265" y="344"/>
                  </a:lnTo>
                  <a:lnTo>
                    <a:pt x="0" y="344"/>
                  </a:lnTo>
                  <a:lnTo>
                    <a:pt x="0" y="139"/>
                  </a:lnTo>
                  <a:lnTo>
                    <a:pt x="116" y="0"/>
                  </a:lnTo>
                  <a:close/>
                </a:path>
              </a:pathLst>
            </a:custGeom>
            <a:solidFill>
              <a:srgbClr val="FFD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sp>
          <p:nvSpPr>
            <p:cNvPr id="125" name="Freeform 93"/>
            <p:cNvSpPr>
              <a:spLocks/>
            </p:cNvSpPr>
            <p:nvPr/>
          </p:nvSpPr>
          <p:spPr bwMode="auto">
            <a:xfrm>
              <a:off x="346528" y="2742376"/>
              <a:ext cx="322487" cy="396019"/>
            </a:xfrm>
            <a:custGeom>
              <a:avLst/>
              <a:gdLst>
                <a:gd name="T0" fmla="*/ 127 w 130"/>
                <a:gd name="T1" fmla="*/ 160 h 160"/>
                <a:gd name="T2" fmla="*/ 3 w 130"/>
                <a:gd name="T3" fmla="*/ 160 h 160"/>
                <a:gd name="T4" fmla="*/ 0 w 130"/>
                <a:gd name="T5" fmla="*/ 157 h 160"/>
                <a:gd name="T6" fmla="*/ 0 w 130"/>
                <a:gd name="T7" fmla="*/ 62 h 160"/>
                <a:gd name="T8" fmla="*/ 1 w 130"/>
                <a:gd name="T9" fmla="*/ 60 h 160"/>
                <a:gd name="T10" fmla="*/ 35 w 130"/>
                <a:gd name="T11" fmla="*/ 20 h 160"/>
                <a:gd name="T12" fmla="*/ 39 w 130"/>
                <a:gd name="T13" fmla="*/ 19 h 160"/>
                <a:gd name="T14" fmla="*/ 39 w 130"/>
                <a:gd name="T15" fmla="*/ 23 h 160"/>
                <a:gd name="T16" fmla="*/ 6 w 130"/>
                <a:gd name="T17" fmla="*/ 63 h 160"/>
                <a:gd name="T18" fmla="*/ 6 w 130"/>
                <a:gd name="T19" fmla="*/ 154 h 160"/>
                <a:gd name="T20" fmla="*/ 124 w 130"/>
                <a:gd name="T21" fmla="*/ 154 h 160"/>
                <a:gd name="T22" fmla="*/ 124 w 130"/>
                <a:gd name="T23" fmla="*/ 6 h 160"/>
                <a:gd name="T24" fmla="*/ 67 w 130"/>
                <a:gd name="T25" fmla="*/ 6 h 160"/>
                <a:gd name="T26" fmla="*/ 64 w 130"/>
                <a:gd name="T27" fmla="*/ 3 h 160"/>
                <a:gd name="T28" fmla="*/ 67 w 130"/>
                <a:gd name="T29" fmla="*/ 0 h 160"/>
                <a:gd name="T30" fmla="*/ 127 w 130"/>
                <a:gd name="T31" fmla="*/ 0 h 160"/>
                <a:gd name="T32" fmla="*/ 130 w 130"/>
                <a:gd name="T33" fmla="*/ 3 h 160"/>
                <a:gd name="T34" fmla="*/ 130 w 130"/>
                <a:gd name="T35" fmla="*/ 157 h 160"/>
                <a:gd name="T36" fmla="*/ 127 w 130"/>
                <a:gd name="T3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60">
                  <a:moveTo>
                    <a:pt x="127" y="160"/>
                  </a:moveTo>
                  <a:cubicBezTo>
                    <a:pt x="3" y="160"/>
                    <a:pt x="3" y="160"/>
                    <a:pt x="3" y="160"/>
                  </a:cubicBezTo>
                  <a:cubicBezTo>
                    <a:pt x="1" y="160"/>
                    <a:pt x="0" y="159"/>
                    <a:pt x="0" y="157"/>
                  </a:cubicBezTo>
                  <a:cubicBezTo>
                    <a:pt x="0" y="62"/>
                    <a:pt x="0" y="62"/>
                    <a:pt x="0" y="62"/>
                  </a:cubicBezTo>
                  <a:cubicBezTo>
                    <a:pt x="0" y="61"/>
                    <a:pt x="0" y="60"/>
                    <a:pt x="1" y="60"/>
                  </a:cubicBezTo>
                  <a:cubicBezTo>
                    <a:pt x="35" y="20"/>
                    <a:pt x="35" y="20"/>
                    <a:pt x="35" y="20"/>
                  </a:cubicBezTo>
                  <a:cubicBezTo>
                    <a:pt x="36" y="18"/>
                    <a:pt x="38" y="18"/>
                    <a:pt x="39" y="19"/>
                  </a:cubicBezTo>
                  <a:cubicBezTo>
                    <a:pt x="40" y="20"/>
                    <a:pt x="40" y="22"/>
                    <a:pt x="39" y="23"/>
                  </a:cubicBezTo>
                  <a:cubicBezTo>
                    <a:pt x="6" y="63"/>
                    <a:pt x="6" y="63"/>
                    <a:pt x="6" y="63"/>
                  </a:cubicBezTo>
                  <a:cubicBezTo>
                    <a:pt x="6" y="154"/>
                    <a:pt x="6" y="154"/>
                    <a:pt x="6" y="154"/>
                  </a:cubicBezTo>
                  <a:cubicBezTo>
                    <a:pt x="124" y="154"/>
                    <a:pt x="124" y="154"/>
                    <a:pt x="124" y="154"/>
                  </a:cubicBezTo>
                  <a:cubicBezTo>
                    <a:pt x="124" y="6"/>
                    <a:pt x="124" y="6"/>
                    <a:pt x="124" y="6"/>
                  </a:cubicBezTo>
                  <a:cubicBezTo>
                    <a:pt x="67" y="6"/>
                    <a:pt x="67" y="6"/>
                    <a:pt x="67" y="6"/>
                  </a:cubicBezTo>
                  <a:cubicBezTo>
                    <a:pt x="65" y="6"/>
                    <a:pt x="64" y="5"/>
                    <a:pt x="64" y="3"/>
                  </a:cubicBezTo>
                  <a:cubicBezTo>
                    <a:pt x="64" y="2"/>
                    <a:pt x="65" y="0"/>
                    <a:pt x="67" y="0"/>
                  </a:cubicBezTo>
                  <a:cubicBezTo>
                    <a:pt x="127" y="0"/>
                    <a:pt x="127" y="0"/>
                    <a:pt x="127" y="0"/>
                  </a:cubicBezTo>
                  <a:cubicBezTo>
                    <a:pt x="128" y="0"/>
                    <a:pt x="130" y="2"/>
                    <a:pt x="130" y="3"/>
                  </a:cubicBezTo>
                  <a:cubicBezTo>
                    <a:pt x="130" y="157"/>
                    <a:pt x="130" y="157"/>
                    <a:pt x="130" y="157"/>
                  </a:cubicBezTo>
                  <a:cubicBezTo>
                    <a:pt x="130" y="159"/>
                    <a:pt x="128" y="160"/>
                    <a:pt x="127" y="160"/>
                  </a:cubicBezTo>
                  <a:close/>
                </a:path>
              </a:pathLst>
            </a:custGeom>
            <a:solidFill>
              <a:srgbClr val="605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sp>
          <p:nvSpPr>
            <p:cNvPr id="126" name="Freeform 94"/>
            <p:cNvSpPr>
              <a:spLocks/>
            </p:cNvSpPr>
            <p:nvPr/>
          </p:nvSpPr>
          <p:spPr bwMode="auto">
            <a:xfrm>
              <a:off x="346528" y="2742376"/>
              <a:ext cx="161769" cy="160719"/>
            </a:xfrm>
            <a:custGeom>
              <a:avLst/>
              <a:gdLst>
                <a:gd name="T0" fmla="*/ 3 w 65"/>
                <a:gd name="T1" fmla="*/ 65 h 65"/>
                <a:gd name="T2" fmla="*/ 1 w 65"/>
                <a:gd name="T3" fmla="*/ 63 h 65"/>
                <a:gd name="T4" fmla="*/ 1 w 65"/>
                <a:gd name="T5" fmla="*/ 60 h 65"/>
                <a:gd name="T6" fmla="*/ 31 w 65"/>
                <a:gd name="T7" fmla="*/ 23 h 65"/>
                <a:gd name="T8" fmla="*/ 36 w 65"/>
                <a:gd name="T9" fmla="*/ 23 h 65"/>
                <a:gd name="T10" fmla="*/ 36 w 65"/>
                <a:gd name="T11" fmla="*/ 27 h 65"/>
                <a:gd name="T12" fmla="*/ 12 w 65"/>
                <a:gd name="T13" fmla="*/ 56 h 65"/>
                <a:gd name="T14" fmla="*/ 58 w 65"/>
                <a:gd name="T15" fmla="*/ 42 h 65"/>
                <a:gd name="T16" fmla="*/ 50 w 65"/>
                <a:gd name="T17" fmla="*/ 4 h 65"/>
                <a:gd name="T18" fmla="*/ 52 w 65"/>
                <a:gd name="T19" fmla="*/ 1 h 65"/>
                <a:gd name="T20" fmla="*/ 55 w 65"/>
                <a:gd name="T21" fmla="*/ 3 h 65"/>
                <a:gd name="T22" fmla="*/ 65 w 65"/>
                <a:gd name="T23" fmla="*/ 44 h 65"/>
                <a:gd name="T24" fmla="*/ 63 w 65"/>
                <a:gd name="T25" fmla="*/ 47 h 65"/>
                <a:gd name="T26" fmla="*/ 4 w 65"/>
                <a:gd name="T27" fmla="*/ 64 h 65"/>
                <a:gd name="T28" fmla="*/ 3 w 65"/>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5">
                  <a:moveTo>
                    <a:pt x="3" y="65"/>
                  </a:moveTo>
                  <a:cubicBezTo>
                    <a:pt x="2" y="65"/>
                    <a:pt x="1" y="64"/>
                    <a:pt x="1" y="63"/>
                  </a:cubicBezTo>
                  <a:cubicBezTo>
                    <a:pt x="0" y="62"/>
                    <a:pt x="0" y="61"/>
                    <a:pt x="1" y="60"/>
                  </a:cubicBezTo>
                  <a:cubicBezTo>
                    <a:pt x="31" y="23"/>
                    <a:pt x="31" y="23"/>
                    <a:pt x="31" y="23"/>
                  </a:cubicBezTo>
                  <a:cubicBezTo>
                    <a:pt x="33" y="22"/>
                    <a:pt x="34" y="22"/>
                    <a:pt x="36" y="23"/>
                  </a:cubicBezTo>
                  <a:cubicBezTo>
                    <a:pt x="37" y="24"/>
                    <a:pt x="37" y="26"/>
                    <a:pt x="36" y="27"/>
                  </a:cubicBezTo>
                  <a:cubicBezTo>
                    <a:pt x="12" y="56"/>
                    <a:pt x="12" y="56"/>
                    <a:pt x="12" y="56"/>
                  </a:cubicBezTo>
                  <a:cubicBezTo>
                    <a:pt x="58" y="42"/>
                    <a:pt x="58" y="42"/>
                    <a:pt x="58" y="42"/>
                  </a:cubicBezTo>
                  <a:cubicBezTo>
                    <a:pt x="50" y="4"/>
                    <a:pt x="50" y="4"/>
                    <a:pt x="50" y="4"/>
                  </a:cubicBezTo>
                  <a:cubicBezTo>
                    <a:pt x="49" y="2"/>
                    <a:pt x="50" y="1"/>
                    <a:pt x="52" y="1"/>
                  </a:cubicBezTo>
                  <a:cubicBezTo>
                    <a:pt x="53" y="0"/>
                    <a:pt x="55" y="1"/>
                    <a:pt x="55" y="3"/>
                  </a:cubicBezTo>
                  <a:cubicBezTo>
                    <a:pt x="65" y="44"/>
                    <a:pt x="65" y="44"/>
                    <a:pt x="65" y="44"/>
                  </a:cubicBezTo>
                  <a:cubicBezTo>
                    <a:pt x="65" y="45"/>
                    <a:pt x="64" y="47"/>
                    <a:pt x="63" y="47"/>
                  </a:cubicBezTo>
                  <a:cubicBezTo>
                    <a:pt x="4" y="64"/>
                    <a:pt x="4" y="64"/>
                    <a:pt x="4" y="64"/>
                  </a:cubicBezTo>
                  <a:cubicBezTo>
                    <a:pt x="4" y="64"/>
                    <a:pt x="3" y="65"/>
                    <a:pt x="3" y="65"/>
                  </a:cubicBezTo>
                  <a:close/>
                </a:path>
              </a:pathLst>
            </a:custGeom>
            <a:solidFill>
              <a:srgbClr val="605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sp>
          <p:nvSpPr>
            <p:cNvPr id="127" name="Freeform 95"/>
            <p:cNvSpPr>
              <a:spLocks/>
            </p:cNvSpPr>
            <p:nvPr/>
          </p:nvSpPr>
          <p:spPr bwMode="auto">
            <a:xfrm>
              <a:off x="391698" y="2784394"/>
              <a:ext cx="227947" cy="315134"/>
            </a:xfrm>
            <a:custGeom>
              <a:avLst/>
              <a:gdLst>
                <a:gd name="T0" fmla="*/ 104 w 217"/>
                <a:gd name="T1" fmla="*/ 63 h 300"/>
                <a:gd name="T2" fmla="*/ 89 w 217"/>
                <a:gd name="T3" fmla="*/ 0 h 300"/>
                <a:gd name="T4" fmla="*/ 217 w 217"/>
                <a:gd name="T5" fmla="*/ 0 h 300"/>
                <a:gd name="T6" fmla="*/ 217 w 217"/>
                <a:gd name="T7" fmla="*/ 300 h 300"/>
                <a:gd name="T8" fmla="*/ 0 w 217"/>
                <a:gd name="T9" fmla="*/ 300 h 300"/>
                <a:gd name="T10" fmla="*/ 0 w 217"/>
                <a:gd name="T11" fmla="*/ 97 h 300"/>
                <a:gd name="T12" fmla="*/ 104 w 217"/>
                <a:gd name="T13" fmla="*/ 63 h 300"/>
              </a:gdLst>
              <a:ahLst/>
              <a:cxnLst>
                <a:cxn ang="0">
                  <a:pos x="T0" y="T1"/>
                </a:cxn>
                <a:cxn ang="0">
                  <a:pos x="T2" y="T3"/>
                </a:cxn>
                <a:cxn ang="0">
                  <a:pos x="T4" y="T5"/>
                </a:cxn>
                <a:cxn ang="0">
                  <a:pos x="T6" y="T7"/>
                </a:cxn>
                <a:cxn ang="0">
                  <a:pos x="T8" y="T9"/>
                </a:cxn>
                <a:cxn ang="0">
                  <a:pos x="T10" y="T11"/>
                </a:cxn>
                <a:cxn ang="0">
                  <a:pos x="T12" y="T13"/>
                </a:cxn>
              </a:cxnLst>
              <a:rect l="0" t="0" r="r" b="b"/>
              <a:pathLst>
                <a:path w="217" h="300">
                  <a:moveTo>
                    <a:pt x="104" y="63"/>
                  </a:moveTo>
                  <a:lnTo>
                    <a:pt x="89" y="0"/>
                  </a:lnTo>
                  <a:lnTo>
                    <a:pt x="217" y="0"/>
                  </a:lnTo>
                  <a:lnTo>
                    <a:pt x="217" y="300"/>
                  </a:lnTo>
                  <a:lnTo>
                    <a:pt x="0" y="300"/>
                  </a:lnTo>
                  <a:lnTo>
                    <a:pt x="0" y="97"/>
                  </a:lnTo>
                  <a:lnTo>
                    <a:pt x="104"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sp>
          <p:nvSpPr>
            <p:cNvPr id="128" name="Freeform 96"/>
            <p:cNvSpPr>
              <a:spLocks noEditPoints="1"/>
            </p:cNvSpPr>
            <p:nvPr/>
          </p:nvSpPr>
          <p:spPr bwMode="auto">
            <a:xfrm>
              <a:off x="384344" y="2777041"/>
              <a:ext cx="242653" cy="329840"/>
            </a:xfrm>
            <a:custGeom>
              <a:avLst/>
              <a:gdLst>
                <a:gd name="T0" fmla="*/ 95 w 98"/>
                <a:gd name="T1" fmla="*/ 133 h 133"/>
                <a:gd name="T2" fmla="*/ 3 w 98"/>
                <a:gd name="T3" fmla="*/ 133 h 133"/>
                <a:gd name="T4" fmla="*/ 0 w 98"/>
                <a:gd name="T5" fmla="*/ 130 h 133"/>
                <a:gd name="T6" fmla="*/ 0 w 98"/>
                <a:gd name="T7" fmla="*/ 44 h 133"/>
                <a:gd name="T8" fmla="*/ 2 w 98"/>
                <a:gd name="T9" fmla="*/ 41 h 133"/>
                <a:gd name="T10" fmla="*/ 43 w 98"/>
                <a:gd name="T11" fmla="*/ 28 h 133"/>
                <a:gd name="T12" fmla="*/ 38 w 98"/>
                <a:gd name="T13" fmla="*/ 4 h 133"/>
                <a:gd name="T14" fmla="*/ 39 w 98"/>
                <a:gd name="T15" fmla="*/ 2 h 133"/>
                <a:gd name="T16" fmla="*/ 41 w 98"/>
                <a:gd name="T17" fmla="*/ 0 h 133"/>
                <a:gd name="T18" fmla="*/ 95 w 98"/>
                <a:gd name="T19" fmla="*/ 0 h 133"/>
                <a:gd name="T20" fmla="*/ 98 w 98"/>
                <a:gd name="T21" fmla="*/ 3 h 133"/>
                <a:gd name="T22" fmla="*/ 98 w 98"/>
                <a:gd name="T23" fmla="*/ 130 h 133"/>
                <a:gd name="T24" fmla="*/ 95 w 98"/>
                <a:gd name="T25" fmla="*/ 133 h 133"/>
                <a:gd name="T26" fmla="*/ 6 w 98"/>
                <a:gd name="T27" fmla="*/ 127 h 133"/>
                <a:gd name="T28" fmla="*/ 92 w 98"/>
                <a:gd name="T29" fmla="*/ 127 h 133"/>
                <a:gd name="T30" fmla="*/ 92 w 98"/>
                <a:gd name="T31" fmla="*/ 6 h 133"/>
                <a:gd name="T32" fmla="*/ 45 w 98"/>
                <a:gd name="T33" fmla="*/ 6 h 133"/>
                <a:gd name="T34" fmla="*/ 50 w 98"/>
                <a:gd name="T35" fmla="*/ 30 h 133"/>
                <a:gd name="T36" fmla="*/ 48 w 98"/>
                <a:gd name="T37" fmla="*/ 33 h 133"/>
                <a:gd name="T38" fmla="*/ 6 w 98"/>
                <a:gd name="T39" fmla="*/ 46 h 133"/>
                <a:gd name="T40" fmla="*/ 6 w 98"/>
                <a:gd name="T41" fmla="*/ 12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3">
                  <a:moveTo>
                    <a:pt x="95" y="133"/>
                  </a:moveTo>
                  <a:cubicBezTo>
                    <a:pt x="3" y="133"/>
                    <a:pt x="3" y="133"/>
                    <a:pt x="3" y="133"/>
                  </a:cubicBezTo>
                  <a:cubicBezTo>
                    <a:pt x="1" y="133"/>
                    <a:pt x="0" y="132"/>
                    <a:pt x="0" y="130"/>
                  </a:cubicBezTo>
                  <a:cubicBezTo>
                    <a:pt x="0" y="44"/>
                    <a:pt x="0" y="44"/>
                    <a:pt x="0" y="44"/>
                  </a:cubicBezTo>
                  <a:cubicBezTo>
                    <a:pt x="0" y="43"/>
                    <a:pt x="1" y="42"/>
                    <a:pt x="2" y="41"/>
                  </a:cubicBezTo>
                  <a:cubicBezTo>
                    <a:pt x="43" y="28"/>
                    <a:pt x="43" y="28"/>
                    <a:pt x="43" y="28"/>
                  </a:cubicBezTo>
                  <a:cubicBezTo>
                    <a:pt x="38" y="4"/>
                    <a:pt x="38" y="4"/>
                    <a:pt x="38" y="4"/>
                  </a:cubicBezTo>
                  <a:cubicBezTo>
                    <a:pt x="38" y="3"/>
                    <a:pt x="38" y="2"/>
                    <a:pt x="39" y="2"/>
                  </a:cubicBezTo>
                  <a:cubicBezTo>
                    <a:pt x="40" y="1"/>
                    <a:pt x="40" y="0"/>
                    <a:pt x="41" y="0"/>
                  </a:cubicBezTo>
                  <a:cubicBezTo>
                    <a:pt x="95" y="0"/>
                    <a:pt x="95" y="0"/>
                    <a:pt x="95" y="0"/>
                  </a:cubicBezTo>
                  <a:cubicBezTo>
                    <a:pt x="97" y="0"/>
                    <a:pt x="98" y="2"/>
                    <a:pt x="98" y="3"/>
                  </a:cubicBezTo>
                  <a:cubicBezTo>
                    <a:pt x="98" y="130"/>
                    <a:pt x="98" y="130"/>
                    <a:pt x="98" y="130"/>
                  </a:cubicBezTo>
                  <a:cubicBezTo>
                    <a:pt x="98" y="132"/>
                    <a:pt x="97" y="133"/>
                    <a:pt x="95" y="133"/>
                  </a:cubicBezTo>
                  <a:close/>
                  <a:moveTo>
                    <a:pt x="6" y="127"/>
                  </a:moveTo>
                  <a:cubicBezTo>
                    <a:pt x="92" y="127"/>
                    <a:pt x="92" y="127"/>
                    <a:pt x="92" y="127"/>
                  </a:cubicBezTo>
                  <a:cubicBezTo>
                    <a:pt x="92" y="6"/>
                    <a:pt x="92" y="6"/>
                    <a:pt x="92" y="6"/>
                  </a:cubicBezTo>
                  <a:cubicBezTo>
                    <a:pt x="45" y="6"/>
                    <a:pt x="45" y="6"/>
                    <a:pt x="45" y="6"/>
                  </a:cubicBezTo>
                  <a:cubicBezTo>
                    <a:pt x="50" y="30"/>
                    <a:pt x="50" y="30"/>
                    <a:pt x="50" y="30"/>
                  </a:cubicBezTo>
                  <a:cubicBezTo>
                    <a:pt x="50" y="31"/>
                    <a:pt x="49" y="33"/>
                    <a:pt x="48" y="33"/>
                  </a:cubicBezTo>
                  <a:cubicBezTo>
                    <a:pt x="6" y="46"/>
                    <a:pt x="6" y="46"/>
                    <a:pt x="6" y="46"/>
                  </a:cubicBezTo>
                  <a:lnTo>
                    <a:pt x="6" y="127"/>
                  </a:lnTo>
                  <a:close/>
                </a:path>
              </a:pathLst>
            </a:custGeom>
            <a:solidFill>
              <a:srgbClr val="605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sp>
          <p:nvSpPr>
            <p:cNvPr id="129" name="Freeform 98"/>
            <p:cNvSpPr>
              <a:spLocks/>
            </p:cNvSpPr>
            <p:nvPr/>
          </p:nvSpPr>
          <p:spPr bwMode="auto">
            <a:xfrm>
              <a:off x="431615" y="2843219"/>
              <a:ext cx="165971" cy="178576"/>
            </a:xfrm>
            <a:custGeom>
              <a:avLst/>
              <a:gdLst/>
              <a:ahLst/>
              <a:cxnLst/>
              <a:rect l="l" t="t" r="r" b="b"/>
              <a:pathLst>
                <a:path w="165971" h="178576">
                  <a:moveTo>
                    <a:pt x="7432" y="159668"/>
                  </a:moveTo>
                  <a:cubicBezTo>
                    <a:pt x="156062" y="159668"/>
                    <a:pt x="156062" y="159668"/>
                    <a:pt x="156062" y="159668"/>
                  </a:cubicBezTo>
                  <a:lnTo>
                    <a:pt x="165971" y="169122"/>
                  </a:lnTo>
                  <a:cubicBezTo>
                    <a:pt x="165971" y="173849"/>
                    <a:pt x="161017" y="178576"/>
                    <a:pt x="156062" y="178576"/>
                  </a:cubicBezTo>
                  <a:cubicBezTo>
                    <a:pt x="7432" y="178576"/>
                    <a:pt x="7432" y="178576"/>
                    <a:pt x="7432" y="178576"/>
                  </a:cubicBezTo>
                  <a:cubicBezTo>
                    <a:pt x="2477" y="178576"/>
                    <a:pt x="0" y="173849"/>
                    <a:pt x="0" y="169122"/>
                  </a:cubicBezTo>
                  <a:cubicBezTo>
                    <a:pt x="0" y="164395"/>
                    <a:pt x="2477" y="159668"/>
                    <a:pt x="7432" y="159668"/>
                  </a:cubicBezTo>
                  <a:close/>
                  <a:moveTo>
                    <a:pt x="7432" y="107145"/>
                  </a:moveTo>
                  <a:cubicBezTo>
                    <a:pt x="156062" y="107145"/>
                    <a:pt x="156062" y="107145"/>
                    <a:pt x="156062" y="107145"/>
                  </a:cubicBezTo>
                  <a:lnTo>
                    <a:pt x="165971" y="117125"/>
                  </a:lnTo>
                  <a:cubicBezTo>
                    <a:pt x="165971" y="122114"/>
                    <a:pt x="161017" y="127104"/>
                    <a:pt x="156062" y="127104"/>
                  </a:cubicBezTo>
                  <a:cubicBezTo>
                    <a:pt x="7432" y="127104"/>
                    <a:pt x="7432" y="127104"/>
                    <a:pt x="7432" y="127104"/>
                  </a:cubicBezTo>
                  <a:cubicBezTo>
                    <a:pt x="2477" y="127104"/>
                    <a:pt x="0" y="122114"/>
                    <a:pt x="0" y="117125"/>
                  </a:cubicBezTo>
                  <a:cubicBezTo>
                    <a:pt x="0" y="112135"/>
                    <a:pt x="2477" y="107145"/>
                    <a:pt x="7432" y="107145"/>
                  </a:cubicBezTo>
                  <a:close/>
                  <a:moveTo>
                    <a:pt x="7432" y="52522"/>
                  </a:moveTo>
                  <a:cubicBezTo>
                    <a:pt x="156062" y="52522"/>
                    <a:pt x="156062" y="52522"/>
                    <a:pt x="156062" y="52522"/>
                  </a:cubicBezTo>
                  <a:lnTo>
                    <a:pt x="165971" y="62502"/>
                  </a:lnTo>
                  <a:cubicBezTo>
                    <a:pt x="165971" y="67491"/>
                    <a:pt x="161017" y="72481"/>
                    <a:pt x="156062" y="72481"/>
                  </a:cubicBezTo>
                  <a:cubicBezTo>
                    <a:pt x="7432" y="72481"/>
                    <a:pt x="7432" y="72481"/>
                    <a:pt x="7432" y="72481"/>
                  </a:cubicBezTo>
                  <a:cubicBezTo>
                    <a:pt x="2477" y="72481"/>
                    <a:pt x="0" y="67491"/>
                    <a:pt x="0" y="62502"/>
                  </a:cubicBezTo>
                  <a:cubicBezTo>
                    <a:pt x="0" y="57512"/>
                    <a:pt x="2477" y="52522"/>
                    <a:pt x="7432" y="52522"/>
                  </a:cubicBezTo>
                  <a:close/>
                  <a:moveTo>
                    <a:pt x="90894" y="0"/>
                  </a:moveTo>
                  <a:cubicBezTo>
                    <a:pt x="155960" y="0"/>
                    <a:pt x="155960" y="0"/>
                    <a:pt x="155960" y="0"/>
                  </a:cubicBezTo>
                  <a:cubicBezTo>
                    <a:pt x="160965" y="0"/>
                    <a:pt x="165970" y="5102"/>
                    <a:pt x="165970" y="10205"/>
                  </a:cubicBezTo>
                  <a:cubicBezTo>
                    <a:pt x="165970" y="15307"/>
                    <a:pt x="160965" y="17858"/>
                    <a:pt x="155960" y="17858"/>
                  </a:cubicBezTo>
                  <a:cubicBezTo>
                    <a:pt x="90894" y="17858"/>
                    <a:pt x="90894" y="17858"/>
                    <a:pt x="90894" y="17858"/>
                  </a:cubicBezTo>
                  <a:cubicBezTo>
                    <a:pt x="85889" y="17858"/>
                    <a:pt x="80884" y="15307"/>
                    <a:pt x="80884" y="10205"/>
                  </a:cubicBezTo>
                  <a:cubicBezTo>
                    <a:pt x="80884" y="5102"/>
                    <a:pt x="85889" y="0"/>
                    <a:pt x="90894" y="0"/>
                  </a:cubicBezTo>
                  <a:close/>
                </a:path>
              </a:pathLst>
            </a:custGeom>
            <a:solidFill>
              <a:srgbClr val="605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000" dirty="0">
                <a:solidFill>
                  <a:prstClr val="black"/>
                </a:solidFill>
                <a:latin typeface="HY수평선M" panose="02030600000101010101" pitchFamily="18" charset="-127"/>
                <a:ea typeface="HY수평선M" panose="02030600000101010101" pitchFamily="18" charset="-127"/>
              </a:endParaRPr>
            </a:p>
          </p:txBody>
        </p:sp>
      </p:grpSp>
      <p:sp>
        <p:nvSpPr>
          <p:cNvPr id="131" name="Rectangle 31"/>
          <p:cNvSpPr>
            <a:spLocks noChangeArrowheads="1"/>
          </p:cNvSpPr>
          <p:nvPr/>
        </p:nvSpPr>
        <p:spPr bwMode="auto">
          <a:xfrm>
            <a:off x="5313512" y="5869687"/>
            <a:ext cx="4248000" cy="367625"/>
          </a:xfrm>
          <a:prstGeom prst="rect">
            <a:avLst/>
          </a:prstGeom>
          <a:solidFill>
            <a:srgbClr val="006666"/>
          </a:solidFill>
          <a:ln>
            <a:noFill/>
          </a:ln>
          <a:extLst/>
        </p:spPr>
        <p:txBody>
          <a:bodyPr vert="horz" wrap="square" lIns="91440" tIns="45720" rIns="91440" bIns="45720" numCol="1" anchor="t" anchorCtr="0" compatLnSpc="1">
            <a:prstTxWarp prst="textNoShape">
              <a:avLst/>
            </a:prstTxWarp>
          </a:bodyPr>
          <a:lstStyle/>
          <a:p>
            <a:pPr algn="ctr"/>
            <a:r>
              <a:rPr lang="en-US" altLang="ko-KR" sz="1600" smtClean="0">
                <a:solidFill>
                  <a:schemeClr val="bg1"/>
                </a:solidFill>
                <a:latin typeface="HY수평선M" panose="02030600000101010101" pitchFamily="18" charset="-127"/>
                <a:ea typeface="HY수평선M" panose="02030600000101010101" pitchFamily="18" charset="-127"/>
              </a:rPr>
              <a:t> </a:t>
            </a:r>
            <a:r>
              <a:rPr lang="en-US" altLang="ko-KR" sz="1600" b="1">
                <a:solidFill>
                  <a:schemeClr val="bg1"/>
                </a:solidFill>
                <a:latin typeface="HY수평선M" panose="02030600000101010101" pitchFamily="18" charset="-127"/>
                <a:ea typeface="HY수평선M" panose="02030600000101010101" pitchFamily="18" charset="-127"/>
              </a:rPr>
              <a:t>New Core System </a:t>
            </a:r>
            <a:r>
              <a:rPr lang="ko-KR" altLang="en-US" sz="1600" b="1" smtClean="0">
                <a:solidFill>
                  <a:schemeClr val="bg1"/>
                </a:solidFill>
                <a:latin typeface="HY수평선M" panose="02030600000101010101" pitchFamily="18" charset="-127"/>
                <a:ea typeface="HY수평선M" panose="02030600000101010101" pitchFamily="18" charset="-127"/>
              </a:rPr>
              <a:t>기반 환경 구축</a:t>
            </a:r>
            <a:endParaRPr lang="ko-KR" altLang="en-US" sz="1600">
              <a:solidFill>
                <a:schemeClr val="bg1"/>
              </a:solidFill>
              <a:latin typeface="HY수평선M" panose="02030600000101010101" pitchFamily="18" charset="-127"/>
              <a:ea typeface="HY수평선M" panose="02030600000101010101" pitchFamily="18" charset="-127"/>
            </a:endParaRPr>
          </a:p>
        </p:txBody>
      </p:sp>
    </p:spTree>
    <p:extLst>
      <p:ext uri="{BB962C8B-B14F-4D97-AF65-F5344CB8AC3E}">
        <p14:creationId xmlns:p14="http://schemas.microsoft.com/office/powerpoint/2010/main" val="73054066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ext Box 31">
            <a:extLst>
              <a:ext uri="{FF2B5EF4-FFF2-40B4-BE49-F238E27FC236}">
                <a16:creationId xmlns:a16="http://schemas.microsoft.com/office/drawing/2014/main" xmlns="" id="{97445C22-CD2C-4055-967D-5048CC4D749F}"/>
              </a:ext>
            </a:extLst>
          </p:cNvPr>
          <p:cNvSpPr txBox="1">
            <a:spLocks noChangeArrowheads="1"/>
          </p:cNvSpPr>
          <p:nvPr/>
        </p:nvSpPr>
        <p:spPr bwMode="auto">
          <a:xfrm>
            <a:off x="1311839" y="744125"/>
            <a:ext cx="8280000" cy="784830"/>
          </a:xfrm>
          <a:prstGeom prst="rect">
            <a:avLst/>
          </a:prstGeom>
          <a:noFill/>
          <a:ln w="9525">
            <a:noFill/>
            <a:miter lim="800000"/>
            <a:headEnd/>
            <a:tailEnd/>
          </a:ln>
          <a:effectLst>
            <a:prstShdw prst="shdw18" dist="17961" dir="13500000">
              <a:schemeClr val="accent1">
                <a:gamma/>
                <a:shade val="60000"/>
                <a:invGamma/>
              </a:schemeClr>
            </a:prstShdw>
          </a:effectLst>
        </p:spPr>
        <p:txBody>
          <a:bodyPr wrap="square">
            <a:spAutoFit/>
          </a:bodyPr>
          <a:lstStyle/>
          <a:p>
            <a:pPr eaLnBrk="0" fontAlgn="base" latinLnBrk="0" hangingPunct="0">
              <a:lnSpc>
                <a:spcPts val="1800"/>
              </a:lnSpc>
              <a:spcBef>
                <a:spcPct val="0"/>
              </a:spcBef>
              <a:spcAft>
                <a:spcPct val="0"/>
              </a:spcAft>
            </a:pPr>
            <a:r>
              <a:rPr lang="en-US" altLang="ko-KR" sz="1400" smtClean="0">
                <a:solidFill>
                  <a:prstClr val="black"/>
                </a:solidFill>
                <a:latin typeface="HY수평선M" panose="02030600000101010101" pitchFamily="18" charset="-127"/>
                <a:ea typeface="HY수평선M" panose="02030600000101010101" pitchFamily="18" charset="-127"/>
                <a:sym typeface="Wingdings" panose="05000000000000000000" pitchFamily="2" charset="2"/>
              </a:rPr>
              <a:t>J2EE</a:t>
            </a:r>
            <a:r>
              <a:rPr lang="ko-KR" altLang="en-US" sz="14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기반의 </a:t>
            </a:r>
            <a:r>
              <a:rPr lang="en-US" altLang="ko-KR" sz="14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AMP F/W</a:t>
            </a:r>
            <a:r>
              <a:rPr lang="ko-KR" altLang="en-US" sz="14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를 제공하여 신뢰성</a:t>
            </a:r>
            <a:r>
              <a:rPr lang="en-US" altLang="ko-KR" sz="14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4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안전성</a:t>
            </a:r>
            <a:r>
              <a:rPr lang="en-US" altLang="ko-KR" sz="14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4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확장성이 높은 시스템을 손쉽게 </a:t>
            </a:r>
            <a:r>
              <a:rPr lang="ko-KR" altLang="en-US" sz="1400">
                <a:solidFill>
                  <a:prstClr val="black"/>
                </a:solidFill>
                <a:latin typeface="HY수평선M" panose="02030600000101010101" pitchFamily="18" charset="-127"/>
                <a:ea typeface="HY수평선M" panose="02030600000101010101" pitchFamily="18" charset="-127"/>
                <a:sym typeface="Wingdings" panose="05000000000000000000" pitchFamily="2" charset="2"/>
              </a:rPr>
              <a:t>구축할 </a:t>
            </a:r>
            <a:r>
              <a:rPr lang="ko-KR" altLang="en-US" sz="1400" smtClean="0">
                <a:solidFill>
                  <a:prstClr val="black"/>
                </a:solidFill>
                <a:latin typeface="HY수평선M" panose="02030600000101010101" pitchFamily="18" charset="-127"/>
                <a:ea typeface="HY수평선M" panose="02030600000101010101" pitchFamily="18" charset="-127"/>
                <a:sym typeface="Wingdings" panose="05000000000000000000" pitchFamily="2" charset="2"/>
              </a:rPr>
              <a:t>수 있음</a:t>
            </a:r>
            <a:r>
              <a:rPr lang="en-US" altLang="ko-KR" sz="1400" smtClean="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t>
            </a:r>
            <a:endParaRPr lang="en-US" altLang="ko-KR" sz="12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endParaRPr>
          </a:p>
          <a:p>
            <a:pPr eaLnBrk="0" fontAlgn="base" latinLnBrk="0" hangingPunct="0">
              <a:lnSpc>
                <a:spcPts val="1800"/>
              </a:lnSpc>
              <a:spcBef>
                <a:spcPct val="0"/>
              </a:spcBef>
              <a:spcAft>
                <a:spcPct val="0"/>
              </a:spcAft>
            </a:pP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t>
            </a:r>
            <a:r>
              <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시스템 </a:t>
            </a:r>
            <a:r>
              <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S/W</a:t>
            </a: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와 </a:t>
            </a:r>
            <a:r>
              <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AP</a:t>
            </a: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사이의 미들웨어</a:t>
            </a:r>
            <a:r>
              <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AP </a:t>
            </a: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단일 인터페이스를 제공</a:t>
            </a:r>
            <a:r>
              <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메시지와 거래처리를 위한 커널 역할을 수행</a:t>
            </a:r>
            <a:endPar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endParaRPr>
          </a:p>
          <a:p>
            <a:pPr eaLnBrk="0" fontAlgn="base" latinLnBrk="0" hangingPunct="0">
              <a:lnSpc>
                <a:spcPts val="1800"/>
              </a:lnSpc>
              <a:spcBef>
                <a:spcPct val="0"/>
              </a:spcBef>
              <a:spcAft>
                <a:spcPct val="0"/>
              </a:spcAft>
            </a:pP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t>
            </a:r>
            <a:r>
              <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표준화된 처리 프로세스와 기술기반의 제공으로 개발에 필요한 필수 서비스를 제공</a:t>
            </a:r>
            <a:r>
              <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개발 생산성 증대 및 </a:t>
            </a:r>
            <a:r>
              <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AP </a:t>
            </a:r>
            <a:r>
              <a:rPr lang="ko-KR" altLang="en-US"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rPr>
              <a:t>품질 향상</a:t>
            </a:r>
            <a:endParaRPr lang="en-US" altLang="ko-KR" sz="1100" dirty="0">
              <a:solidFill>
                <a:prstClr val="black"/>
              </a:solidFill>
              <a:latin typeface="HY수평선M" panose="02030600000101010101" pitchFamily="18" charset="-127"/>
              <a:ea typeface="HY수평선M" panose="02030600000101010101" pitchFamily="18" charset="-127"/>
              <a:sym typeface="Wingdings" panose="05000000000000000000" pitchFamily="2" charset="2"/>
            </a:endParaRPr>
          </a:p>
        </p:txBody>
      </p:sp>
      <p:pic>
        <p:nvPicPr>
          <p:cNvPr id="4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13" y="813687"/>
            <a:ext cx="596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 name="Rectangle 2"/>
          <p:cNvSpPr>
            <a:spLocks noChangeArrowheads="1"/>
          </p:cNvSpPr>
          <p:nvPr/>
        </p:nvSpPr>
        <p:spPr bwMode="auto">
          <a:xfrm>
            <a:off x="685198" y="1556792"/>
            <a:ext cx="8858249" cy="4860000"/>
          </a:xfrm>
          <a:prstGeom prst="rect">
            <a:avLst/>
          </a:prstGeom>
          <a:solidFill>
            <a:srgbClr val="FFFFFF"/>
          </a:solidFill>
          <a:ln w="12700">
            <a:solidFill>
              <a:srgbClr val="C0C0C0"/>
            </a:solidFill>
            <a:miter lim="800000"/>
            <a:headEnd/>
            <a:tailEnd/>
          </a:ln>
          <a:effectLst>
            <a:outerShdw dist="17961" dir="2700000" algn="ctr" rotWithShape="0">
              <a:srgbClr val="B2B2B2"/>
            </a:outerShdw>
          </a:effectLst>
        </p:spPr>
        <p:txBody>
          <a:bodyPr wrap="none" tIns="180000" bIns="180000"/>
          <a:lstStyle/>
          <a:p>
            <a:pPr marL="371475" indent="-219075" eaLnBrk="0" fontAlgn="base" hangingPunct="0">
              <a:spcBef>
                <a:spcPct val="0"/>
              </a:spcBef>
              <a:spcAft>
                <a:spcPct val="0"/>
              </a:spcAft>
              <a:defRPr/>
            </a:pPr>
            <a:endParaRPr lang="ko-KR" altLang="ko-KR" sz="1200" b="1"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sp>
        <p:nvSpPr>
          <p:cNvPr id="231" name="직사각형 230"/>
          <p:cNvSpPr/>
          <p:nvPr/>
        </p:nvSpPr>
        <p:spPr>
          <a:xfrm>
            <a:off x="740322" y="1576544"/>
            <a:ext cx="8748000" cy="4788000"/>
          </a:xfrm>
          <a:prstGeom prst="rect">
            <a:avLst/>
          </a:prstGeom>
          <a:pattFill prst="lgGrid">
            <a:fgClr>
              <a:schemeClr val="bg1">
                <a:lumMod val="95000"/>
              </a:schemeClr>
            </a:fgClr>
            <a:bgClr>
              <a:schemeClr val="bg1"/>
            </a:bgClr>
          </a:pattFill>
          <a:ln w="19050" cap="flat" cmpd="sng" algn="ctr">
            <a:noFill/>
            <a:prstDash val="solid"/>
          </a:ln>
          <a:effectLst/>
        </p:spPr>
        <p:txBody>
          <a:bodyPr anchor="ctr"/>
          <a:lstStyle/>
          <a:p>
            <a:pPr eaLnBrk="0" latinLnBrk="0" hangingPunct="0"/>
            <a:endParaRPr lang="ko-KR" altLang="en-US" sz="1600" kern="0" dirty="0">
              <a:solidFill>
                <a:srgbClr val="FFFFFF"/>
              </a:solidFill>
              <a:latin typeface="HY수평선M" panose="02030600000101010101" pitchFamily="18" charset="-127"/>
              <a:ea typeface="HY수평선M" panose="02030600000101010101" pitchFamily="18" charset="-127"/>
            </a:endParaRPr>
          </a:p>
        </p:txBody>
      </p:sp>
      <p:sp>
        <p:nvSpPr>
          <p:cNvPr id="232" name="직사각형 77"/>
          <p:cNvSpPr/>
          <p:nvPr/>
        </p:nvSpPr>
        <p:spPr bwMode="auto">
          <a:xfrm>
            <a:off x="2944276" y="1994952"/>
            <a:ext cx="4483341" cy="3859302"/>
          </a:xfrm>
          <a:prstGeom prst="rect">
            <a:avLst/>
          </a:prstGeom>
          <a:solidFill>
            <a:schemeClr val="accent6">
              <a:lumMod val="40000"/>
              <a:lumOff val="60000"/>
            </a:schemeClr>
          </a:solidFill>
          <a:ln w="12700" cap="flat" cmpd="sng" algn="ctr">
            <a:solidFill>
              <a:schemeClr val="bg1"/>
            </a:solidFill>
            <a:prstDash val="solid"/>
            <a:round/>
            <a:headEnd type="none" w="med" len="med"/>
            <a:tailEnd type="triangle" w="med" len="med"/>
          </a:ln>
          <a:effectLst/>
        </p:spPr>
        <p:txBody>
          <a:bodyPr wrap="none" anchor="ctr"/>
          <a:lstStyle/>
          <a:p>
            <a:pPr algn="ctr" eaLnBrk="0" fontAlgn="base" latinLnBrk="0" hangingPunct="0">
              <a:spcBef>
                <a:spcPct val="50000"/>
              </a:spcBef>
              <a:spcAft>
                <a:spcPct val="0"/>
              </a:spcAft>
              <a:defRPr/>
            </a:pPr>
            <a:endParaRPr lang="ko-KR" altLang="en-US" sz="700">
              <a:solidFill>
                <a:prstClr val="black"/>
              </a:solidFill>
              <a:latin typeface="HY수평선M" panose="02030600000101010101" pitchFamily="18" charset="-127"/>
              <a:ea typeface="HY수평선M" panose="02030600000101010101" pitchFamily="18" charset="-127"/>
            </a:endParaRPr>
          </a:p>
        </p:txBody>
      </p:sp>
      <p:grpSp>
        <p:nvGrpSpPr>
          <p:cNvPr id="233" name="그룹 232"/>
          <p:cNvGrpSpPr/>
          <p:nvPr/>
        </p:nvGrpSpPr>
        <p:grpSpPr>
          <a:xfrm>
            <a:off x="6314682" y="2435874"/>
            <a:ext cx="1044000" cy="2160000"/>
            <a:chOff x="6183147" y="1859465"/>
            <a:chExt cx="1059057" cy="2135943"/>
          </a:xfrm>
          <a:solidFill>
            <a:srgbClr val="006666"/>
          </a:solidFill>
        </p:grpSpPr>
        <p:sp>
          <p:nvSpPr>
            <p:cNvPr id="234" name="직사각형 69"/>
            <p:cNvSpPr/>
            <p:nvPr/>
          </p:nvSpPr>
          <p:spPr bwMode="auto">
            <a:xfrm>
              <a:off x="6183147" y="1859465"/>
              <a:ext cx="1059057" cy="2135943"/>
            </a:xfrm>
            <a:prstGeom prst="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endParaRPr lang="ko-KR" altLang="en-US" sz="1000">
                <a:solidFill>
                  <a:prstClr val="black"/>
                </a:solidFill>
                <a:latin typeface="HY수평선M" panose="02030600000101010101" pitchFamily="18" charset="-127"/>
                <a:ea typeface="HY수평선M" panose="02030600000101010101" pitchFamily="18" charset="-127"/>
                <a:cs typeface="Meiryo UI" pitchFamily="50" charset="-128"/>
              </a:endParaRPr>
            </a:p>
          </p:txBody>
        </p:sp>
        <p:sp>
          <p:nvSpPr>
            <p:cNvPr id="235" name="모서리가 둥근 직사각형 25"/>
            <p:cNvSpPr/>
            <p:nvPr/>
          </p:nvSpPr>
          <p:spPr bwMode="auto">
            <a:xfrm>
              <a:off x="6223053" y="2368255"/>
              <a:ext cx="963895" cy="242926"/>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en-US" altLang="ja-JP" sz="800" dirty="0">
                  <a:solidFill>
                    <a:prstClr val="white"/>
                  </a:solidFill>
                  <a:latin typeface="HY수평선M" panose="02030600000101010101" pitchFamily="18" charset="-127"/>
                  <a:ea typeface="HY수평선M" panose="02030600000101010101" pitchFamily="18" charset="-127"/>
                  <a:cs typeface="Meiryo UI" pitchFamily="50" charset="-128"/>
                </a:rPr>
                <a:t>D</a:t>
              </a:r>
              <a:r>
                <a:rPr lang="en-US" altLang="ko-KR" sz="800" dirty="0">
                  <a:solidFill>
                    <a:prstClr val="white"/>
                  </a:solidFill>
                  <a:latin typeface="HY수평선M" panose="02030600000101010101" pitchFamily="18" charset="-127"/>
                  <a:ea typeface="HY수평선M" panose="02030600000101010101" pitchFamily="18" charset="-127"/>
                  <a:cs typeface="Meiryo UI" pitchFamily="50" charset="-128"/>
                </a:rPr>
                <a:t>BMS adaptor</a:t>
              </a:r>
            </a:p>
          </p:txBody>
        </p:sp>
        <p:sp>
          <p:nvSpPr>
            <p:cNvPr id="236" name="모서리가 둥근 직사각형 27"/>
            <p:cNvSpPr/>
            <p:nvPr/>
          </p:nvSpPr>
          <p:spPr bwMode="auto">
            <a:xfrm>
              <a:off x="6223053" y="2691105"/>
              <a:ext cx="963895" cy="242926"/>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en-US" altLang="ja-JP" sz="800" dirty="0">
                  <a:solidFill>
                    <a:prstClr val="white"/>
                  </a:solidFill>
                  <a:latin typeface="HY수평선M" panose="02030600000101010101" pitchFamily="18" charset="-127"/>
                  <a:ea typeface="HY수평선M" panose="02030600000101010101" pitchFamily="18" charset="-127"/>
                  <a:cs typeface="Meiryo UI" pitchFamily="50" charset="-128"/>
                </a:rPr>
                <a:t>EAI </a:t>
              </a:r>
              <a:r>
                <a:rPr lang="en-US" altLang="ko-KR" sz="800" dirty="0">
                  <a:solidFill>
                    <a:prstClr val="white"/>
                  </a:solidFill>
                  <a:latin typeface="HY수평선M" panose="02030600000101010101" pitchFamily="18" charset="-127"/>
                  <a:ea typeface="HY수평선M" panose="02030600000101010101" pitchFamily="18" charset="-127"/>
                  <a:cs typeface="Meiryo UI" pitchFamily="50" charset="-128"/>
                </a:rPr>
                <a:t>adaptor</a:t>
              </a:r>
            </a:p>
          </p:txBody>
        </p:sp>
        <p:sp>
          <p:nvSpPr>
            <p:cNvPr id="237" name="모서리가 둥근 직사각형 28"/>
            <p:cNvSpPr/>
            <p:nvPr/>
          </p:nvSpPr>
          <p:spPr bwMode="auto">
            <a:xfrm>
              <a:off x="6223053" y="3013955"/>
              <a:ext cx="963895" cy="242926"/>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en-US" altLang="ja-JP" sz="800" dirty="0">
                  <a:solidFill>
                    <a:prstClr val="white"/>
                  </a:solidFill>
                  <a:latin typeface="HY수평선M" panose="02030600000101010101" pitchFamily="18" charset="-127"/>
                  <a:ea typeface="HY수평선M" panose="02030600000101010101" pitchFamily="18" charset="-127"/>
                  <a:cs typeface="Meiryo UI" pitchFamily="50" charset="-128"/>
                </a:rPr>
                <a:t>Workflow </a:t>
              </a:r>
              <a:r>
                <a:rPr lang="en-US" altLang="ko-KR" sz="800" dirty="0">
                  <a:solidFill>
                    <a:prstClr val="white"/>
                  </a:solidFill>
                  <a:latin typeface="HY수평선M" panose="02030600000101010101" pitchFamily="18" charset="-127"/>
                  <a:ea typeface="HY수평선M" panose="02030600000101010101" pitchFamily="18" charset="-127"/>
                  <a:cs typeface="Meiryo UI" pitchFamily="50" charset="-128"/>
                </a:rPr>
                <a:t>adaptor</a:t>
              </a:r>
            </a:p>
          </p:txBody>
        </p:sp>
        <p:sp>
          <p:nvSpPr>
            <p:cNvPr id="238" name="모서리가 둥근 직사각형 29"/>
            <p:cNvSpPr/>
            <p:nvPr/>
          </p:nvSpPr>
          <p:spPr bwMode="auto">
            <a:xfrm>
              <a:off x="6223053" y="3323767"/>
              <a:ext cx="963895" cy="242926"/>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fontAlgn="base">
                <a:spcBef>
                  <a:spcPct val="0"/>
                </a:spcBef>
                <a:spcAft>
                  <a:spcPct val="0"/>
                </a:spcAft>
                <a:buClr>
                  <a:srgbClr val="CC3300"/>
                </a:buClr>
                <a:defRPr/>
              </a:pPr>
              <a:r>
                <a:rPr lang="en-US" altLang="ko-KR" sz="800" dirty="0">
                  <a:solidFill>
                    <a:prstClr val="white"/>
                  </a:solidFill>
                  <a:latin typeface="HY수평선M" panose="02030600000101010101" pitchFamily="18" charset="-127"/>
                  <a:ea typeface="HY수평선M" panose="02030600000101010101" pitchFamily="18" charset="-127"/>
                  <a:cs typeface="Meiryo UI" pitchFamily="50" charset="-128"/>
                </a:rPr>
                <a:t>Image</a:t>
              </a:r>
              <a:r>
                <a:rPr lang="ko-KR" altLang="en-US" sz="800" dirty="0">
                  <a:solidFill>
                    <a:prstClr val="white"/>
                  </a:solidFill>
                  <a:latin typeface="HY수평선M" panose="02030600000101010101" pitchFamily="18" charset="-127"/>
                  <a:ea typeface="HY수평선M" panose="02030600000101010101" pitchFamily="18" charset="-127"/>
                  <a:cs typeface="Meiryo UI" pitchFamily="50" charset="-128"/>
                </a:rPr>
                <a:t> </a:t>
              </a:r>
              <a:r>
                <a:rPr lang="en-US" altLang="ko-KR" sz="800" dirty="0">
                  <a:solidFill>
                    <a:prstClr val="white"/>
                  </a:solidFill>
                  <a:latin typeface="HY수평선M" panose="02030600000101010101" pitchFamily="18" charset="-127"/>
                  <a:ea typeface="HY수평선M" panose="02030600000101010101" pitchFamily="18" charset="-127"/>
                  <a:cs typeface="Meiryo UI" pitchFamily="50" charset="-128"/>
                </a:rPr>
                <a:t>adaptor</a:t>
              </a:r>
              <a:endParaRPr lang="ja-JP" altLang="en-US" sz="800" dirty="0">
                <a:solidFill>
                  <a:prstClr val="white"/>
                </a:solidFill>
                <a:latin typeface="HY수평선M" panose="02030600000101010101" pitchFamily="18" charset="-127"/>
                <a:ea typeface="KB금융 본문체 Medium" panose="020B0603000000000000" pitchFamily="50" charset="-127"/>
                <a:cs typeface="Meiryo UI" pitchFamily="50" charset="-128"/>
              </a:endParaRPr>
            </a:p>
          </p:txBody>
        </p:sp>
        <p:sp>
          <p:nvSpPr>
            <p:cNvPr id="239" name="모서리가 둥근 직사각형 30"/>
            <p:cNvSpPr/>
            <p:nvPr/>
          </p:nvSpPr>
          <p:spPr bwMode="auto">
            <a:xfrm>
              <a:off x="6223053" y="3646619"/>
              <a:ext cx="963895" cy="242926"/>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en-US" altLang="ja-JP" sz="800" dirty="0">
                  <a:solidFill>
                    <a:prstClr val="white"/>
                  </a:solidFill>
                  <a:latin typeface="HY수평선M" panose="02030600000101010101" pitchFamily="18" charset="-127"/>
                  <a:ea typeface="HY수평선M" panose="02030600000101010101" pitchFamily="18" charset="-127"/>
                  <a:cs typeface="Meiryo UI" pitchFamily="50" charset="-128"/>
                </a:rPr>
                <a:t>F/W </a:t>
              </a:r>
              <a:r>
                <a:rPr lang="en-US" altLang="ko-KR" sz="800" dirty="0">
                  <a:solidFill>
                    <a:prstClr val="white"/>
                  </a:solidFill>
                  <a:latin typeface="HY수평선M" panose="02030600000101010101" pitchFamily="18" charset="-127"/>
                  <a:ea typeface="HY수평선M" panose="02030600000101010101" pitchFamily="18" charset="-127"/>
                  <a:cs typeface="Meiryo UI" pitchFamily="50" charset="-128"/>
                </a:rPr>
                <a:t>adaptor</a:t>
              </a:r>
            </a:p>
          </p:txBody>
        </p:sp>
      </p:grpSp>
      <p:sp>
        <p:nvSpPr>
          <p:cNvPr id="240" name="직사각형 64"/>
          <p:cNvSpPr/>
          <p:nvPr/>
        </p:nvSpPr>
        <p:spPr bwMode="auto">
          <a:xfrm>
            <a:off x="4161266" y="3551109"/>
            <a:ext cx="2082813" cy="1099610"/>
          </a:xfrm>
          <a:prstGeom prst="rect">
            <a:avLst/>
          </a:prstGeom>
          <a:solidFill>
            <a:schemeClr val="accent6"/>
          </a:solidFill>
          <a:ln w="9525" cap="flat" cmpd="sng" algn="ctr">
            <a:no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endParaRPr lang="ko-KR" altLang="en-US" sz="1000">
              <a:solidFill>
                <a:prstClr val="black"/>
              </a:solidFill>
              <a:latin typeface="HY수평선M" panose="02030600000101010101" pitchFamily="18" charset="-127"/>
              <a:ea typeface="HY수평선M" panose="02030600000101010101" pitchFamily="18" charset="-127"/>
              <a:cs typeface="Meiryo UI" pitchFamily="50" charset="-128"/>
            </a:endParaRPr>
          </a:p>
        </p:txBody>
      </p:sp>
      <p:sp>
        <p:nvSpPr>
          <p:cNvPr id="241" name="모서리가 둥근 직사각형 11"/>
          <p:cNvSpPr/>
          <p:nvPr/>
        </p:nvSpPr>
        <p:spPr bwMode="auto">
          <a:xfrm>
            <a:off x="4231869" y="3587516"/>
            <a:ext cx="834967" cy="212977"/>
          </a:xfrm>
          <a:prstGeom prst="round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lvl1pPr>
              <a:defRPr kumimoji="1" sz="1000">
                <a:solidFill>
                  <a:schemeClr val="tx1"/>
                </a:solidFill>
                <a:latin typeface="Arial" panose="020B0604020202020204" pitchFamily="34" charset="0"/>
                <a:ea typeface="KB체_Bold"/>
                <a:cs typeface="KB체_Bold"/>
              </a:defRPr>
            </a:lvl1pPr>
            <a:lvl2pPr marL="742950" indent="-285750">
              <a:defRPr kumimoji="1" sz="1000">
                <a:solidFill>
                  <a:schemeClr val="tx1"/>
                </a:solidFill>
                <a:latin typeface="Arial" panose="020B0604020202020204" pitchFamily="34" charset="0"/>
                <a:ea typeface="KB체_Bold"/>
                <a:cs typeface="KB체_Bold"/>
              </a:defRPr>
            </a:lvl2pPr>
            <a:lvl3pPr marL="1143000" indent="-228600">
              <a:defRPr kumimoji="1" sz="1000">
                <a:solidFill>
                  <a:schemeClr val="tx1"/>
                </a:solidFill>
                <a:latin typeface="Arial" panose="020B0604020202020204" pitchFamily="34" charset="0"/>
                <a:ea typeface="KB체_Bold"/>
                <a:cs typeface="KB체_Bold"/>
              </a:defRPr>
            </a:lvl3pPr>
            <a:lvl4pPr marL="1600200" indent="-228600">
              <a:defRPr kumimoji="1" sz="1000">
                <a:solidFill>
                  <a:schemeClr val="tx1"/>
                </a:solidFill>
                <a:latin typeface="Arial" panose="020B0604020202020204" pitchFamily="34" charset="0"/>
                <a:ea typeface="KB체_Bold"/>
                <a:cs typeface="KB체_Bold"/>
              </a:defRPr>
            </a:lvl4pPr>
            <a:lvl5pPr marL="2057400" indent="-228600">
              <a:defRPr kumimoji="1" sz="1000">
                <a:solidFill>
                  <a:schemeClr val="tx1"/>
                </a:solidFill>
                <a:latin typeface="Arial" panose="020B0604020202020204" pitchFamily="34" charset="0"/>
                <a:ea typeface="KB체_Bold"/>
                <a:cs typeface="KB체_Bold"/>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9pPr>
          </a:lstStyle>
          <a:p>
            <a:pPr algn="ctr" eaLnBrk="0" fontAlgn="base" latinLnBrk="0" hangingPunct="0">
              <a:spcBef>
                <a:spcPct val="50000"/>
              </a:spcBef>
              <a:spcAft>
                <a:spcPct val="0"/>
              </a:spcAft>
              <a:defRPr/>
            </a:pPr>
            <a:r>
              <a:rPr kumimoji="0" lang="ko-KR" altLang="en-US" sz="800" dirty="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멀티</a:t>
            </a:r>
            <a:r>
              <a:rPr kumimoji="0" lang="en-US" altLang="ko-KR" sz="800" dirty="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Error</a:t>
            </a:r>
            <a:r>
              <a:rPr kumimoji="0" lang="ko-KR" altLang="en-US" sz="800" dirty="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처리 </a:t>
            </a:r>
          </a:p>
        </p:txBody>
      </p:sp>
      <p:sp>
        <p:nvSpPr>
          <p:cNvPr id="242" name="모서리가 둥근 직사각형 12"/>
          <p:cNvSpPr/>
          <p:nvPr/>
        </p:nvSpPr>
        <p:spPr bwMode="auto">
          <a:xfrm>
            <a:off x="4231869" y="3849029"/>
            <a:ext cx="834967" cy="212977"/>
          </a:xfrm>
          <a:prstGeom prst="round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lvl1pPr>
              <a:defRPr kumimoji="1" sz="1000">
                <a:solidFill>
                  <a:schemeClr val="tx1"/>
                </a:solidFill>
                <a:latin typeface="Arial" panose="020B0604020202020204" pitchFamily="34" charset="0"/>
                <a:ea typeface="KB체_Bold"/>
                <a:cs typeface="KB체_Bold"/>
              </a:defRPr>
            </a:lvl1pPr>
            <a:lvl2pPr marL="742950" indent="-285750">
              <a:defRPr kumimoji="1" sz="1000">
                <a:solidFill>
                  <a:schemeClr val="tx1"/>
                </a:solidFill>
                <a:latin typeface="Arial" panose="020B0604020202020204" pitchFamily="34" charset="0"/>
                <a:ea typeface="KB체_Bold"/>
                <a:cs typeface="KB체_Bold"/>
              </a:defRPr>
            </a:lvl2pPr>
            <a:lvl3pPr marL="1143000" indent="-228600">
              <a:defRPr kumimoji="1" sz="1000">
                <a:solidFill>
                  <a:schemeClr val="tx1"/>
                </a:solidFill>
                <a:latin typeface="Arial" panose="020B0604020202020204" pitchFamily="34" charset="0"/>
                <a:ea typeface="KB체_Bold"/>
                <a:cs typeface="KB체_Bold"/>
              </a:defRPr>
            </a:lvl3pPr>
            <a:lvl4pPr marL="1600200" indent="-228600">
              <a:defRPr kumimoji="1" sz="1000">
                <a:solidFill>
                  <a:schemeClr val="tx1"/>
                </a:solidFill>
                <a:latin typeface="Arial" panose="020B0604020202020204" pitchFamily="34" charset="0"/>
                <a:ea typeface="KB체_Bold"/>
                <a:cs typeface="KB체_Bold"/>
              </a:defRPr>
            </a:lvl4pPr>
            <a:lvl5pPr marL="2057400" indent="-228600">
              <a:defRPr kumimoji="1" sz="1000">
                <a:solidFill>
                  <a:schemeClr val="tx1"/>
                </a:solidFill>
                <a:latin typeface="Arial" panose="020B0604020202020204" pitchFamily="34" charset="0"/>
                <a:ea typeface="KB체_Bold"/>
                <a:cs typeface="KB체_Bold"/>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9pPr>
          </a:lstStyle>
          <a:p>
            <a:pPr algn="ctr" eaLnBrk="0" fontAlgn="base" latinLnBrk="0" hangingPunct="0">
              <a:spcBef>
                <a:spcPct val="50000"/>
              </a:spcBef>
              <a:spcAft>
                <a:spcPct val="0"/>
              </a:spcAft>
              <a:defRPr/>
            </a:pPr>
            <a:r>
              <a:rPr kumimoji="0" lang="ko-KR" altLang="en-US" sz="800" dirty="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취소거래</a:t>
            </a:r>
          </a:p>
        </p:txBody>
      </p:sp>
      <p:sp>
        <p:nvSpPr>
          <p:cNvPr id="243" name="모서리가 둥근 직사각형 13"/>
          <p:cNvSpPr/>
          <p:nvPr/>
        </p:nvSpPr>
        <p:spPr bwMode="auto">
          <a:xfrm>
            <a:off x="4231869" y="4110542"/>
            <a:ext cx="834967" cy="212977"/>
          </a:xfrm>
          <a:prstGeom prst="round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buClr>
                <a:srgbClr val="CC3300"/>
              </a:buClr>
              <a:defRPr/>
            </a:pPr>
            <a:r>
              <a:rPr lang="ko-KR" altLang="en-US" sz="800" dirty="0">
                <a:solidFill>
                  <a:prstClr val="black"/>
                </a:solidFill>
                <a:latin typeface="HY수평선M" panose="02030600000101010101" pitchFamily="18" charset="-127"/>
                <a:ea typeface="HY수평선M" panose="02030600000101010101" pitchFamily="18" charset="-127"/>
              </a:rPr>
              <a:t>책임자승인</a:t>
            </a:r>
            <a:endParaRPr lang="en-US" altLang="ko-KR" sz="8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sp>
        <p:nvSpPr>
          <p:cNvPr id="244" name="모서리가 둥근 직사각형 14"/>
          <p:cNvSpPr/>
          <p:nvPr/>
        </p:nvSpPr>
        <p:spPr bwMode="auto">
          <a:xfrm>
            <a:off x="4231869" y="4372056"/>
            <a:ext cx="834967" cy="212977"/>
          </a:xfrm>
          <a:prstGeom prst="round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buClr>
                <a:srgbClr val="CC3300"/>
              </a:buClr>
              <a:defRPr/>
            </a:pPr>
            <a:r>
              <a:rPr lang="ko-KR" altLang="en-US" sz="800" dirty="0">
                <a:solidFill>
                  <a:srgbClr val="000000"/>
                </a:solidFill>
                <a:latin typeface="HY수평선M" panose="02030600000101010101" pitchFamily="18" charset="-127"/>
                <a:ea typeface="HY수평선M" panose="02030600000101010101" pitchFamily="18" charset="-127"/>
                <a:cs typeface="Meiryo UI" pitchFamily="50" charset="-128"/>
              </a:rPr>
              <a:t>거래 전</a:t>
            </a:r>
            <a:r>
              <a:rPr lang="en-US" altLang="ja-JP" sz="800" dirty="0">
                <a:solidFill>
                  <a:srgbClr val="000000"/>
                </a:solidFill>
                <a:latin typeface="HY수평선M" panose="02030600000101010101" pitchFamily="18" charset="-127"/>
                <a:ea typeface="HY수평선M" panose="02030600000101010101" pitchFamily="18" charset="-127"/>
                <a:cs typeface="Meiryo UI" pitchFamily="50" charset="-128"/>
              </a:rPr>
              <a:t>/</a:t>
            </a:r>
            <a:r>
              <a:rPr lang="ko-KR" altLang="en-US" sz="800" dirty="0">
                <a:solidFill>
                  <a:srgbClr val="000000"/>
                </a:solidFill>
                <a:latin typeface="HY수평선M" panose="02030600000101010101" pitchFamily="18" charset="-127"/>
                <a:ea typeface="HY수평선M" panose="02030600000101010101" pitchFamily="18" charset="-127"/>
                <a:cs typeface="Meiryo UI" pitchFamily="50" charset="-128"/>
              </a:rPr>
              <a:t>후처리</a:t>
            </a:r>
            <a:endParaRPr lang="en-US" altLang="ko-KR" sz="8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sp>
        <p:nvSpPr>
          <p:cNvPr id="245" name="모서리가 둥근 직사각형 18"/>
          <p:cNvSpPr/>
          <p:nvPr/>
        </p:nvSpPr>
        <p:spPr bwMode="auto">
          <a:xfrm>
            <a:off x="5326229" y="3593761"/>
            <a:ext cx="834967" cy="212977"/>
          </a:xfrm>
          <a:prstGeom prst="round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ko-KR" altLang="en-US" sz="800" dirty="0">
                <a:solidFill>
                  <a:prstClr val="black"/>
                </a:solidFill>
                <a:latin typeface="HY수평선M" panose="02030600000101010101" pitchFamily="18" charset="-127"/>
                <a:ea typeface="HY수평선M" panose="02030600000101010101" pitchFamily="18" charset="-127"/>
                <a:cs typeface="Meiryo UI" pitchFamily="50" charset="-128"/>
              </a:rPr>
              <a:t>비동기업무호출</a:t>
            </a:r>
            <a:endParaRPr lang="zh-TW" altLang="en-US" sz="800" dirty="0">
              <a:solidFill>
                <a:prstClr val="black"/>
              </a:solidFill>
              <a:latin typeface="HY수평선M" panose="02030600000101010101" pitchFamily="18" charset="-127"/>
              <a:ea typeface="KB금융 본문체 Medium" panose="020B0603000000000000" pitchFamily="50" charset="-127"/>
              <a:cs typeface="Meiryo UI" pitchFamily="50" charset="-128"/>
            </a:endParaRPr>
          </a:p>
        </p:txBody>
      </p:sp>
      <p:sp>
        <p:nvSpPr>
          <p:cNvPr id="246" name="모서리가 둥근 직사각형 19"/>
          <p:cNvSpPr/>
          <p:nvPr/>
        </p:nvSpPr>
        <p:spPr bwMode="auto">
          <a:xfrm>
            <a:off x="5326229" y="3851204"/>
            <a:ext cx="834967" cy="212977"/>
          </a:xfrm>
          <a:prstGeom prst="round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lvl1pPr>
              <a:defRPr kumimoji="1" sz="1000">
                <a:solidFill>
                  <a:schemeClr val="tx1"/>
                </a:solidFill>
                <a:latin typeface="Arial" panose="020B0604020202020204" pitchFamily="34" charset="0"/>
                <a:ea typeface="KB체_Bold"/>
                <a:cs typeface="KB체_Bold"/>
              </a:defRPr>
            </a:lvl1pPr>
            <a:lvl2pPr marL="742950" indent="-285750">
              <a:defRPr kumimoji="1" sz="1000">
                <a:solidFill>
                  <a:schemeClr val="tx1"/>
                </a:solidFill>
                <a:latin typeface="Arial" panose="020B0604020202020204" pitchFamily="34" charset="0"/>
                <a:ea typeface="KB체_Bold"/>
                <a:cs typeface="KB체_Bold"/>
              </a:defRPr>
            </a:lvl2pPr>
            <a:lvl3pPr marL="1143000" indent="-228600">
              <a:defRPr kumimoji="1" sz="1000">
                <a:solidFill>
                  <a:schemeClr val="tx1"/>
                </a:solidFill>
                <a:latin typeface="Arial" panose="020B0604020202020204" pitchFamily="34" charset="0"/>
                <a:ea typeface="KB체_Bold"/>
                <a:cs typeface="KB체_Bold"/>
              </a:defRPr>
            </a:lvl3pPr>
            <a:lvl4pPr marL="1600200" indent="-228600">
              <a:defRPr kumimoji="1" sz="1000">
                <a:solidFill>
                  <a:schemeClr val="tx1"/>
                </a:solidFill>
                <a:latin typeface="Arial" panose="020B0604020202020204" pitchFamily="34" charset="0"/>
                <a:ea typeface="KB체_Bold"/>
                <a:cs typeface="KB체_Bold"/>
              </a:defRPr>
            </a:lvl4pPr>
            <a:lvl5pPr marL="2057400" indent="-228600">
              <a:defRPr kumimoji="1" sz="1000">
                <a:solidFill>
                  <a:schemeClr val="tx1"/>
                </a:solidFill>
                <a:latin typeface="Arial" panose="020B0604020202020204" pitchFamily="34" charset="0"/>
                <a:ea typeface="KB체_Bold"/>
                <a:cs typeface="KB체_Bold"/>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9pPr>
          </a:lstStyle>
          <a:p>
            <a:pPr algn="ctr" eaLnBrk="0" fontAlgn="base" latinLnBrk="0" hangingPunct="0">
              <a:spcBef>
                <a:spcPct val="50000"/>
              </a:spcBef>
              <a:spcAft>
                <a:spcPct val="0"/>
              </a:spcAft>
              <a:defRPr/>
            </a:pPr>
            <a:r>
              <a:rPr lang="ko-KR" altLang="en-US" sz="800" dirty="0">
                <a:solidFill>
                  <a:srgbClr val="000000"/>
                </a:solidFill>
                <a:latin typeface="HY수평선M" panose="02030600000101010101" pitchFamily="18" charset="-127"/>
                <a:ea typeface="HY수평선M" panose="02030600000101010101" pitchFamily="18" charset="-127"/>
                <a:cs typeface="Meiryo UI" panose="020B0604030504040204" pitchFamily="50" charset="-128"/>
              </a:rPr>
              <a:t>타임아웃처리</a:t>
            </a:r>
            <a:endParaRPr kumimoji="0" lang="ko-KR" altLang="en-US" sz="800" dirty="0">
              <a:solidFill>
                <a:prstClr val="black"/>
              </a:solidFill>
              <a:latin typeface="HY수평선M" panose="02030600000101010101" pitchFamily="18" charset="-127"/>
              <a:ea typeface="HY수평선M" panose="02030600000101010101" pitchFamily="18" charset="-127"/>
              <a:cs typeface="Meiryo UI" panose="020B0604030504040204" pitchFamily="50" charset="-128"/>
            </a:endParaRPr>
          </a:p>
        </p:txBody>
      </p:sp>
      <p:sp>
        <p:nvSpPr>
          <p:cNvPr id="247" name="모서리가 둥근 직사각형 20"/>
          <p:cNvSpPr/>
          <p:nvPr/>
        </p:nvSpPr>
        <p:spPr bwMode="auto">
          <a:xfrm>
            <a:off x="5326229" y="4108647"/>
            <a:ext cx="834967" cy="212977"/>
          </a:xfrm>
          <a:prstGeom prst="round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buClr>
                <a:srgbClr val="CC3300"/>
              </a:buClr>
              <a:defRPr/>
            </a:pPr>
            <a:r>
              <a:rPr lang="ko-KR" altLang="en-US" sz="800" dirty="0">
                <a:solidFill>
                  <a:srgbClr val="000000"/>
                </a:solidFill>
                <a:latin typeface="HY수평선M" panose="02030600000101010101" pitchFamily="18" charset="-127"/>
                <a:ea typeface="HY수평선M" panose="02030600000101010101" pitchFamily="18" charset="-127"/>
                <a:cs typeface="Meiryo UI" pitchFamily="50" charset="-128"/>
              </a:rPr>
              <a:t>공통 영역처리</a:t>
            </a:r>
            <a:endParaRPr lang="en-US" altLang="ko-KR" sz="8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sp>
        <p:nvSpPr>
          <p:cNvPr id="248" name="모서리가 둥근 직사각형 21"/>
          <p:cNvSpPr/>
          <p:nvPr/>
        </p:nvSpPr>
        <p:spPr bwMode="auto">
          <a:xfrm>
            <a:off x="5326229" y="4366091"/>
            <a:ext cx="834967" cy="212977"/>
          </a:xfrm>
          <a:prstGeom prst="round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buClr>
                <a:srgbClr val="CC3300"/>
              </a:buClr>
              <a:defRPr/>
            </a:pPr>
            <a:r>
              <a:rPr lang="ko-KR" altLang="en-US" sz="800" dirty="0">
                <a:solidFill>
                  <a:srgbClr val="000000"/>
                </a:solidFill>
                <a:latin typeface="HY수평선M" panose="02030600000101010101" pitchFamily="18" charset="-127"/>
                <a:ea typeface="HY수평선M" panose="02030600000101010101" pitchFamily="18" charset="-127"/>
                <a:cs typeface="Meiryo UI" pitchFamily="50" charset="-128"/>
              </a:rPr>
              <a:t>센터일괄처리</a:t>
            </a:r>
            <a:endParaRPr lang="en-US" altLang="ko-KR" sz="8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grpSp>
        <p:nvGrpSpPr>
          <p:cNvPr id="249" name="그룹 248"/>
          <p:cNvGrpSpPr/>
          <p:nvPr/>
        </p:nvGrpSpPr>
        <p:grpSpPr>
          <a:xfrm>
            <a:off x="3028948" y="2420888"/>
            <a:ext cx="1044000" cy="2196000"/>
            <a:chOff x="3005975" y="1859465"/>
            <a:chExt cx="1044000" cy="2135943"/>
          </a:xfrm>
          <a:solidFill>
            <a:srgbClr val="006666"/>
          </a:solidFill>
        </p:grpSpPr>
        <p:sp>
          <p:nvSpPr>
            <p:cNvPr id="250" name="직사각형 67"/>
            <p:cNvSpPr/>
            <p:nvPr/>
          </p:nvSpPr>
          <p:spPr bwMode="auto">
            <a:xfrm>
              <a:off x="3005975" y="1859465"/>
              <a:ext cx="1044000" cy="2135943"/>
            </a:xfrm>
            <a:prstGeom prst="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endParaRPr lang="ko-KR" altLang="en-US" sz="1000">
                <a:solidFill>
                  <a:prstClr val="black"/>
                </a:solidFill>
                <a:latin typeface="HY수평선M" panose="02030600000101010101" pitchFamily="18" charset="-127"/>
                <a:ea typeface="HY수평선M" panose="02030600000101010101" pitchFamily="18" charset="-127"/>
                <a:cs typeface="Meiryo UI" pitchFamily="50" charset="-128"/>
              </a:endParaRPr>
            </a:p>
          </p:txBody>
        </p:sp>
        <p:sp>
          <p:nvSpPr>
            <p:cNvPr id="251" name="모서리가 둥근 직사각형 5"/>
            <p:cNvSpPr/>
            <p:nvPr/>
          </p:nvSpPr>
          <p:spPr bwMode="auto">
            <a:xfrm>
              <a:off x="3076580" y="2517469"/>
              <a:ext cx="834967"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ko-KR" altLang="en-US" sz="800" dirty="0">
                  <a:solidFill>
                    <a:prstClr val="white"/>
                  </a:solidFill>
                  <a:latin typeface="HY수평선M" panose="02030600000101010101" pitchFamily="18" charset="-127"/>
                  <a:ea typeface="HY수평선M" panose="02030600000101010101" pitchFamily="18" charset="-127"/>
                  <a:cs typeface="Meiryo UI" pitchFamily="50" charset="-128"/>
                </a:rPr>
                <a:t>메시지변환</a:t>
              </a:r>
              <a:endParaRPr lang="en-US" altLang="ko-KR" sz="800" dirty="0">
                <a:solidFill>
                  <a:prstClr val="white"/>
                </a:solidFill>
                <a:latin typeface="HY수평선M" panose="02030600000101010101" pitchFamily="18" charset="-127"/>
                <a:ea typeface="HY수평선M" panose="02030600000101010101" pitchFamily="18" charset="-127"/>
                <a:cs typeface="Meiryo UI" pitchFamily="50" charset="-128"/>
              </a:endParaRPr>
            </a:p>
          </p:txBody>
        </p:sp>
        <p:sp>
          <p:nvSpPr>
            <p:cNvPr id="252" name="모서리가 둥근 직사각형 6"/>
            <p:cNvSpPr/>
            <p:nvPr/>
          </p:nvSpPr>
          <p:spPr bwMode="auto">
            <a:xfrm>
              <a:off x="3076580" y="2888860"/>
              <a:ext cx="834967"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en-US" altLang="ko-KR" sz="800" dirty="0">
                  <a:solidFill>
                    <a:prstClr val="white"/>
                  </a:solidFill>
                  <a:latin typeface="HY수평선M" panose="02030600000101010101" pitchFamily="18" charset="-127"/>
                  <a:ea typeface="HY수평선M" panose="02030600000101010101" pitchFamily="18" charset="-127"/>
                  <a:cs typeface="Meiryo UI" pitchFamily="50" charset="-128"/>
                </a:rPr>
                <a:t>MCI adaptor</a:t>
              </a:r>
            </a:p>
          </p:txBody>
        </p:sp>
        <p:sp>
          <p:nvSpPr>
            <p:cNvPr id="253" name="모서리가 둥근 직사각형 7"/>
            <p:cNvSpPr/>
            <p:nvPr/>
          </p:nvSpPr>
          <p:spPr bwMode="auto">
            <a:xfrm>
              <a:off x="3076580" y="3260253"/>
              <a:ext cx="834967"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ko-KR" altLang="en-US" sz="800" dirty="0">
                  <a:solidFill>
                    <a:prstClr val="white"/>
                  </a:solidFill>
                  <a:latin typeface="HY수평선M" panose="02030600000101010101" pitchFamily="18" charset="-127"/>
                  <a:ea typeface="HY수평선M" panose="02030600000101010101" pitchFamily="18" charset="-127"/>
                  <a:cs typeface="Meiryo UI" pitchFamily="50" charset="-128"/>
                </a:rPr>
                <a:t>거래 제어 </a:t>
              </a:r>
              <a:endParaRPr lang="en-US" altLang="ko-KR" sz="800" dirty="0">
                <a:solidFill>
                  <a:prstClr val="white"/>
                </a:solidFill>
                <a:latin typeface="HY수평선M" panose="02030600000101010101" pitchFamily="18" charset="-127"/>
                <a:ea typeface="HY수평선M" panose="02030600000101010101" pitchFamily="18" charset="-127"/>
                <a:cs typeface="Meiryo UI" pitchFamily="50" charset="-128"/>
              </a:endParaRPr>
            </a:p>
          </p:txBody>
        </p:sp>
        <p:sp>
          <p:nvSpPr>
            <p:cNvPr id="254" name="모서리가 둥근 직사각형 8"/>
            <p:cNvSpPr/>
            <p:nvPr/>
          </p:nvSpPr>
          <p:spPr bwMode="auto">
            <a:xfrm>
              <a:off x="3076580" y="3631644"/>
              <a:ext cx="834967"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pPr>
              <a:r>
                <a:rPr lang="ko-KR" altLang="en-US" sz="800" dirty="0">
                  <a:solidFill>
                    <a:prstClr val="white"/>
                  </a:solidFill>
                  <a:latin typeface="HY수평선M" panose="02030600000101010101" pitchFamily="18" charset="-127"/>
                  <a:ea typeface="HY수평선M" panose="02030600000101010101" pitchFamily="18" charset="-127"/>
                  <a:cs typeface="Meiryo UI" pitchFamily="50" charset="-128"/>
                </a:rPr>
                <a:t>접근 제어</a:t>
              </a:r>
              <a:endParaRPr lang="ja-JP" altLang="en-US" sz="800" dirty="0">
                <a:solidFill>
                  <a:prstClr val="white"/>
                </a:solidFill>
                <a:latin typeface="HY수평선M" panose="02030600000101010101" pitchFamily="18" charset="-127"/>
                <a:ea typeface="KB금융 본문체 Medium" panose="020B0603000000000000" pitchFamily="50" charset="-127"/>
                <a:cs typeface="Meiryo UI" pitchFamily="50" charset="-128"/>
              </a:endParaRPr>
            </a:p>
          </p:txBody>
        </p:sp>
        <p:sp>
          <p:nvSpPr>
            <p:cNvPr id="255" name="TextBox 68"/>
            <p:cNvSpPr txBox="1">
              <a:spLocks noChangeArrowheads="1"/>
            </p:cNvSpPr>
            <p:nvPr/>
          </p:nvSpPr>
          <p:spPr bwMode="auto">
            <a:xfrm>
              <a:off x="3040056" y="1890251"/>
              <a:ext cx="936000" cy="404135"/>
            </a:xfrm>
            <a:prstGeom prst="rect">
              <a:avLst/>
            </a:prstGeom>
            <a:grpFill/>
            <a:ln w="9525">
              <a:noFill/>
              <a:miter lim="800000"/>
              <a:headEnd/>
              <a:tailEnd/>
            </a:ln>
          </p:spPr>
          <p:txBody>
            <a:bodyPr wrap="square">
              <a:spAutoFit/>
            </a:bodyPr>
            <a:lstStyle/>
            <a:p>
              <a:pPr algn="ctr" fontAlgn="base" latinLnBrk="0">
                <a:spcBef>
                  <a:spcPct val="0"/>
                </a:spcBef>
                <a:spcAft>
                  <a:spcPct val="0"/>
                </a:spcAft>
              </a:pPr>
              <a:r>
                <a:rPr lang="en-US" altLang="ko-KR" sz="1050" b="1" u="sng" dirty="0">
                  <a:solidFill>
                    <a:prstClr val="white"/>
                  </a:solidFill>
                  <a:latin typeface="HY수평선M" panose="02030600000101010101" pitchFamily="18" charset="-127"/>
                  <a:ea typeface="HY수평선M" panose="02030600000101010101" pitchFamily="18" charset="-127"/>
                  <a:cs typeface="Meiryo UI" pitchFamily="50" charset="-128"/>
                </a:rPr>
                <a:t>Channel Layer</a:t>
              </a:r>
              <a:endParaRPr lang="ko-KR" altLang="en-US" sz="1050" b="1" u="sng" dirty="0">
                <a:solidFill>
                  <a:prstClr val="white"/>
                </a:solidFill>
                <a:latin typeface="HY수평선M" panose="02030600000101010101" pitchFamily="18" charset="-127"/>
                <a:ea typeface="HY수평선M" panose="02030600000101010101" pitchFamily="18" charset="-127"/>
                <a:cs typeface="Meiryo UI" pitchFamily="50" charset="-128"/>
              </a:endParaRPr>
            </a:p>
          </p:txBody>
        </p:sp>
      </p:grpSp>
      <p:sp>
        <p:nvSpPr>
          <p:cNvPr id="256" name="TextBox 70"/>
          <p:cNvSpPr txBox="1">
            <a:spLocks noChangeArrowheads="1"/>
          </p:cNvSpPr>
          <p:nvPr/>
        </p:nvSpPr>
        <p:spPr bwMode="auto">
          <a:xfrm>
            <a:off x="6355582" y="2461289"/>
            <a:ext cx="972000" cy="430887"/>
          </a:xfrm>
          <a:prstGeom prst="rect">
            <a:avLst/>
          </a:prstGeom>
          <a:solidFill>
            <a:srgbClr val="006666"/>
          </a:solidFill>
          <a:ln w="9525">
            <a:noFill/>
            <a:miter lim="800000"/>
            <a:headEnd/>
            <a:tailEnd/>
          </a:ln>
        </p:spPr>
        <p:txBody>
          <a:bodyPr>
            <a:spAutoFit/>
          </a:bodyPr>
          <a:lstStyle/>
          <a:p>
            <a:pPr algn="ctr" fontAlgn="base" latinLnBrk="0">
              <a:spcBef>
                <a:spcPct val="0"/>
              </a:spcBef>
              <a:spcAft>
                <a:spcPct val="0"/>
              </a:spcAft>
            </a:pPr>
            <a:r>
              <a:rPr lang="en-US" altLang="ko-KR" sz="1050" b="1" u="sng" dirty="0">
                <a:solidFill>
                  <a:prstClr val="white"/>
                </a:solidFill>
                <a:latin typeface="HY수평선M" panose="02030600000101010101" pitchFamily="18" charset="-127"/>
                <a:ea typeface="HY수평선M" panose="02030600000101010101" pitchFamily="18" charset="-127"/>
                <a:cs typeface="Meiryo UI" pitchFamily="50" charset="-128"/>
              </a:rPr>
              <a:t>Interface Layer</a:t>
            </a:r>
            <a:endParaRPr lang="ko-KR" altLang="en-US" sz="1050" b="1" u="sng" dirty="0">
              <a:solidFill>
                <a:prstClr val="white"/>
              </a:solidFill>
              <a:latin typeface="HY수평선M" panose="02030600000101010101" pitchFamily="18" charset="-127"/>
              <a:ea typeface="HY수평선M" panose="02030600000101010101" pitchFamily="18" charset="-127"/>
              <a:cs typeface="Meiryo UI" pitchFamily="50" charset="-128"/>
            </a:endParaRPr>
          </a:p>
        </p:txBody>
      </p:sp>
      <p:sp>
        <p:nvSpPr>
          <p:cNvPr id="271" name="순서도: 자기 디스크 80"/>
          <p:cNvSpPr/>
          <p:nvPr/>
        </p:nvSpPr>
        <p:spPr bwMode="auto">
          <a:xfrm>
            <a:off x="8360136" y="5846505"/>
            <a:ext cx="864000" cy="360000"/>
          </a:xfrm>
          <a:prstGeom prst="flowChartMagneticDisk">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fontAlgn="base">
              <a:spcBef>
                <a:spcPct val="0"/>
              </a:spcBef>
              <a:spcAft>
                <a:spcPct val="0"/>
              </a:spcAft>
              <a:buClr>
                <a:srgbClr val="CC3300"/>
              </a:buClr>
              <a:defRPr/>
            </a:pPr>
            <a:r>
              <a:rPr lang="ko-KR" altLang="en-US" sz="1000" dirty="0">
                <a:solidFill>
                  <a:srgbClr val="000000"/>
                </a:solidFill>
                <a:latin typeface="HY수평선M" panose="02030600000101010101" pitchFamily="18" charset="-127"/>
                <a:ea typeface="HY수평선M" panose="02030600000101010101" pitchFamily="18" charset="-127"/>
                <a:cs typeface="Meiryo UI" pitchFamily="50" charset="-128"/>
              </a:rPr>
              <a:t>업무 데이터</a:t>
            </a:r>
            <a:endParaRPr lang="en-US" altLang="ko-KR" sz="10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cxnSp>
        <p:nvCxnSpPr>
          <p:cNvPr id="272" name="직선 화살표 연결선 100"/>
          <p:cNvCxnSpPr>
            <a:cxnSpLocks noChangeShapeType="1"/>
          </p:cNvCxnSpPr>
          <p:nvPr/>
        </p:nvCxnSpPr>
        <p:spPr bwMode="auto">
          <a:xfrm rot="5400000" flipH="1" flipV="1">
            <a:off x="8589071" y="5463027"/>
            <a:ext cx="425955" cy="1534"/>
          </a:xfrm>
          <a:prstGeom prst="straightConnector1">
            <a:avLst/>
          </a:prstGeom>
          <a:noFill/>
          <a:ln w="19050" cmpd="sng" algn="ctr">
            <a:solidFill>
              <a:schemeClr val="bg1">
                <a:lumMod val="50000"/>
              </a:schemeClr>
            </a:solidFill>
            <a:prstDash val="solid"/>
            <a:round/>
            <a:headEnd/>
            <a:tailEnd type="arrow" w="med" len="med"/>
          </a:ln>
        </p:spPr>
      </p:cxnSp>
      <p:cxnSp>
        <p:nvCxnSpPr>
          <p:cNvPr id="273" name="꺾인 연결선 102"/>
          <p:cNvCxnSpPr>
            <a:cxnSpLocks noChangeShapeType="1"/>
          </p:cNvCxnSpPr>
          <p:nvPr/>
        </p:nvCxnSpPr>
        <p:spPr bwMode="auto">
          <a:xfrm>
            <a:off x="7484539" y="5161307"/>
            <a:ext cx="847246" cy="692947"/>
          </a:xfrm>
          <a:prstGeom prst="bentConnector3">
            <a:avLst>
              <a:gd name="adj1" fmla="val 50000"/>
            </a:avLst>
          </a:prstGeom>
          <a:noFill/>
          <a:ln w="19050" cmpd="sng" algn="ctr">
            <a:solidFill>
              <a:schemeClr val="bg1">
                <a:lumMod val="50000"/>
              </a:schemeClr>
            </a:solidFill>
            <a:prstDash val="solid"/>
            <a:round/>
            <a:headEnd/>
            <a:tailEnd type="arrow" w="med" len="med"/>
          </a:ln>
        </p:spPr>
      </p:cxnSp>
      <p:cxnSp>
        <p:nvCxnSpPr>
          <p:cNvPr id="274" name="직선 화살표 연결선 104"/>
          <p:cNvCxnSpPr>
            <a:cxnSpLocks noChangeShapeType="1"/>
          </p:cNvCxnSpPr>
          <p:nvPr/>
        </p:nvCxnSpPr>
        <p:spPr bwMode="auto">
          <a:xfrm rot="16200000" flipH="1">
            <a:off x="3507210" y="4751461"/>
            <a:ext cx="212977" cy="0"/>
          </a:xfrm>
          <a:prstGeom prst="straightConnector1">
            <a:avLst/>
          </a:prstGeom>
          <a:noFill/>
          <a:ln w="12700" algn="ctr">
            <a:solidFill>
              <a:schemeClr val="bg1"/>
            </a:solidFill>
            <a:round/>
            <a:headEnd/>
            <a:tailEnd type="triangle" w="med" len="med"/>
          </a:ln>
        </p:spPr>
      </p:cxnSp>
      <p:cxnSp>
        <p:nvCxnSpPr>
          <p:cNvPr id="275" name="직선 화살표 연결선 107"/>
          <p:cNvCxnSpPr>
            <a:cxnSpLocks noChangeShapeType="1"/>
          </p:cNvCxnSpPr>
          <p:nvPr/>
        </p:nvCxnSpPr>
        <p:spPr bwMode="auto">
          <a:xfrm rot="16200000" flipH="1">
            <a:off x="4517664" y="4751461"/>
            <a:ext cx="212977" cy="0"/>
          </a:xfrm>
          <a:prstGeom prst="straightConnector1">
            <a:avLst/>
          </a:prstGeom>
          <a:noFill/>
          <a:ln w="12700" algn="ctr">
            <a:solidFill>
              <a:schemeClr val="bg1"/>
            </a:solidFill>
            <a:round/>
            <a:headEnd/>
            <a:tailEnd type="triangle" w="med" len="med"/>
          </a:ln>
        </p:spPr>
      </p:cxnSp>
      <p:cxnSp>
        <p:nvCxnSpPr>
          <p:cNvPr id="276" name="직선 화살표 연결선 108"/>
          <p:cNvCxnSpPr>
            <a:cxnSpLocks noChangeShapeType="1"/>
          </p:cNvCxnSpPr>
          <p:nvPr/>
        </p:nvCxnSpPr>
        <p:spPr bwMode="auto">
          <a:xfrm rot="16200000" flipH="1">
            <a:off x="5662171" y="4751461"/>
            <a:ext cx="212977" cy="0"/>
          </a:xfrm>
          <a:prstGeom prst="straightConnector1">
            <a:avLst/>
          </a:prstGeom>
          <a:noFill/>
          <a:ln w="12700" algn="ctr">
            <a:solidFill>
              <a:schemeClr val="bg1"/>
            </a:solidFill>
            <a:round/>
            <a:headEnd/>
            <a:tailEnd type="triangle" w="med" len="med"/>
          </a:ln>
        </p:spPr>
      </p:cxnSp>
      <p:cxnSp>
        <p:nvCxnSpPr>
          <p:cNvPr id="277" name="직선 화살표 연결선 109"/>
          <p:cNvCxnSpPr>
            <a:cxnSpLocks noChangeShapeType="1"/>
          </p:cNvCxnSpPr>
          <p:nvPr/>
        </p:nvCxnSpPr>
        <p:spPr bwMode="auto">
          <a:xfrm rot="16200000" flipH="1">
            <a:off x="6714861" y="4751461"/>
            <a:ext cx="212977" cy="0"/>
          </a:xfrm>
          <a:prstGeom prst="straightConnector1">
            <a:avLst/>
          </a:prstGeom>
          <a:noFill/>
          <a:ln w="12700" algn="ctr">
            <a:solidFill>
              <a:schemeClr val="bg1"/>
            </a:solidFill>
            <a:round/>
            <a:headEnd/>
            <a:tailEnd type="triangle" w="med" len="med"/>
          </a:ln>
        </p:spPr>
      </p:cxnSp>
      <p:cxnSp>
        <p:nvCxnSpPr>
          <p:cNvPr id="278" name="꺾인 연결선 119"/>
          <p:cNvCxnSpPr>
            <a:cxnSpLocks noChangeShapeType="1"/>
          </p:cNvCxnSpPr>
          <p:nvPr/>
        </p:nvCxnSpPr>
        <p:spPr bwMode="auto">
          <a:xfrm flipV="1">
            <a:off x="7484539" y="2554654"/>
            <a:ext cx="564830" cy="1024759"/>
          </a:xfrm>
          <a:prstGeom prst="bentConnector3">
            <a:avLst>
              <a:gd name="adj1" fmla="val 50000"/>
            </a:avLst>
          </a:prstGeom>
          <a:noFill/>
          <a:ln w="19050" cmpd="sng" algn="ctr">
            <a:solidFill>
              <a:schemeClr val="bg1">
                <a:lumMod val="50000"/>
              </a:schemeClr>
            </a:solidFill>
            <a:prstDash val="solid"/>
            <a:round/>
            <a:headEnd/>
            <a:tailEnd type="arrow" w="med" len="med"/>
          </a:ln>
        </p:spPr>
      </p:cxnSp>
      <p:sp>
        <p:nvSpPr>
          <p:cNvPr id="279" name="TextBox 120"/>
          <p:cNvSpPr txBox="1">
            <a:spLocks noChangeArrowheads="1"/>
          </p:cNvSpPr>
          <p:nvPr/>
        </p:nvSpPr>
        <p:spPr bwMode="auto">
          <a:xfrm>
            <a:off x="8041361" y="2767631"/>
            <a:ext cx="394460" cy="200055"/>
          </a:xfrm>
          <a:prstGeom prst="rect">
            <a:avLst/>
          </a:prstGeom>
          <a:noFill/>
          <a:ln w="9525">
            <a:noFill/>
            <a:miter lim="800000"/>
            <a:headEnd/>
            <a:tailEnd/>
          </a:ln>
        </p:spPr>
        <p:txBody>
          <a:bodyPr>
            <a:spAutoFit/>
          </a:bodyPr>
          <a:lstStyle/>
          <a:p>
            <a:pPr fontAlgn="base" latinLnBrk="0">
              <a:spcBef>
                <a:spcPct val="0"/>
              </a:spcBef>
              <a:spcAft>
                <a:spcPct val="0"/>
              </a:spcAft>
            </a:pPr>
            <a:r>
              <a:rPr lang="en-US" altLang="ko-KR" sz="700" b="1">
                <a:solidFill>
                  <a:prstClr val="black"/>
                </a:solidFill>
                <a:latin typeface="HY수평선M" panose="02030600000101010101" pitchFamily="18" charset="-127"/>
                <a:ea typeface="HY수평선M" panose="02030600000101010101" pitchFamily="18" charset="-127"/>
                <a:cs typeface="Meiryo UI" pitchFamily="50" charset="-128"/>
              </a:rPr>
              <a:t>EAI</a:t>
            </a:r>
            <a:endParaRPr lang="ko-KR" altLang="en-US" sz="700" b="1">
              <a:solidFill>
                <a:prstClr val="black"/>
              </a:solidFill>
              <a:latin typeface="HY수평선M" panose="02030600000101010101" pitchFamily="18" charset="-127"/>
              <a:ea typeface="HY수평선M" panose="02030600000101010101" pitchFamily="18" charset="-127"/>
              <a:cs typeface="Meiryo UI" pitchFamily="50" charset="-128"/>
            </a:endParaRPr>
          </a:p>
        </p:txBody>
      </p:sp>
      <p:sp>
        <p:nvSpPr>
          <p:cNvPr id="280" name="TextBox 121"/>
          <p:cNvSpPr txBox="1">
            <a:spLocks noChangeArrowheads="1"/>
          </p:cNvSpPr>
          <p:nvPr/>
        </p:nvSpPr>
        <p:spPr bwMode="auto">
          <a:xfrm>
            <a:off x="8435820" y="2767631"/>
            <a:ext cx="580179" cy="200055"/>
          </a:xfrm>
          <a:prstGeom prst="rect">
            <a:avLst/>
          </a:prstGeom>
          <a:noFill/>
          <a:ln w="9525">
            <a:noFill/>
            <a:miter lim="800000"/>
            <a:headEnd/>
            <a:tailEnd/>
          </a:ln>
        </p:spPr>
        <p:txBody>
          <a:bodyPr>
            <a:spAutoFit/>
          </a:bodyPr>
          <a:lstStyle/>
          <a:p>
            <a:pPr fontAlgn="base" latinLnBrk="0">
              <a:spcBef>
                <a:spcPct val="0"/>
              </a:spcBef>
              <a:spcAft>
                <a:spcPct val="0"/>
              </a:spcAft>
            </a:pPr>
            <a:r>
              <a:rPr lang="en-US" altLang="ko-KR" sz="700" b="1">
                <a:solidFill>
                  <a:prstClr val="black"/>
                </a:solidFill>
                <a:latin typeface="HY수평선M" panose="02030600000101010101" pitchFamily="18" charset="-127"/>
                <a:ea typeface="HY수평선M" panose="02030600000101010101" pitchFamily="18" charset="-127"/>
                <a:cs typeface="Meiryo UI" pitchFamily="50" charset="-128"/>
              </a:rPr>
              <a:t>DBMS</a:t>
            </a:r>
            <a:endParaRPr lang="ko-KR" altLang="en-US" sz="700" b="1">
              <a:solidFill>
                <a:prstClr val="black"/>
              </a:solidFill>
              <a:latin typeface="HY수평선M" panose="02030600000101010101" pitchFamily="18" charset="-127"/>
              <a:ea typeface="HY수평선M" panose="02030600000101010101" pitchFamily="18" charset="-127"/>
              <a:cs typeface="Meiryo UI" pitchFamily="50" charset="-128"/>
            </a:endParaRPr>
          </a:p>
        </p:txBody>
      </p:sp>
      <p:sp>
        <p:nvSpPr>
          <p:cNvPr id="281" name="TextBox 122"/>
          <p:cNvSpPr txBox="1">
            <a:spLocks noChangeArrowheads="1"/>
          </p:cNvSpPr>
          <p:nvPr/>
        </p:nvSpPr>
        <p:spPr bwMode="auto">
          <a:xfrm>
            <a:off x="8859442" y="2767631"/>
            <a:ext cx="574040" cy="200055"/>
          </a:xfrm>
          <a:prstGeom prst="rect">
            <a:avLst/>
          </a:prstGeom>
          <a:noFill/>
          <a:ln w="9525">
            <a:noFill/>
            <a:miter lim="800000"/>
            <a:headEnd/>
            <a:tailEnd/>
          </a:ln>
        </p:spPr>
        <p:txBody>
          <a:bodyPr>
            <a:spAutoFit/>
          </a:bodyPr>
          <a:lstStyle/>
          <a:p>
            <a:pPr fontAlgn="base">
              <a:spcBef>
                <a:spcPct val="0"/>
              </a:spcBef>
              <a:spcAft>
                <a:spcPct val="0"/>
              </a:spcAft>
              <a:buClr>
                <a:srgbClr val="CC3300"/>
              </a:buClr>
            </a:pPr>
            <a:r>
              <a:rPr lang="en-US" altLang="ko-KR" sz="700" b="1" dirty="0">
                <a:solidFill>
                  <a:srgbClr val="000000"/>
                </a:solidFill>
                <a:latin typeface="HY수평선M" panose="02030600000101010101" pitchFamily="18" charset="-127"/>
                <a:ea typeface="HY수평선M" panose="02030600000101010101" pitchFamily="18" charset="-127"/>
                <a:cs typeface="Meiryo UI" pitchFamily="50" charset="-128"/>
              </a:rPr>
              <a:t>Image</a:t>
            </a:r>
          </a:p>
        </p:txBody>
      </p:sp>
      <p:sp>
        <p:nvSpPr>
          <p:cNvPr id="283" name="テキスト ボックス 394"/>
          <p:cNvSpPr txBox="1"/>
          <p:nvPr/>
        </p:nvSpPr>
        <p:spPr>
          <a:xfrm>
            <a:off x="3039470" y="2007691"/>
            <a:ext cx="1044308" cy="261610"/>
          </a:xfrm>
          <a:prstGeom prst="rect">
            <a:avLst/>
          </a:prstGeom>
          <a:noFill/>
        </p:spPr>
        <p:txBody>
          <a:bodyPr wrap="square" rtlCol="0">
            <a:spAutoFit/>
          </a:bodyPr>
          <a:lstStyle/>
          <a:p>
            <a:pPr eaLnBrk="0" fontAlgn="base" latinLnBrk="0" hangingPunct="0">
              <a:spcBef>
                <a:spcPct val="0"/>
              </a:spcBef>
              <a:spcAft>
                <a:spcPct val="0"/>
              </a:spcAft>
            </a:pPr>
            <a:r>
              <a:rPr lang="ko-KR" altLang="en-US" sz="1100" b="1" u="sng" dirty="0">
                <a:solidFill>
                  <a:schemeClr val="accent6">
                    <a:lumMod val="50000"/>
                  </a:schemeClr>
                </a:solidFill>
                <a:latin typeface="HY수평선M" panose="02030600000101010101" pitchFamily="18" charset="-127"/>
                <a:ea typeface="HY수평선M" panose="02030600000101010101" pitchFamily="18" charset="-127"/>
                <a:cs typeface="Meiryo UI" pitchFamily="50" charset="-128"/>
              </a:rPr>
              <a:t>★ 실행환경 </a:t>
            </a:r>
            <a:endParaRPr kumimoji="1" lang="ja-JP" altLang="en-US" sz="1100" b="1" u="sng" dirty="0">
              <a:solidFill>
                <a:schemeClr val="accent6">
                  <a:lumMod val="50000"/>
                </a:schemeClr>
              </a:solidFill>
              <a:latin typeface="HY수평선M" panose="02030600000101010101" pitchFamily="18" charset="-127"/>
              <a:ea typeface="KB금융 본문체 Medium" panose="020B0603000000000000" pitchFamily="50" charset="-127"/>
              <a:cs typeface="Meiryo UI" pitchFamily="50" charset="-128"/>
            </a:endParaRPr>
          </a:p>
        </p:txBody>
      </p:sp>
      <p:cxnSp>
        <p:nvCxnSpPr>
          <p:cNvPr id="285" name="직선 화살표 연결선 100"/>
          <p:cNvCxnSpPr>
            <a:cxnSpLocks noChangeShapeType="1"/>
          </p:cNvCxnSpPr>
          <p:nvPr/>
        </p:nvCxnSpPr>
        <p:spPr bwMode="auto">
          <a:xfrm flipV="1">
            <a:off x="1853342" y="3798328"/>
            <a:ext cx="296634" cy="8410"/>
          </a:xfrm>
          <a:prstGeom prst="straightConnector1">
            <a:avLst/>
          </a:prstGeom>
          <a:noFill/>
          <a:ln w="19050" cmpd="sng" algn="ctr">
            <a:solidFill>
              <a:schemeClr val="bg1">
                <a:lumMod val="50000"/>
              </a:schemeClr>
            </a:solidFill>
            <a:prstDash val="sysDash"/>
            <a:round/>
            <a:headEnd/>
            <a:tailEnd type="arrow" w="med" len="med"/>
          </a:ln>
        </p:spPr>
      </p:cxnSp>
      <p:sp>
        <p:nvSpPr>
          <p:cNvPr id="286" name="순서도: 자기 디스크 79"/>
          <p:cNvSpPr/>
          <p:nvPr/>
        </p:nvSpPr>
        <p:spPr bwMode="auto">
          <a:xfrm>
            <a:off x="8360394" y="5534597"/>
            <a:ext cx="864000" cy="360000"/>
          </a:xfrm>
          <a:prstGeom prst="flowChartMagneticDisk">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lvl1pPr>
              <a:defRPr kumimoji="1" sz="1000">
                <a:solidFill>
                  <a:schemeClr val="tx1"/>
                </a:solidFill>
                <a:latin typeface="Arial" panose="020B0604020202020204" pitchFamily="34" charset="0"/>
                <a:ea typeface="KB체_Bold"/>
                <a:cs typeface="KB체_Bold"/>
              </a:defRPr>
            </a:lvl1pPr>
            <a:lvl2pPr marL="742950" indent="-285750">
              <a:defRPr kumimoji="1" sz="1000">
                <a:solidFill>
                  <a:schemeClr val="tx1"/>
                </a:solidFill>
                <a:latin typeface="Arial" panose="020B0604020202020204" pitchFamily="34" charset="0"/>
                <a:ea typeface="KB체_Bold"/>
                <a:cs typeface="KB체_Bold"/>
              </a:defRPr>
            </a:lvl2pPr>
            <a:lvl3pPr marL="1143000" indent="-228600">
              <a:defRPr kumimoji="1" sz="1000">
                <a:solidFill>
                  <a:schemeClr val="tx1"/>
                </a:solidFill>
                <a:latin typeface="Arial" panose="020B0604020202020204" pitchFamily="34" charset="0"/>
                <a:ea typeface="KB체_Bold"/>
                <a:cs typeface="KB체_Bold"/>
              </a:defRPr>
            </a:lvl3pPr>
            <a:lvl4pPr marL="1600200" indent="-228600">
              <a:defRPr kumimoji="1" sz="1000">
                <a:solidFill>
                  <a:schemeClr val="tx1"/>
                </a:solidFill>
                <a:latin typeface="Arial" panose="020B0604020202020204" pitchFamily="34" charset="0"/>
                <a:ea typeface="KB체_Bold"/>
                <a:cs typeface="KB체_Bold"/>
              </a:defRPr>
            </a:lvl4pPr>
            <a:lvl5pPr marL="2057400" indent="-228600">
              <a:defRPr kumimoji="1" sz="1000">
                <a:solidFill>
                  <a:schemeClr val="tx1"/>
                </a:solidFill>
                <a:latin typeface="Arial" panose="020B0604020202020204" pitchFamily="34" charset="0"/>
                <a:ea typeface="KB체_Bold"/>
                <a:cs typeface="KB체_Bold"/>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9pPr>
          </a:lstStyle>
          <a:p>
            <a:pPr algn="ctr" eaLnBrk="0" fontAlgn="base" latinLnBrk="0" hangingPunct="0">
              <a:spcBef>
                <a:spcPct val="50000"/>
              </a:spcBef>
              <a:spcAft>
                <a:spcPct val="0"/>
              </a:spcAft>
              <a:defRPr/>
            </a:pPr>
            <a:r>
              <a:rPr kumimoji="0" lang="en-US" altLang="ko-KR">
                <a:solidFill>
                  <a:prstClr val="black"/>
                </a:solidFill>
                <a:latin typeface="HY수평선M" panose="02030600000101010101" pitchFamily="18" charset="-127"/>
                <a:ea typeface="HY수평선M" panose="02030600000101010101" pitchFamily="18" charset="-127"/>
                <a:cs typeface="Meiryo UI" panose="020B0604030504040204" pitchFamily="50" charset="-128"/>
              </a:rPr>
              <a:t>F/W Log</a:t>
            </a:r>
            <a:endParaRPr kumimoji="0" lang="ko-KR" altLang="en-US">
              <a:solidFill>
                <a:prstClr val="black"/>
              </a:solidFill>
              <a:latin typeface="HY수평선M" panose="02030600000101010101" pitchFamily="18" charset="-127"/>
              <a:ea typeface="HY수평선M" panose="02030600000101010101" pitchFamily="18" charset="-127"/>
              <a:cs typeface="Meiryo UI" panose="020B0604030504040204" pitchFamily="50" charset="-128"/>
            </a:endParaRPr>
          </a:p>
        </p:txBody>
      </p:sp>
      <p:sp>
        <p:nvSpPr>
          <p:cNvPr id="288" name="Rectangle 817"/>
          <p:cNvSpPr>
            <a:spLocks noChangeArrowheads="1"/>
          </p:cNvSpPr>
          <p:nvPr/>
        </p:nvSpPr>
        <p:spPr bwMode="auto">
          <a:xfrm>
            <a:off x="858549" y="3061610"/>
            <a:ext cx="906581" cy="193124"/>
          </a:xfrm>
          <a:prstGeom prst="rect">
            <a:avLst/>
          </a:prstGeom>
          <a:noFill/>
          <a:ln w="9525">
            <a:noFill/>
            <a:miter lim="800000"/>
            <a:headEnd/>
            <a:tailEnd/>
          </a:ln>
        </p:spPr>
        <p:txBody>
          <a:bodyPr wrap="none" lIns="84575" tIns="42288" rIns="84575" bIns="42288">
            <a:spAutoFit/>
          </a:bodyPr>
          <a:lstStyle/>
          <a:p>
            <a:pPr algn="ctr" defTabSz="700088" fontAlgn="base" latinLnBrk="0">
              <a:spcBef>
                <a:spcPct val="0"/>
              </a:spcBef>
              <a:spcAft>
                <a:spcPct val="0"/>
              </a:spcAft>
            </a:pPr>
            <a:r>
              <a:rPr lang="ko-KR" altLang="en-US" sz="700" dirty="0">
                <a:solidFill>
                  <a:prstClr val="black"/>
                </a:solidFill>
                <a:latin typeface="HY수평선M" panose="02030600000101010101" pitchFamily="18" charset="-127"/>
                <a:ea typeface="HY수평선M" panose="02030600000101010101" pitchFamily="18" charset="-127"/>
                <a:cs typeface="-2002"/>
              </a:rPr>
              <a:t>단말</a:t>
            </a:r>
            <a:r>
              <a:rPr lang="en-US" altLang="ko-KR" sz="700" dirty="0">
                <a:solidFill>
                  <a:prstClr val="black"/>
                </a:solidFill>
                <a:latin typeface="HY수평선M" panose="02030600000101010101" pitchFamily="18" charset="-127"/>
                <a:ea typeface="HY수평선M" panose="02030600000101010101" pitchFamily="18" charset="-127"/>
                <a:cs typeface="-2002"/>
              </a:rPr>
              <a:t>(GME,</a:t>
            </a:r>
            <a:r>
              <a:rPr lang="ko-KR" altLang="en-US" sz="700" dirty="0">
                <a:solidFill>
                  <a:prstClr val="black"/>
                </a:solidFill>
                <a:latin typeface="HY수평선M" panose="02030600000101010101" pitchFamily="18" charset="-127"/>
                <a:ea typeface="HY수평선M" panose="02030600000101010101" pitchFamily="18" charset="-127"/>
                <a:cs typeface="-2002"/>
              </a:rPr>
              <a:t>파트너</a:t>
            </a:r>
            <a:r>
              <a:rPr lang="en-US" altLang="ko-KR" sz="700" dirty="0">
                <a:solidFill>
                  <a:prstClr val="black"/>
                </a:solidFill>
                <a:latin typeface="HY수평선M" panose="02030600000101010101" pitchFamily="18" charset="-127"/>
                <a:ea typeface="HY수평선M" panose="02030600000101010101" pitchFamily="18" charset="-127"/>
                <a:cs typeface="-2002"/>
              </a:rPr>
              <a:t>)</a:t>
            </a:r>
          </a:p>
        </p:txBody>
      </p:sp>
      <p:sp>
        <p:nvSpPr>
          <p:cNvPr id="289" name="Text Box 869"/>
          <p:cNvSpPr txBox="1">
            <a:spLocks noChangeArrowheads="1"/>
          </p:cNvSpPr>
          <p:nvPr/>
        </p:nvSpPr>
        <p:spPr bwMode="auto">
          <a:xfrm>
            <a:off x="1028977" y="5067373"/>
            <a:ext cx="690689" cy="201145"/>
          </a:xfrm>
          <a:prstGeom prst="rect">
            <a:avLst/>
          </a:prstGeom>
          <a:noFill/>
          <a:ln w="9525" algn="ctr">
            <a:noFill/>
            <a:miter lim="800000"/>
            <a:headEnd/>
            <a:tailEnd/>
          </a:ln>
        </p:spPr>
        <p:txBody>
          <a:bodyPr tIns="46800">
            <a:spAutoFit/>
          </a:bodyPr>
          <a:lstStyle/>
          <a:p>
            <a:pPr algn="ctr" fontAlgn="base" latinLnBrk="0">
              <a:spcBef>
                <a:spcPct val="0"/>
              </a:spcBef>
              <a:spcAft>
                <a:spcPct val="0"/>
              </a:spcAft>
            </a:pPr>
            <a:r>
              <a:rPr lang="ko-KR" altLang="en-US" sz="700" dirty="0">
                <a:solidFill>
                  <a:prstClr val="black"/>
                </a:solidFill>
                <a:latin typeface="HY수평선M" panose="02030600000101010101" pitchFamily="18" charset="-127"/>
                <a:ea typeface="HY수평선M" panose="02030600000101010101" pitchFamily="18" charset="-127"/>
                <a:cs typeface="Meiryo UI" pitchFamily="50" charset="-128"/>
              </a:rPr>
              <a:t>외부기관</a:t>
            </a:r>
          </a:p>
        </p:txBody>
      </p:sp>
      <p:sp>
        <p:nvSpPr>
          <p:cNvPr id="296" name="AutoShape 55">
            <a:extLst>
              <a:ext uri="{FF2B5EF4-FFF2-40B4-BE49-F238E27FC236}">
                <a16:creationId xmlns:a16="http://schemas.microsoft.com/office/drawing/2014/main" xmlns="" id="{EEDAA4F1-9FFA-4890-895D-F9C24A8B6BA7}"/>
              </a:ext>
            </a:extLst>
          </p:cNvPr>
          <p:cNvSpPr>
            <a:spLocks noChangeArrowheads="1"/>
          </p:cNvSpPr>
          <p:nvPr/>
        </p:nvSpPr>
        <p:spPr bwMode="auto">
          <a:xfrm>
            <a:off x="2276208" y="2234916"/>
            <a:ext cx="395149" cy="3503751"/>
          </a:xfrm>
          <a:prstGeom prst="roundRect">
            <a:avLst>
              <a:gd name="adj" fmla="val 3954"/>
            </a:avLst>
          </a:prstGeom>
          <a:ln>
            <a:headEnd/>
            <a:tailEnd/>
          </a:ln>
        </p:spPr>
        <p:style>
          <a:lnRef idx="1">
            <a:schemeClr val="accent5"/>
          </a:lnRef>
          <a:fillRef idx="2">
            <a:schemeClr val="accent5"/>
          </a:fillRef>
          <a:effectRef idx="1">
            <a:schemeClr val="accent5"/>
          </a:effectRef>
          <a:fontRef idx="minor">
            <a:schemeClr val="dk1"/>
          </a:fontRef>
        </p:style>
        <p:txBody>
          <a:bodyPr wrap="none" tIns="46800" anchor="ctr">
            <a:noAutofit/>
          </a:bodyPr>
          <a:lstStyle/>
          <a:p>
            <a:pPr algn="ctr" fontAlgn="base">
              <a:spcBef>
                <a:spcPct val="0"/>
              </a:spcBef>
              <a:spcAft>
                <a:spcPct val="0"/>
              </a:spcAft>
            </a:pPr>
            <a:r>
              <a:rPr kumimoji="1" lang="en-US" altLang="ja-JP" sz="8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API</a:t>
            </a:r>
            <a:r>
              <a:rPr kumimoji="1" lang="ja-JP" altLang="en-US" sz="800" dirty="0">
                <a:solidFill>
                  <a:prstClr val="black"/>
                </a:solidFill>
                <a:latin typeface="HY수평선M" panose="02030600000101010101" pitchFamily="18" charset="-127"/>
                <a:ea typeface="KB금융 본문체 Medium" panose="020B0603000000000000" pitchFamily="50" charset="-127"/>
                <a:cs typeface="Arial" panose="020B0604020202020204" pitchFamily="34" charset="0"/>
              </a:rPr>
              <a:t> </a:t>
            </a:r>
            <a:endParaRPr kumimoji="1" lang="en-US" altLang="ja-JP" sz="8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a:p>
            <a:pPr algn="ctr" fontAlgn="base">
              <a:spcBef>
                <a:spcPct val="0"/>
              </a:spcBef>
              <a:spcAft>
                <a:spcPct val="0"/>
              </a:spcAft>
            </a:pPr>
            <a:r>
              <a:rPr kumimoji="1" lang="en-US" altLang="ja-JP" sz="8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a:t>
            </a:r>
          </a:p>
          <a:p>
            <a:pPr algn="ctr" fontAlgn="base">
              <a:spcBef>
                <a:spcPct val="0"/>
              </a:spcBef>
              <a:spcAft>
                <a:spcPct val="0"/>
              </a:spcAft>
            </a:pPr>
            <a:r>
              <a:rPr kumimoji="1" lang="en-US" altLang="ja-JP" sz="8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Gate</a:t>
            </a:r>
          </a:p>
          <a:p>
            <a:pPr algn="ctr" fontAlgn="base">
              <a:spcBef>
                <a:spcPct val="0"/>
              </a:spcBef>
              <a:spcAft>
                <a:spcPct val="0"/>
              </a:spcAft>
            </a:pPr>
            <a:r>
              <a:rPr kumimoji="1" lang="en-US" altLang="ja-JP" sz="8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way</a:t>
            </a:r>
          </a:p>
        </p:txBody>
      </p:sp>
      <p:sp>
        <p:nvSpPr>
          <p:cNvPr id="297" name="직사각형 296"/>
          <p:cNvSpPr/>
          <p:nvPr/>
        </p:nvSpPr>
        <p:spPr>
          <a:xfrm>
            <a:off x="4121208" y="1990904"/>
            <a:ext cx="2160000" cy="1440000"/>
          </a:xfrm>
          <a:prstGeom prst="rect">
            <a:avLst/>
          </a:prstGeom>
          <a:pattFill prst="lgGrid">
            <a:fgClr>
              <a:schemeClr val="bg1">
                <a:lumMod val="95000"/>
              </a:schemeClr>
            </a:fgClr>
            <a:bgClr>
              <a:schemeClr val="bg1"/>
            </a:bgClr>
          </a:pattFill>
          <a:ln w="19050" cap="flat" cmpd="sng" algn="ctr">
            <a:noFill/>
            <a:prstDash val="solid"/>
          </a:ln>
          <a:effectLst/>
        </p:spPr>
        <p:txBody>
          <a:bodyPr anchor="ctr"/>
          <a:lstStyle/>
          <a:p>
            <a:pPr eaLnBrk="0" latinLnBrk="0" hangingPunct="0"/>
            <a:endParaRPr lang="ko-KR" altLang="en-US" sz="1600" kern="0" dirty="0">
              <a:solidFill>
                <a:srgbClr val="FFFFFF"/>
              </a:solidFill>
              <a:latin typeface="HY수평선M" panose="02030600000101010101" pitchFamily="18" charset="-127"/>
              <a:ea typeface="HY수평선M" panose="02030600000101010101" pitchFamily="18" charset="-127"/>
            </a:endParaRPr>
          </a:p>
        </p:txBody>
      </p:sp>
      <p:cxnSp>
        <p:nvCxnSpPr>
          <p:cNvPr id="298" name="직선 화살표 연결선 100"/>
          <p:cNvCxnSpPr>
            <a:cxnSpLocks noChangeShapeType="1"/>
          </p:cNvCxnSpPr>
          <p:nvPr/>
        </p:nvCxnSpPr>
        <p:spPr bwMode="auto">
          <a:xfrm flipV="1">
            <a:off x="2671357" y="3784973"/>
            <a:ext cx="272919" cy="13355"/>
          </a:xfrm>
          <a:prstGeom prst="straightConnector1">
            <a:avLst/>
          </a:prstGeom>
          <a:noFill/>
          <a:ln w="19050" cmpd="sng" algn="ctr">
            <a:solidFill>
              <a:schemeClr val="bg1">
                <a:lumMod val="50000"/>
              </a:schemeClr>
            </a:solidFill>
            <a:prstDash val="sysDash"/>
            <a:round/>
            <a:headEnd/>
            <a:tailEnd type="arrow" w="med" len="med"/>
          </a:ln>
        </p:spPr>
      </p:cxnSp>
      <p:sp>
        <p:nvSpPr>
          <p:cNvPr id="299" name="모서리가 둥근 직사각형 10"/>
          <p:cNvSpPr/>
          <p:nvPr/>
        </p:nvSpPr>
        <p:spPr bwMode="auto">
          <a:xfrm>
            <a:off x="4316282" y="2931375"/>
            <a:ext cx="531448" cy="524751"/>
          </a:xfrm>
          <a:prstGeom prst="roundRect">
            <a:avLst>
              <a:gd name="adj" fmla="val 2987"/>
            </a:avLst>
          </a:prstGeom>
          <a:solidFill>
            <a:srgbClr val="FFFFCC"/>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lvl1pPr>
              <a:defRPr kumimoji="1" sz="1000">
                <a:solidFill>
                  <a:schemeClr val="tx1"/>
                </a:solidFill>
                <a:latin typeface="Arial" panose="020B0604020202020204" pitchFamily="34" charset="0"/>
                <a:ea typeface="KB체_Bold"/>
                <a:cs typeface="KB체_Bold"/>
              </a:defRPr>
            </a:lvl1pPr>
            <a:lvl2pPr marL="742950" indent="-285750">
              <a:defRPr kumimoji="1" sz="1000">
                <a:solidFill>
                  <a:schemeClr val="tx1"/>
                </a:solidFill>
                <a:latin typeface="Arial" panose="020B0604020202020204" pitchFamily="34" charset="0"/>
                <a:ea typeface="KB체_Bold"/>
                <a:cs typeface="KB체_Bold"/>
              </a:defRPr>
            </a:lvl2pPr>
            <a:lvl3pPr marL="1143000" indent="-228600">
              <a:defRPr kumimoji="1" sz="1000">
                <a:solidFill>
                  <a:schemeClr val="tx1"/>
                </a:solidFill>
                <a:latin typeface="Arial" panose="020B0604020202020204" pitchFamily="34" charset="0"/>
                <a:ea typeface="KB체_Bold"/>
                <a:cs typeface="KB체_Bold"/>
              </a:defRPr>
            </a:lvl3pPr>
            <a:lvl4pPr marL="1600200" indent="-228600">
              <a:defRPr kumimoji="1" sz="1000">
                <a:solidFill>
                  <a:schemeClr val="tx1"/>
                </a:solidFill>
                <a:latin typeface="Arial" panose="020B0604020202020204" pitchFamily="34" charset="0"/>
                <a:ea typeface="KB체_Bold"/>
                <a:cs typeface="KB체_Bold"/>
              </a:defRPr>
            </a:lvl4pPr>
            <a:lvl5pPr marL="2057400" indent="-228600">
              <a:defRPr kumimoji="1" sz="1000">
                <a:solidFill>
                  <a:schemeClr val="tx1"/>
                </a:solidFill>
                <a:latin typeface="Arial" panose="020B0604020202020204" pitchFamily="34" charset="0"/>
                <a:ea typeface="KB체_Bold"/>
                <a:cs typeface="KB체_Bold"/>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9pPr>
          </a:lstStyle>
          <a:p>
            <a:pPr algn="ctr" eaLnBrk="0" fontAlgn="base" latinLnBrk="0" hangingPunct="0">
              <a:spcBef>
                <a:spcPct val="50000"/>
              </a:spcBef>
              <a:spcAft>
                <a:spcPct val="0"/>
              </a:spcAft>
              <a:defRPr/>
            </a:pPr>
            <a:r>
              <a:rPr kumimoji="0" lang="en-US" altLang="ko-KR" sz="80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Common</a:t>
            </a:r>
          </a:p>
          <a:p>
            <a:pPr algn="ctr" eaLnBrk="0" fontAlgn="base" latinLnBrk="0" hangingPunct="0">
              <a:spcBef>
                <a:spcPct val="50000"/>
              </a:spcBef>
              <a:spcAft>
                <a:spcPct val="0"/>
              </a:spcAft>
              <a:defRPr/>
            </a:pPr>
            <a:r>
              <a:rPr kumimoji="0" lang="en-US" altLang="ko-KR" sz="80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(FCM,</a:t>
            </a:r>
            <a:br>
              <a:rPr kumimoji="0" lang="en-US" altLang="ko-KR" sz="800">
                <a:solidFill>
                  <a:prstClr val="black"/>
                </a:solidFill>
                <a:latin typeface="HY수평선M" panose="02030600000101010101" pitchFamily="18" charset="-127"/>
                <a:ea typeface="HY수평선M" panose="02030600000101010101" pitchFamily="18" charset="-127"/>
                <a:cs typeface="Meiryo UI" panose="020B0604030504040204" pitchFamily="50" charset="-128"/>
              </a:rPr>
            </a:br>
            <a:r>
              <a:rPr kumimoji="0" lang="en-US" altLang="ko-KR" sz="80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 BCCM)</a:t>
            </a:r>
            <a:endParaRPr kumimoji="0" lang="ko-KR" altLang="en-US" sz="800" dirty="0">
              <a:solidFill>
                <a:prstClr val="black"/>
              </a:solidFill>
              <a:latin typeface="HY수평선M" panose="02030600000101010101" pitchFamily="18" charset="-127"/>
              <a:ea typeface="HY수평선M" panose="02030600000101010101" pitchFamily="18" charset="-127"/>
              <a:cs typeface="Meiryo UI" panose="020B0604030504040204" pitchFamily="50" charset="-128"/>
            </a:endParaRPr>
          </a:p>
        </p:txBody>
      </p:sp>
      <p:sp>
        <p:nvSpPr>
          <p:cNvPr id="300" name="모서리가 둥근 직사각형 22"/>
          <p:cNvSpPr/>
          <p:nvPr/>
        </p:nvSpPr>
        <p:spPr bwMode="auto">
          <a:xfrm>
            <a:off x="4922721" y="2938303"/>
            <a:ext cx="521854" cy="212977"/>
          </a:xfrm>
          <a:prstGeom prst="roundRect">
            <a:avLst/>
          </a:prstGeom>
          <a:solidFill>
            <a:srgbClr val="DDEEFF"/>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lvl1pPr>
              <a:defRPr kumimoji="1" sz="1000">
                <a:solidFill>
                  <a:schemeClr val="tx1"/>
                </a:solidFill>
                <a:latin typeface="Arial" panose="020B0604020202020204" pitchFamily="34" charset="0"/>
                <a:ea typeface="KB체_Bold"/>
                <a:cs typeface="KB체_Bold"/>
              </a:defRPr>
            </a:lvl1pPr>
            <a:lvl2pPr marL="742950" indent="-285750">
              <a:defRPr kumimoji="1" sz="1000">
                <a:solidFill>
                  <a:schemeClr val="tx1"/>
                </a:solidFill>
                <a:latin typeface="Arial" panose="020B0604020202020204" pitchFamily="34" charset="0"/>
                <a:ea typeface="KB체_Bold"/>
                <a:cs typeface="KB체_Bold"/>
              </a:defRPr>
            </a:lvl2pPr>
            <a:lvl3pPr marL="1143000" indent="-228600">
              <a:defRPr kumimoji="1" sz="1000">
                <a:solidFill>
                  <a:schemeClr val="tx1"/>
                </a:solidFill>
                <a:latin typeface="Arial" panose="020B0604020202020204" pitchFamily="34" charset="0"/>
                <a:ea typeface="KB체_Bold"/>
                <a:cs typeface="KB체_Bold"/>
              </a:defRPr>
            </a:lvl3pPr>
            <a:lvl4pPr marL="1600200" indent="-228600">
              <a:defRPr kumimoji="1" sz="1000">
                <a:solidFill>
                  <a:schemeClr val="tx1"/>
                </a:solidFill>
                <a:latin typeface="Arial" panose="020B0604020202020204" pitchFamily="34" charset="0"/>
                <a:ea typeface="KB체_Bold"/>
                <a:cs typeface="KB체_Bold"/>
              </a:defRPr>
            </a:lvl4pPr>
            <a:lvl5pPr marL="2057400" indent="-228600">
              <a:defRPr kumimoji="1" sz="1000">
                <a:solidFill>
                  <a:schemeClr val="tx1"/>
                </a:solidFill>
                <a:latin typeface="Arial" panose="020B0604020202020204" pitchFamily="34" charset="0"/>
                <a:ea typeface="KB체_Bold"/>
                <a:cs typeface="KB체_Bold"/>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9pPr>
          </a:lstStyle>
          <a:p>
            <a:pPr algn="ctr" eaLnBrk="0" fontAlgn="base" latinLnBrk="0" hangingPunct="0">
              <a:spcBef>
                <a:spcPct val="50000"/>
              </a:spcBef>
              <a:spcAft>
                <a:spcPct val="0"/>
              </a:spcAft>
              <a:defRPr/>
            </a:pPr>
            <a:r>
              <a:rPr kumimoji="0" lang="en-US" altLang="ko-KR" sz="80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ASM</a:t>
            </a:r>
            <a:endParaRPr kumimoji="0" lang="ko-KR" altLang="en-US" sz="800" dirty="0">
              <a:solidFill>
                <a:prstClr val="black"/>
              </a:solidFill>
              <a:latin typeface="HY수평선M" panose="02030600000101010101" pitchFamily="18" charset="-127"/>
              <a:ea typeface="HY수평선M" panose="02030600000101010101" pitchFamily="18" charset="-127"/>
              <a:cs typeface="Meiryo UI" panose="020B0604030504040204" pitchFamily="50" charset="-128"/>
            </a:endParaRPr>
          </a:p>
        </p:txBody>
      </p:sp>
      <p:sp>
        <p:nvSpPr>
          <p:cNvPr id="301" name="모서리가 둥근 직사각형 23"/>
          <p:cNvSpPr/>
          <p:nvPr/>
        </p:nvSpPr>
        <p:spPr bwMode="auto">
          <a:xfrm>
            <a:off x="4922721" y="3231041"/>
            <a:ext cx="521854" cy="212977"/>
          </a:xfrm>
          <a:prstGeom prst="roundRect">
            <a:avLst/>
          </a:prstGeom>
          <a:solidFill>
            <a:srgbClr val="DDEEFF"/>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en-US" altLang="ko-KR" sz="800">
                <a:solidFill>
                  <a:prstClr val="black"/>
                </a:solidFill>
                <a:latin typeface="HY수평선M" panose="02030600000101010101" pitchFamily="18" charset="-127"/>
                <a:ea typeface="HY수평선M" panose="02030600000101010101" pitchFamily="18" charset="-127"/>
                <a:cs typeface="Meiryo UI" pitchFamily="50" charset="-128"/>
              </a:rPr>
              <a:t>PCM</a:t>
            </a:r>
            <a:endParaRPr lang="ko-KR" altLang="en-US" sz="800" dirty="0">
              <a:solidFill>
                <a:prstClr val="black"/>
              </a:solidFill>
              <a:latin typeface="HY수평선M" panose="02030600000101010101" pitchFamily="18" charset="-127"/>
              <a:ea typeface="HY수평선M" panose="02030600000101010101" pitchFamily="18" charset="-127"/>
              <a:cs typeface="Meiryo UI" pitchFamily="50" charset="-128"/>
            </a:endParaRPr>
          </a:p>
        </p:txBody>
      </p:sp>
      <p:sp>
        <p:nvSpPr>
          <p:cNvPr id="302" name="모서리가 둥근 직사각형 24"/>
          <p:cNvSpPr/>
          <p:nvPr/>
        </p:nvSpPr>
        <p:spPr bwMode="auto">
          <a:xfrm>
            <a:off x="5498785" y="3223956"/>
            <a:ext cx="521854" cy="212977"/>
          </a:xfrm>
          <a:prstGeom prst="roundRect">
            <a:avLst/>
          </a:prstGeom>
          <a:solidFill>
            <a:srgbClr val="DDEEFF"/>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lvl1pPr>
              <a:defRPr kumimoji="1" sz="1000">
                <a:solidFill>
                  <a:schemeClr val="tx1"/>
                </a:solidFill>
                <a:latin typeface="Arial" panose="020B0604020202020204" pitchFamily="34" charset="0"/>
                <a:ea typeface="KB체_Bold"/>
                <a:cs typeface="KB체_Bold"/>
              </a:defRPr>
            </a:lvl1pPr>
            <a:lvl2pPr marL="742950" indent="-285750">
              <a:defRPr kumimoji="1" sz="1000">
                <a:solidFill>
                  <a:schemeClr val="tx1"/>
                </a:solidFill>
                <a:latin typeface="Arial" panose="020B0604020202020204" pitchFamily="34" charset="0"/>
                <a:ea typeface="KB체_Bold"/>
                <a:cs typeface="KB체_Bold"/>
              </a:defRPr>
            </a:lvl2pPr>
            <a:lvl3pPr marL="1143000" indent="-228600">
              <a:defRPr kumimoji="1" sz="1000">
                <a:solidFill>
                  <a:schemeClr val="tx1"/>
                </a:solidFill>
                <a:latin typeface="Arial" panose="020B0604020202020204" pitchFamily="34" charset="0"/>
                <a:ea typeface="KB체_Bold"/>
                <a:cs typeface="KB체_Bold"/>
              </a:defRPr>
            </a:lvl3pPr>
            <a:lvl4pPr marL="1600200" indent="-228600">
              <a:defRPr kumimoji="1" sz="1000">
                <a:solidFill>
                  <a:schemeClr val="tx1"/>
                </a:solidFill>
                <a:latin typeface="Arial" panose="020B0604020202020204" pitchFamily="34" charset="0"/>
                <a:ea typeface="KB체_Bold"/>
                <a:cs typeface="KB체_Bold"/>
              </a:defRPr>
            </a:lvl4pPr>
            <a:lvl5pPr marL="2057400" indent="-228600">
              <a:defRPr kumimoji="1" sz="1000">
                <a:solidFill>
                  <a:schemeClr val="tx1"/>
                </a:solidFill>
                <a:latin typeface="Arial" panose="020B0604020202020204" pitchFamily="34" charset="0"/>
                <a:ea typeface="KB체_Bold"/>
                <a:cs typeface="KB체_Bold"/>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9pPr>
          </a:lstStyle>
          <a:p>
            <a:pPr algn="ctr" eaLnBrk="0" fontAlgn="base" latinLnBrk="0" hangingPunct="0">
              <a:spcBef>
                <a:spcPct val="50000"/>
              </a:spcBef>
              <a:spcAft>
                <a:spcPct val="0"/>
              </a:spcAft>
              <a:defRPr/>
            </a:pPr>
            <a:r>
              <a:rPr kumimoji="0" lang="en-US" altLang="ko-KR" sz="80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DCM</a:t>
            </a:r>
            <a:endParaRPr kumimoji="0" lang="ko-KR" altLang="en-US" sz="800" dirty="0">
              <a:solidFill>
                <a:prstClr val="black"/>
              </a:solidFill>
              <a:latin typeface="HY수평선M" panose="02030600000101010101" pitchFamily="18" charset="-127"/>
              <a:ea typeface="HY수평선M" panose="02030600000101010101" pitchFamily="18" charset="-127"/>
              <a:cs typeface="Meiryo UI" panose="020B0604030504040204" pitchFamily="50" charset="-128"/>
            </a:endParaRPr>
          </a:p>
        </p:txBody>
      </p:sp>
      <p:sp>
        <p:nvSpPr>
          <p:cNvPr id="303" name="직사각형 302"/>
          <p:cNvSpPr/>
          <p:nvPr/>
        </p:nvSpPr>
        <p:spPr bwMode="auto">
          <a:xfrm>
            <a:off x="4144956" y="2425091"/>
            <a:ext cx="2063867" cy="1069397"/>
          </a:xfrm>
          <a:prstGeom prst="rect">
            <a:avLst/>
          </a:prstGeom>
          <a:solidFill>
            <a:srgbClr val="FFFFCC">
              <a:alpha val="35000"/>
            </a:srgbClr>
          </a:solidFill>
          <a:ln w="19050" cap="flat" cmpd="sng" algn="ctr">
            <a:solidFill>
              <a:srgbClr val="C00000"/>
            </a:solidFill>
            <a:prstDash val="sysDot"/>
            <a:round/>
            <a:headEnd type="none" w="med" len="med"/>
            <a:tailEnd type="none" w="med" len="med"/>
          </a:ln>
          <a:effectLst/>
        </p:spPr>
        <p:txBody>
          <a:bodyPr vert="horz" wrap="none" lIns="91440" tIns="45720" rIns="91440" bIns="0" numCol="1" rtlCol="0" anchor="t" anchorCtr="0" compatLnSpc="1">
            <a:prstTxWarp prst="textNoShape">
              <a:avLst/>
            </a:prstTxWarp>
          </a:bodyPr>
          <a:lstStyle/>
          <a:p>
            <a:pPr algn="ctr" eaLnBrk="0" fontAlgn="base" latinLnBrk="0" hangingPunct="0">
              <a:spcBef>
                <a:spcPct val="0"/>
              </a:spcBef>
              <a:spcAft>
                <a:spcPct val="0"/>
              </a:spcAft>
            </a:pPr>
            <a:endParaRPr lang="ko-KR" altLang="en-US" sz="900" dirty="0">
              <a:ln w="3175">
                <a:solidFill>
                  <a:prstClr val="black"/>
                </a:solidFill>
                <a:prstDash val="sysDot"/>
              </a:ln>
              <a:solidFill>
                <a:prstClr val="black"/>
              </a:solidFill>
              <a:latin typeface="HY수평선M" panose="02030600000101010101" pitchFamily="18" charset="-127"/>
              <a:ea typeface="HY수평선M" panose="02030600000101010101" pitchFamily="18" charset="-127"/>
            </a:endParaRPr>
          </a:p>
        </p:txBody>
      </p:sp>
      <p:sp>
        <p:nvSpPr>
          <p:cNvPr id="304" name="모서리가 둥근 직사각형 22"/>
          <p:cNvSpPr/>
          <p:nvPr/>
        </p:nvSpPr>
        <p:spPr bwMode="auto">
          <a:xfrm>
            <a:off x="5498785" y="2933035"/>
            <a:ext cx="521854" cy="212977"/>
          </a:xfrm>
          <a:prstGeom prst="roundRect">
            <a:avLst/>
          </a:prstGeom>
          <a:solidFill>
            <a:srgbClr val="DDEEFF"/>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lvl1pPr>
              <a:defRPr kumimoji="1" sz="1000">
                <a:solidFill>
                  <a:schemeClr val="tx1"/>
                </a:solidFill>
                <a:latin typeface="Arial" panose="020B0604020202020204" pitchFamily="34" charset="0"/>
                <a:ea typeface="KB체_Bold"/>
                <a:cs typeface="KB체_Bold"/>
              </a:defRPr>
            </a:lvl1pPr>
            <a:lvl2pPr marL="742950" indent="-285750">
              <a:defRPr kumimoji="1" sz="1000">
                <a:solidFill>
                  <a:schemeClr val="tx1"/>
                </a:solidFill>
                <a:latin typeface="Arial" panose="020B0604020202020204" pitchFamily="34" charset="0"/>
                <a:ea typeface="KB체_Bold"/>
                <a:cs typeface="KB체_Bold"/>
              </a:defRPr>
            </a:lvl2pPr>
            <a:lvl3pPr marL="1143000" indent="-228600">
              <a:defRPr kumimoji="1" sz="1000">
                <a:solidFill>
                  <a:schemeClr val="tx1"/>
                </a:solidFill>
                <a:latin typeface="Arial" panose="020B0604020202020204" pitchFamily="34" charset="0"/>
                <a:ea typeface="KB체_Bold"/>
                <a:cs typeface="KB체_Bold"/>
              </a:defRPr>
            </a:lvl3pPr>
            <a:lvl4pPr marL="1600200" indent="-228600">
              <a:defRPr kumimoji="1" sz="1000">
                <a:solidFill>
                  <a:schemeClr val="tx1"/>
                </a:solidFill>
                <a:latin typeface="Arial" panose="020B0604020202020204" pitchFamily="34" charset="0"/>
                <a:ea typeface="KB체_Bold"/>
                <a:cs typeface="KB체_Bold"/>
              </a:defRPr>
            </a:lvl4pPr>
            <a:lvl5pPr marL="2057400" indent="-228600">
              <a:defRPr kumimoji="1" sz="1000">
                <a:solidFill>
                  <a:schemeClr val="tx1"/>
                </a:solidFill>
                <a:latin typeface="Arial" panose="020B0604020202020204" pitchFamily="34" charset="0"/>
                <a:ea typeface="KB체_Bold"/>
                <a:cs typeface="KB체_Bold"/>
              </a:defRPr>
            </a:lvl5pPr>
            <a:lvl6pPr marL="25146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6pPr>
            <a:lvl7pPr marL="29718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7pPr>
            <a:lvl8pPr marL="34290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8pPr>
            <a:lvl9pPr marL="3886200" indent="-228600" eaLnBrk="0" fontAlgn="base" hangingPunct="0">
              <a:spcBef>
                <a:spcPct val="0"/>
              </a:spcBef>
              <a:spcAft>
                <a:spcPct val="0"/>
              </a:spcAft>
              <a:defRPr kumimoji="1" sz="1000">
                <a:solidFill>
                  <a:schemeClr val="tx1"/>
                </a:solidFill>
                <a:latin typeface="Arial" panose="020B0604020202020204" pitchFamily="34" charset="0"/>
                <a:ea typeface="KB체_Bold"/>
                <a:cs typeface="KB체_Bold"/>
              </a:defRPr>
            </a:lvl9pPr>
          </a:lstStyle>
          <a:p>
            <a:pPr algn="ctr" eaLnBrk="0" fontAlgn="base" latinLnBrk="0" hangingPunct="0">
              <a:spcBef>
                <a:spcPct val="50000"/>
              </a:spcBef>
              <a:spcAft>
                <a:spcPct val="0"/>
              </a:spcAft>
              <a:defRPr/>
            </a:pPr>
            <a:r>
              <a:rPr kumimoji="0" lang="en-US" altLang="ko-KR" sz="800">
                <a:solidFill>
                  <a:prstClr val="black"/>
                </a:solidFill>
                <a:latin typeface="HY수평선M" panose="02030600000101010101" pitchFamily="18" charset="-127"/>
                <a:ea typeface="HY수평선M" panose="02030600000101010101" pitchFamily="18" charset="-127"/>
                <a:cs typeface="Meiryo UI" panose="020B0604030504040204" pitchFamily="50" charset="-128"/>
              </a:rPr>
              <a:t>IDCM</a:t>
            </a:r>
            <a:endParaRPr kumimoji="0" lang="ko-KR" altLang="en-US" sz="800" dirty="0">
              <a:solidFill>
                <a:prstClr val="black"/>
              </a:solidFill>
              <a:latin typeface="HY수평선M" panose="02030600000101010101" pitchFamily="18" charset="-127"/>
              <a:ea typeface="HY수평선M" panose="02030600000101010101" pitchFamily="18" charset="-127"/>
              <a:cs typeface="Meiryo UI" panose="020B0604030504040204" pitchFamily="50" charset="-128"/>
            </a:endParaRPr>
          </a:p>
        </p:txBody>
      </p:sp>
      <p:sp>
        <p:nvSpPr>
          <p:cNvPr id="305" name="Text Box 15"/>
          <p:cNvSpPr txBox="1">
            <a:spLocks noChangeArrowheads="1"/>
          </p:cNvSpPr>
          <p:nvPr/>
        </p:nvSpPr>
        <p:spPr bwMode="auto">
          <a:xfrm>
            <a:off x="4307433" y="2462890"/>
            <a:ext cx="540000" cy="180000"/>
          </a:xfrm>
          <a:prstGeom prst="rect">
            <a:avLst/>
          </a:prstGeom>
          <a:solidFill>
            <a:srgbClr val="0070C0"/>
          </a:solidFill>
          <a:ln w="9525">
            <a:noFill/>
            <a:miter lim="800000"/>
            <a:headEnd/>
            <a:tailEnd/>
          </a:ln>
        </p:spPr>
        <p:txBody>
          <a:bodyPr lIns="0" tIns="0" rIns="0" bIns="0" anchor="ctr" anchorCtr="1"/>
          <a:lstStyle/>
          <a:p>
            <a:pPr algn="ctr"/>
            <a:r>
              <a:rPr kumimoji="1" lang="ko-KR" altLang="en-US" sz="1000" dirty="0">
                <a:solidFill>
                  <a:prstClr val="white"/>
                </a:solidFill>
                <a:latin typeface="HY수평선M" panose="02030600000101010101" pitchFamily="18" charset="-127"/>
                <a:ea typeface="HY수평선M" panose="02030600000101010101" pitchFamily="18" charset="-127"/>
                <a:cs typeface="Arial" pitchFamily="34" charset="0"/>
              </a:rPr>
              <a:t>공통</a:t>
            </a:r>
          </a:p>
        </p:txBody>
      </p:sp>
      <p:sp>
        <p:nvSpPr>
          <p:cNvPr id="306" name="Text Box 15"/>
          <p:cNvSpPr txBox="1">
            <a:spLocks noChangeArrowheads="1"/>
          </p:cNvSpPr>
          <p:nvPr/>
        </p:nvSpPr>
        <p:spPr bwMode="auto">
          <a:xfrm>
            <a:off x="4904575" y="2462890"/>
            <a:ext cx="540000" cy="180000"/>
          </a:xfrm>
          <a:prstGeom prst="rect">
            <a:avLst/>
          </a:prstGeom>
          <a:solidFill>
            <a:srgbClr val="0070C0"/>
          </a:solidFill>
          <a:ln w="9525">
            <a:noFill/>
            <a:miter lim="800000"/>
            <a:headEnd/>
            <a:tailEnd/>
          </a:ln>
        </p:spPr>
        <p:txBody>
          <a:bodyPr lIns="0" tIns="0" rIns="0" bIns="0" anchor="ctr" anchorCtr="1"/>
          <a:lstStyle/>
          <a:p>
            <a:pPr algn="ctr"/>
            <a:r>
              <a:rPr kumimoji="1" lang="ko-KR" altLang="en-US" sz="1000" dirty="0">
                <a:solidFill>
                  <a:prstClr val="white"/>
                </a:solidFill>
                <a:latin typeface="HY수평선M" panose="02030600000101010101" pitchFamily="18" charset="-127"/>
                <a:ea typeface="HY수평선M" panose="02030600000101010101" pitchFamily="18" charset="-127"/>
                <a:cs typeface="Arial" pitchFamily="34" charset="0"/>
              </a:rPr>
              <a:t>송금</a:t>
            </a:r>
          </a:p>
        </p:txBody>
      </p:sp>
      <p:sp>
        <p:nvSpPr>
          <p:cNvPr id="307" name="Text Box 15"/>
          <p:cNvSpPr txBox="1">
            <a:spLocks noChangeArrowheads="1"/>
          </p:cNvSpPr>
          <p:nvPr/>
        </p:nvSpPr>
        <p:spPr bwMode="auto">
          <a:xfrm>
            <a:off x="5480639" y="2462890"/>
            <a:ext cx="540000" cy="180000"/>
          </a:xfrm>
          <a:prstGeom prst="rect">
            <a:avLst/>
          </a:prstGeom>
          <a:solidFill>
            <a:srgbClr val="0070C0"/>
          </a:solidFill>
          <a:ln w="9525">
            <a:noFill/>
            <a:miter lim="800000"/>
            <a:headEnd/>
            <a:tailEnd/>
          </a:ln>
        </p:spPr>
        <p:txBody>
          <a:bodyPr lIns="0" tIns="0" rIns="0" bIns="0" anchor="ctr" anchorCtr="1"/>
          <a:lstStyle/>
          <a:p>
            <a:pPr algn="ctr"/>
            <a:r>
              <a:rPr kumimoji="1" lang="ko-KR" altLang="en-US" sz="1000" dirty="0">
                <a:solidFill>
                  <a:prstClr val="white"/>
                </a:solidFill>
                <a:latin typeface="HY수평선M" panose="02030600000101010101" pitchFamily="18" charset="-127"/>
                <a:ea typeface="HY수평선M" panose="02030600000101010101" pitchFamily="18" charset="-127"/>
                <a:cs typeface="Arial" pitchFamily="34" charset="0"/>
              </a:rPr>
              <a:t>예금</a:t>
            </a:r>
          </a:p>
        </p:txBody>
      </p:sp>
      <p:sp>
        <p:nvSpPr>
          <p:cNvPr id="308" name="Text Box 15"/>
          <p:cNvSpPr txBox="1">
            <a:spLocks noChangeArrowheads="1"/>
          </p:cNvSpPr>
          <p:nvPr/>
        </p:nvSpPr>
        <p:spPr bwMode="auto">
          <a:xfrm>
            <a:off x="4299374" y="2676841"/>
            <a:ext cx="540000" cy="180000"/>
          </a:xfrm>
          <a:prstGeom prst="rect">
            <a:avLst/>
          </a:prstGeom>
          <a:solidFill>
            <a:srgbClr val="0070C0"/>
          </a:solidFill>
          <a:ln w="9525">
            <a:noFill/>
            <a:miter lim="800000"/>
            <a:headEnd/>
            <a:tailEnd/>
          </a:ln>
        </p:spPr>
        <p:txBody>
          <a:bodyPr lIns="0" tIns="0" rIns="0" bIns="0" anchor="ctr" anchorCtr="1"/>
          <a:lstStyle/>
          <a:p>
            <a:pPr algn="ctr"/>
            <a:r>
              <a:rPr kumimoji="1" lang="ko-KR" altLang="en-US" sz="1000" dirty="0">
                <a:solidFill>
                  <a:prstClr val="white"/>
                </a:solidFill>
                <a:latin typeface="HY수평선M" panose="02030600000101010101" pitchFamily="18" charset="-127"/>
                <a:ea typeface="HY수평선M" panose="02030600000101010101" pitchFamily="18" charset="-127"/>
                <a:cs typeface="Arial" pitchFamily="34" charset="0"/>
              </a:rPr>
              <a:t>고객</a:t>
            </a:r>
          </a:p>
        </p:txBody>
      </p:sp>
      <p:sp>
        <p:nvSpPr>
          <p:cNvPr id="309" name="Text Box 15"/>
          <p:cNvSpPr txBox="1">
            <a:spLocks noChangeArrowheads="1"/>
          </p:cNvSpPr>
          <p:nvPr/>
        </p:nvSpPr>
        <p:spPr bwMode="auto">
          <a:xfrm>
            <a:off x="4896516" y="2676841"/>
            <a:ext cx="540000" cy="180000"/>
          </a:xfrm>
          <a:prstGeom prst="rect">
            <a:avLst/>
          </a:prstGeom>
          <a:solidFill>
            <a:srgbClr val="0070C0"/>
          </a:solidFill>
          <a:ln w="9525">
            <a:noFill/>
            <a:miter lim="800000"/>
            <a:headEnd/>
            <a:tailEnd/>
          </a:ln>
        </p:spPr>
        <p:txBody>
          <a:bodyPr lIns="0" tIns="0" rIns="0" bIns="0" anchor="ctr" anchorCtr="1"/>
          <a:lstStyle/>
          <a:p>
            <a:pPr algn="ctr"/>
            <a:r>
              <a:rPr kumimoji="1" lang="ko-KR" altLang="en-US" sz="1000" dirty="0">
                <a:solidFill>
                  <a:prstClr val="white"/>
                </a:solidFill>
                <a:latin typeface="HY수평선M" panose="02030600000101010101" pitchFamily="18" charset="-127"/>
                <a:ea typeface="HY수평선M" panose="02030600000101010101" pitchFamily="18" charset="-127"/>
                <a:cs typeface="Arial" pitchFamily="34" charset="0"/>
              </a:rPr>
              <a:t>외환</a:t>
            </a:r>
          </a:p>
        </p:txBody>
      </p:sp>
      <p:sp>
        <p:nvSpPr>
          <p:cNvPr id="310" name="Text Box 15"/>
          <p:cNvSpPr txBox="1">
            <a:spLocks noChangeArrowheads="1"/>
          </p:cNvSpPr>
          <p:nvPr/>
        </p:nvSpPr>
        <p:spPr bwMode="auto">
          <a:xfrm>
            <a:off x="5478442" y="2676841"/>
            <a:ext cx="540000" cy="180000"/>
          </a:xfrm>
          <a:prstGeom prst="rect">
            <a:avLst/>
          </a:prstGeom>
          <a:solidFill>
            <a:srgbClr val="0070C0"/>
          </a:solidFill>
          <a:ln w="9525">
            <a:noFill/>
            <a:miter lim="800000"/>
            <a:headEnd/>
            <a:tailEnd/>
          </a:ln>
        </p:spPr>
        <p:txBody>
          <a:bodyPr lIns="0" tIns="0" rIns="0" bIns="0" anchor="ctr" anchorCtr="1"/>
          <a:lstStyle/>
          <a:p>
            <a:pPr algn="ctr"/>
            <a:r>
              <a:rPr kumimoji="1" lang="en-US" altLang="ko-KR" sz="600" b="1" dirty="0">
                <a:solidFill>
                  <a:prstClr val="white"/>
                </a:solidFill>
                <a:latin typeface="HY수평선M" panose="02030600000101010101" pitchFamily="18" charset="-127"/>
                <a:ea typeface="HY수평선M" panose="02030600000101010101" pitchFamily="18" charset="-127"/>
                <a:cs typeface="Arial" pitchFamily="34" charset="0"/>
              </a:rPr>
              <a:t>Compliance</a:t>
            </a:r>
            <a:endParaRPr kumimoji="1" lang="ko-KR" altLang="en-US" sz="600" b="1" dirty="0">
              <a:solidFill>
                <a:prstClr val="white"/>
              </a:solidFill>
              <a:latin typeface="HY수평선M" panose="02030600000101010101" pitchFamily="18" charset="-127"/>
              <a:ea typeface="HY수평선M" panose="02030600000101010101" pitchFamily="18" charset="-127"/>
              <a:cs typeface="Arial" pitchFamily="34" charset="0"/>
            </a:endParaRPr>
          </a:p>
        </p:txBody>
      </p:sp>
      <p:sp>
        <p:nvSpPr>
          <p:cNvPr id="311" name="타원 310"/>
          <p:cNvSpPr/>
          <p:nvPr/>
        </p:nvSpPr>
        <p:spPr>
          <a:xfrm>
            <a:off x="6038225" y="2556110"/>
            <a:ext cx="45719" cy="4571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lang="ko-KR" altLang="en-US" sz="700">
              <a:solidFill>
                <a:prstClr val="white"/>
              </a:solidFill>
              <a:latin typeface="HY수평선M" panose="02030600000101010101" pitchFamily="18" charset="-127"/>
              <a:ea typeface="HY수평선M" panose="02030600000101010101" pitchFamily="18" charset="-127"/>
            </a:endParaRPr>
          </a:p>
        </p:txBody>
      </p:sp>
      <p:sp>
        <p:nvSpPr>
          <p:cNvPr id="312" name="타원 311"/>
          <p:cNvSpPr/>
          <p:nvPr/>
        </p:nvSpPr>
        <p:spPr>
          <a:xfrm>
            <a:off x="6035691" y="2739114"/>
            <a:ext cx="45719" cy="4571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lang="ko-KR" altLang="en-US" sz="700">
              <a:solidFill>
                <a:prstClr val="white"/>
              </a:solidFill>
              <a:latin typeface="HY수평선M" panose="02030600000101010101" pitchFamily="18" charset="-127"/>
              <a:ea typeface="HY수평선M" panose="02030600000101010101" pitchFamily="18" charset="-127"/>
            </a:endParaRPr>
          </a:p>
        </p:txBody>
      </p:sp>
      <p:sp>
        <p:nvSpPr>
          <p:cNvPr id="313" name="타원 312"/>
          <p:cNvSpPr/>
          <p:nvPr/>
        </p:nvSpPr>
        <p:spPr>
          <a:xfrm>
            <a:off x="6120579" y="2556110"/>
            <a:ext cx="45719" cy="4571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lang="ko-KR" altLang="en-US" sz="700">
              <a:solidFill>
                <a:prstClr val="white"/>
              </a:solidFill>
              <a:latin typeface="HY수평선M" panose="02030600000101010101" pitchFamily="18" charset="-127"/>
              <a:ea typeface="HY수평선M" panose="02030600000101010101" pitchFamily="18" charset="-127"/>
            </a:endParaRPr>
          </a:p>
        </p:txBody>
      </p:sp>
      <p:sp>
        <p:nvSpPr>
          <p:cNvPr id="314" name="타원 313"/>
          <p:cNvSpPr/>
          <p:nvPr/>
        </p:nvSpPr>
        <p:spPr>
          <a:xfrm>
            <a:off x="6118045" y="2739114"/>
            <a:ext cx="45719" cy="4571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lang="ko-KR" altLang="en-US" sz="700">
              <a:solidFill>
                <a:prstClr val="white"/>
              </a:solidFill>
              <a:latin typeface="HY수평선M" panose="02030600000101010101" pitchFamily="18" charset="-127"/>
              <a:ea typeface="HY수평선M" panose="02030600000101010101" pitchFamily="18" charset="-127"/>
            </a:endParaRPr>
          </a:p>
        </p:txBody>
      </p:sp>
      <p:sp>
        <p:nvSpPr>
          <p:cNvPr id="315" name="TextBox 65"/>
          <p:cNvSpPr txBox="1">
            <a:spLocks noChangeArrowheads="1"/>
          </p:cNvSpPr>
          <p:nvPr/>
        </p:nvSpPr>
        <p:spPr bwMode="auto">
          <a:xfrm>
            <a:off x="4161266" y="2000814"/>
            <a:ext cx="2092022" cy="261610"/>
          </a:xfrm>
          <a:prstGeom prst="rect">
            <a:avLst/>
          </a:prstGeom>
          <a:noFill/>
          <a:ln w="9525">
            <a:noFill/>
            <a:miter lim="800000"/>
            <a:headEnd/>
            <a:tailEnd/>
          </a:ln>
        </p:spPr>
        <p:txBody>
          <a:bodyPr>
            <a:spAutoFit/>
          </a:bodyPr>
          <a:lstStyle/>
          <a:p>
            <a:pPr algn="ctr" fontAlgn="base" latinLnBrk="0">
              <a:spcBef>
                <a:spcPct val="0"/>
              </a:spcBef>
              <a:spcAft>
                <a:spcPct val="0"/>
              </a:spcAft>
            </a:pPr>
            <a:r>
              <a:rPr lang="en-US" altLang="ko-KR" sz="1100" b="1" u="sng" dirty="0">
                <a:solidFill>
                  <a:srgbClr val="002060"/>
                </a:solidFill>
                <a:latin typeface="HY수평선M" panose="02030600000101010101" pitchFamily="18" charset="-127"/>
                <a:ea typeface="HY수평선M" panose="02030600000101010101" pitchFamily="18" charset="-127"/>
                <a:cs typeface="Meiryo UI" pitchFamily="50" charset="-128"/>
              </a:rPr>
              <a:t>Business Layer</a:t>
            </a:r>
            <a:endParaRPr lang="ko-KR" altLang="en-US" sz="1100" b="1" u="sng" dirty="0">
              <a:solidFill>
                <a:srgbClr val="002060"/>
              </a:solidFill>
              <a:latin typeface="HY수평선M" panose="02030600000101010101" pitchFamily="18" charset="-127"/>
              <a:ea typeface="HY수평선M" panose="02030600000101010101" pitchFamily="18" charset="-127"/>
              <a:cs typeface="Meiryo UI" pitchFamily="50" charset="-128"/>
            </a:endParaRPr>
          </a:p>
        </p:txBody>
      </p:sp>
      <p:sp>
        <p:nvSpPr>
          <p:cNvPr id="316" name="설명선 1(테두리 및 강조선) 315"/>
          <p:cNvSpPr/>
          <p:nvPr/>
        </p:nvSpPr>
        <p:spPr bwMode="auto">
          <a:xfrm>
            <a:off x="6052153" y="2088438"/>
            <a:ext cx="1692000" cy="288000"/>
          </a:xfrm>
          <a:prstGeom prst="accentBorderCallout1">
            <a:avLst>
              <a:gd name="adj1" fmla="val 48647"/>
              <a:gd name="adj2" fmla="val -4775"/>
              <a:gd name="adj3" fmla="val 108763"/>
              <a:gd name="adj4" fmla="val -27066"/>
            </a:avLst>
          </a:prstGeom>
          <a:solidFill>
            <a:srgbClr val="C00000"/>
          </a:solidFill>
          <a:ln w="9525" cap="flat" cmpd="sng" algn="ctr">
            <a:solidFill>
              <a:srgbClr val="FF0000"/>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algn="ctr"/>
            <a:r>
              <a:rPr lang="ko-KR" altLang="en-US" sz="1000">
                <a:solidFill>
                  <a:schemeClr val="bg1"/>
                </a:solidFill>
                <a:latin typeface="HY수평선B" panose="02030600000101010101" pitchFamily="18" charset="-127"/>
                <a:ea typeface="HY수평선B" panose="02030600000101010101" pitchFamily="18" charset="-127"/>
              </a:rPr>
              <a:t>해외판매 대금 송금시스템</a:t>
            </a:r>
            <a:endParaRPr lang="ko-KR" altLang="en-US" sz="1000" dirty="0">
              <a:solidFill>
                <a:schemeClr val="bg1"/>
              </a:solidFill>
              <a:latin typeface="HY수평선B" panose="02030600000101010101" pitchFamily="18" charset="-127"/>
              <a:ea typeface="HY수평선B" panose="02030600000101010101" pitchFamily="18" charset="-127"/>
            </a:endParaRPr>
          </a:p>
        </p:txBody>
      </p:sp>
      <p:pic>
        <p:nvPicPr>
          <p:cNvPr id="319" name="Picture 41" descr="인터넷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7526" y="3327531"/>
            <a:ext cx="264690" cy="293803"/>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817"/>
          <p:cNvSpPr>
            <a:spLocks noChangeArrowheads="1"/>
          </p:cNvSpPr>
          <p:nvPr/>
        </p:nvSpPr>
        <p:spPr bwMode="auto">
          <a:xfrm>
            <a:off x="1087600" y="3628787"/>
            <a:ext cx="440106" cy="193124"/>
          </a:xfrm>
          <a:prstGeom prst="rect">
            <a:avLst/>
          </a:prstGeom>
          <a:noFill/>
          <a:ln w="9525">
            <a:noFill/>
            <a:miter lim="800000"/>
            <a:headEnd/>
            <a:tailEnd/>
          </a:ln>
        </p:spPr>
        <p:txBody>
          <a:bodyPr wrap="none" lIns="84575" tIns="42288" rIns="84575" bIns="42288">
            <a:spAutoFit/>
          </a:bodyPr>
          <a:lstStyle/>
          <a:p>
            <a:pPr algn="ctr" defTabSz="700088" fontAlgn="base" latinLnBrk="0">
              <a:spcBef>
                <a:spcPct val="0"/>
              </a:spcBef>
              <a:spcAft>
                <a:spcPct val="0"/>
              </a:spcAft>
            </a:pPr>
            <a:r>
              <a:rPr lang="ko-KR" altLang="en-US" sz="700" dirty="0">
                <a:solidFill>
                  <a:prstClr val="black"/>
                </a:solidFill>
                <a:latin typeface="HY수평선M" panose="02030600000101010101" pitchFamily="18" charset="-127"/>
                <a:ea typeface="HY수평선M" panose="02030600000101010101" pitchFamily="18" charset="-127"/>
                <a:cs typeface="-2002"/>
              </a:rPr>
              <a:t>인터넷</a:t>
            </a:r>
            <a:endParaRPr lang="en-US" altLang="ko-KR" sz="700" dirty="0">
              <a:solidFill>
                <a:prstClr val="black"/>
              </a:solidFill>
              <a:latin typeface="HY수평선M" panose="02030600000101010101" pitchFamily="18" charset="-127"/>
              <a:ea typeface="HY수평선M" panose="02030600000101010101" pitchFamily="18" charset="-127"/>
              <a:cs typeface="-2002"/>
            </a:endParaRPr>
          </a:p>
        </p:txBody>
      </p:sp>
      <p:grpSp>
        <p:nvGrpSpPr>
          <p:cNvPr id="321" name="그룹 320"/>
          <p:cNvGrpSpPr/>
          <p:nvPr/>
        </p:nvGrpSpPr>
        <p:grpSpPr>
          <a:xfrm>
            <a:off x="1075052" y="4635325"/>
            <a:ext cx="620038" cy="402848"/>
            <a:chOff x="2385199" y="3195379"/>
            <a:chExt cx="638269" cy="430186"/>
          </a:xfrm>
        </p:grpSpPr>
        <p:pic>
          <p:nvPicPr>
            <p:cNvPr id="322" name="Picture 6" descr="C:\Users\강세환\Desktop\새 폴더 (3)\l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5199" y="3386160"/>
              <a:ext cx="638269" cy="23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3" name="그림 3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7875" y="3195379"/>
              <a:ext cx="227448" cy="373581"/>
            </a:xfrm>
            <a:prstGeom prst="rect">
              <a:avLst/>
            </a:prstGeom>
          </p:spPr>
        </p:pic>
      </p:grpSp>
      <p:sp>
        <p:nvSpPr>
          <p:cNvPr id="326" name="직사각형 943"/>
          <p:cNvSpPr/>
          <p:nvPr/>
        </p:nvSpPr>
        <p:spPr>
          <a:xfrm>
            <a:off x="8112376" y="2094668"/>
            <a:ext cx="280029" cy="571600"/>
          </a:xfrm>
          <a:custGeom>
            <a:avLst/>
            <a:gdLst/>
            <a:ahLst/>
            <a:cxnLst/>
            <a:rect l="l" t="t" r="r" b="b"/>
            <a:pathLst>
              <a:path w="239231" h="434159">
                <a:moveTo>
                  <a:pt x="154144" y="320621"/>
                </a:moveTo>
                <a:cubicBezTo>
                  <a:pt x="148920" y="320621"/>
                  <a:pt x="144686" y="324855"/>
                  <a:pt x="144686" y="330079"/>
                </a:cubicBezTo>
                <a:cubicBezTo>
                  <a:pt x="144686" y="335303"/>
                  <a:pt x="148920" y="339537"/>
                  <a:pt x="154144" y="339537"/>
                </a:cubicBezTo>
                <a:cubicBezTo>
                  <a:pt x="159368" y="339537"/>
                  <a:pt x="163602" y="335303"/>
                  <a:pt x="163602" y="330079"/>
                </a:cubicBezTo>
                <a:cubicBezTo>
                  <a:pt x="163602" y="324855"/>
                  <a:pt x="159368" y="320621"/>
                  <a:pt x="154144" y="320621"/>
                </a:cubicBezTo>
                <a:close/>
                <a:moveTo>
                  <a:pt x="119615" y="320621"/>
                </a:moveTo>
                <a:cubicBezTo>
                  <a:pt x="114391" y="320621"/>
                  <a:pt x="110157" y="324855"/>
                  <a:pt x="110157" y="330079"/>
                </a:cubicBezTo>
                <a:cubicBezTo>
                  <a:pt x="110157" y="335303"/>
                  <a:pt x="114391" y="339537"/>
                  <a:pt x="119615" y="339537"/>
                </a:cubicBezTo>
                <a:cubicBezTo>
                  <a:pt x="124839" y="339537"/>
                  <a:pt x="129073" y="335303"/>
                  <a:pt x="129073" y="330079"/>
                </a:cubicBezTo>
                <a:cubicBezTo>
                  <a:pt x="129073" y="324855"/>
                  <a:pt x="124839" y="320621"/>
                  <a:pt x="119615" y="320621"/>
                </a:cubicBezTo>
                <a:close/>
                <a:moveTo>
                  <a:pt x="85087" y="320621"/>
                </a:moveTo>
                <a:cubicBezTo>
                  <a:pt x="79863" y="320621"/>
                  <a:pt x="75629" y="324855"/>
                  <a:pt x="75629" y="330079"/>
                </a:cubicBezTo>
                <a:cubicBezTo>
                  <a:pt x="75629" y="335303"/>
                  <a:pt x="79863" y="339537"/>
                  <a:pt x="85087" y="339537"/>
                </a:cubicBezTo>
                <a:cubicBezTo>
                  <a:pt x="90311" y="339537"/>
                  <a:pt x="94545" y="335303"/>
                  <a:pt x="94545" y="330079"/>
                </a:cubicBezTo>
                <a:cubicBezTo>
                  <a:pt x="94545" y="324855"/>
                  <a:pt x="90311" y="320621"/>
                  <a:pt x="85087" y="320621"/>
                </a:cubicBezTo>
                <a:close/>
                <a:moveTo>
                  <a:pt x="0" y="296911"/>
                </a:moveTo>
                <a:lnTo>
                  <a:pt x="239231" y="296911"/>
                </a:lnTo>
                <a:lnTo>
                  <a:pt x="239231" y="434159"/>
                </a:lnTo>
                <a:lnTo>
                  <a:pt x="0" y="434159"/>
                </a:lnTo>
                <a:close/>
                <a:moveTo>
                  <a:pt x="20615" y="140255"/>
                </a:moveTo>
                <a:lnTo>
                  <a:pt x="20615" y="176255"/>
                </a:lnTo>
                <a:lnTo>
                  <a:pt x="218615" y="176255"/>
                </a:lnTo>
                <a:lnTo>
                  <a:pt x="218615" y="140255"/>
                </a:lnTo>
                <a:close/>
                <a:moveTo>
                  <a:pt x="20615" y="87867"/>
                </a:moveTo>
                <a:lnTo>
                  <a:pt x="20615" y="123867"/>
                </a:lnTo>
                <a:lnTo>
                  <a:pt x="218615" y="123867"/>
                </a:lnTo>
                <a:lnTo>
                  <a:pt x="218615" y="87867"/>
                </a:lnTo>
                <a:close/>
                <a:moveTo>
                  <a:pt x="20615" y="35480"/>
                </a:moveTo>
                <a:lnTo>
                  <a:pt x="20615" y="71480"/>
                </a:lnTo>
                <a:lnTo>
                  <a:pt x="218615" y="71480"/>
                </a:lnTo>
                <a:lnTo>
                  <a:pt x="218615" y="35480"/>
                </a:lnTo>
                <a:close/>
                <a:moveTo>
                  <a:pt x="0" y="0"/>
                </a:moveTo>
                <a:lnTo>
                  <a:pt x="239231" y="0"/>
                </a:lnTo>
                <a:lnTo>
                  <a:pt x="239231" y="285006"/>
                </a:lnTo>
                <a:lnTo>
                  <a:pt x="0" y="285006"/>
                </a:lnTo>
                <a:close/>
              </a:path>
            </a:pathLst>
          </a:custGeom>
          <a:solidFill>
            <a:srgbClr val="7182A3"/>
          </a:solidFill>
          <a:ln w="3175">
            <a:noFill/>
            <a:miter lim="800000"/>
            <a:headEnd/>
            <a:tailEnd/>
          </a:ln>
        </p:spPr>
        <p:txBody>
          <a:bodyPr wrap="none" anchor="ctr"/>
          <a:lstStyle/>
          <a:p>
            <a:pPr algn="ctr" eaLnBrk="0" fontAlgn="base" latinLnBrk="0" hangingPunct="0">
              <a:spcBef>
                <a:spcPct val="0"/>
              </a:spcBef>
              <a:spcAft>
                <a:spcPct val="0"/>
              </a:spcAft>
            </a:pPr>
            <a:endParaRPr lang="ko-KR" altLang="en-US" sz="900" dirty="0">
              <a:solidFill>
                <a:prstClr val="white"/>
              </a:solidFill>
              <a:latin typeface="HY수평선M" panose="02030600000101010101" pitchFamily="18" charset="-127"/>
              <a:ea typeface="HY수평선M" panose="02030600000101010101" pitchFamily="18" charset="-127"/>
            </a:endParaRPr>
          </a:p>
        </p:txBody>
      </p:sp>
      <p:sp>
        <p:nvSpPr>
          <p:cNvPr id="327" name="직사각형 943"/>
          <p:cNvSpPr/>
          <p:nvPr/>
        </p:nvSpPr>
        <p:spPr>
          <a:xfrm>
            <a:off x="8566626" y="2087741"/>
            <a:ext cx="280029" cy="571600"/>
          </a:xfrm>
          <a:custGeom>
            <a:avLst/>
            <a:gdLst/>
            <a:ahLst/>
            <a:cxnLst/>
            <a:rect l="l" t="t" r="r" b="b"/>
            <a:pathLst>
              <a:path w="239231" h="434159">
                <a:moveTo>
                  <a:pt x="154144" y="320621"/>
                </a:moveTo>
                <a:cubicBezTo>
                  <a:pt x="148920" y="320621"/>
                  <a:pt x="144686" y="324855"/>
                  <a:pt x="144686" y="330079"/>
                </a:cubicBezTo>
                <a:cubicBezTo>
                  <a:pt x="144686" y="335303"/>
                  <a:pt x="148920" y="339537"/>
                  <a:pt x="154144" y="339537"/>
                </a:cubicBezTo>
                <a:cubicBezTo>
                  <a:pt x="159368" y="339537"/>
                  <a:pt x="163602" y="335303"/>
                  <a:pt x="163602" y="330079"/>
                </a:cubicBezTo>
                <a:cubicBezTo>
                  <a:pt x="163602" y="324855"/>
                  <a:pt x="159368" y="320621"/>
                  <a:pt x="154144" y="320621"/>
                </a:cubicBezTo>
                <a:close/>
                <a:moveTo>
                  <a:pt x="119615" y="320621"/>
                </a:moveTo>
                <a:cubicBezTo>
                  <a:pt x="114391" y="320621"/>
                  <a:pt x="110157" y="324855"/>
                  <a:pt x="110157" y="330079"/>
                </a:cubicBezTo>
                <a:cubicBezTo>
                  <a:pt x="110157" y="335303"/>
                  <a:pt x="114391" y="339537"/>
                  <a:pt x="119615" y="339537"/>
                </a:cubicBezTo>
                <a:cubicBezTo>
                  <a:pt x="124839" y="339537"/>
                  <a:pt x="129073" y="335303"/>
                  <a:pt x="129073" y="330079"/>
                </a:cubicBezTo>
                <a:cubicBezTo>
                  <a:pt x="129073" y="324855"/>
                  <a:pt x="124839" y="320621"/>
                  <a:pt x="119615" y="320621"/>
                </a:cubicBezTo>
                <a:close/>
                <a:moveTo>
                  <a:pt x="85087" y="320621"/>
                </a:moveTo>
                <a:cubicBezTo>
                  <a:pt x="79863" y="320621"/>
                  <a:pt x="75629" y="324855"/>
                  <a:pt x="75629" y="330079"/>
                </a:cubicBezTo>
                <a:cubicBezTo>
                  <a:pt x="75629" y="335303"/>
                  <a:pt x="79863" y="339537"/>
                  <a:pt x="85087" y="339537"/>
                </a:cubicBezTo>
                <a:cubicBezTo>
                  <a:pt x="90311" y="339537"/>
                  <a:pt x="94545" y="335303"/>
                  <a:pt x="94545" y="330079"/>
                </a:cubicBezTo>
                <a:cubicBezTo>
                  <a:pt x="94545" y="324855"/>
                  <a:pt x="90311" y="320621"/>
                  <a:pt x="85087" y="320621"/>
                </a:cubicBezTo>
                <a:close/>
                <a:moveTo>
                  <a:pt x="0" y="296911"/>
                </a:moveTo>
                <a:lnTo>
                  <a:pt x="239231" y="296911"/>
                </a:lnTo>
                <a:lnTo>
                  <a:pt x="239231" y="434159"/>
                </a:lnTo>
                <a:lnTo>
                  <a:pt x="0" y="434159"/>
                </a:lnTo>
                <a:close/>
                <a:moveTo>
                  <a:pt x="20615" y="140255"/>
                </a:moveTo>
                <a:lnTo>
                  <a:pt x="20615" y="176255"/>
                </a:lnTo>
                <a:lnTo>
                  <a:pt x="218615" y="176255"/>
                </a:lnTo>
                <a:lnTo>
                  <a:pt x="218615" y="140255"/>
                </a:lnTo>
                <a:close/>
                <a:moveTo>
                  <a:pt x="20615" y="87867"/>
                </a:moveTo>
                <a:lnTo>
                  <a:pt x="20615" y="123867"/>
                </a:lnTo>
                <a:lnTo>
                  <a:pt x="218615" y="123867"/>
                </a:lnTo>
                <a:lnTo>
                  <a:pt x="218615" y="87867"/>
                </a:lnTo>
                <a:close/>
                <a:moveTo>
                  <a:pt x="20615" y="35480"/>
                </a:moveTo>
                <a:lnTo>
                  <a:pt x="20615" y="71480"/>
                </a:lnTo>
                <a:lnTo>
                  <a:pt x="218615" y="71480"/>
                </a:lnTo>
                <a:lnTo>
                  <a:pt x="218615" y="35480"/>
                </a:lnTo>
                <a:close/>
                <a:moveTo>
                  <a:pt x="0" y="0"/>
                </a:moveTo>
                <a:lnTo>
                  <a:pt x="239231" y="0"/>
                </a:lnTo>
                <a:lnTo>
                  <a:pt x="239231" y="285006"/>
                </a:lnTo>
                <a:lnTo>
                  <a:pt x="0" y="285006"/>
                </a:lnTo>
                <a:close/>
              </a:path>
            </a:pathLst>
          </a:custGeom>
          <a:solidFill>
            <a:srgbClr val="7182A3"/>
          </a:solidFill>
          <a:ln w="3175">
            <a:noFill/>
            <a:miter lim="800000"/>
            <a:headEnd/>
            <a:tailEnd/>
          </a:ln>
        </p:spPr>
        <p:txBody>
          <a:bodyPr wrap="none" anchor="ctr"/>
          <a:lstStyle/>
          <a:p>
            <a:pPr algn="ctr" eaLnBrk="0" fontAlgn="base" latinLnBrk="0" hangingPunct="0">
              <a:spcBef>
                <a:spcPct val="0"/>
              </a:spcBef>
              <a:spcAft>
                <a:spcPct val="0"/>
              </a:spcAft>
            </a:pPr>
            <a:endParaRPr lang="ko-KR" altLang="en-US" sz="900" dirty="0">
              <a:solidFill>
                <a:prstClr val="white"/>
              </a:solidFill>
              <a:latin typeface="HY수평선M" panose="02030600000101010101" pitchFamily="18" charset="-127"/>
              <a:ea typeface="HY수평선M" panose="02030600000101010101" pitchFamily="18" charset="-127"/>
            </a:endParaRPr>
          </a:p>
        </p:txBody>
      </p:sp>
      <p:sp>
        <p:nvSpPr>
          <p:cNvPr id="328" name="직사각형 943"/>
          <p:cNvSpPr/>
          <p:nvPr/>
        </p:nvSpPr>
        <p:spPr>
          <a:xfrm>
            <a:off x="8949998" y="2080814"/>
            <a:ext cx="280029" cy="571600"/>
          </a:xfrm>
          <a:custGeom>
            <a:avLst/>
            <a:gdLst/>
            <a:ahLst/>
            <a:cxnLst/>
            <a:rect l="l" t="t" r="r" b="b"/>
            <a:pathLst>
              <a:path w="239231" h="434159">
                <a:moveTo>
                  <a:pt x="154144" y="320621"/>
                </a:moveTo>
                <a:cubicBezTo>
                  <a:pt x="148920" y="320621"/>
                  <a:pt x="144686" y="324855"/>
                  <a:pt x="144686" y="330079"/>
                </a:cubicBezTo>
                <a:cubicBezTo>
                  <a:pt x="144686" y="335303"/>
                  <a:pt x="148920" y="339537"/>
                  <a:pt x="154144" y="339537"/>
                </a:cubicBezTo>
                <a:cubicBezTo>
                  <a:pt x="159368" y="339537"/>
                  <a:pt x="163602" y="335303"/>
                  <a:pt x="163602" y="330079"/>
                </a:cubicBezTo>
                <a:cubicBezTo>
                  <a:pt x="163602" y="324855"/>
                  <a:pt x="159368" y="320621"/>
                  <a:pt x="154144" y="320621"/>
                </a:cubicBezTo>
                <a:close/>
                <a:moveTo>
                  <a:pt x="119615" y="320621"/>
                </a:moveTo>
                <a:cubicBezTo>
                  <a:pt x="114391" y="320621"/>
                  <a:pt x="110157" y="324855"/>
                  <a:pt x="110157" y="330079"/>
                </a:cubicBezTo>
                <a:cubicBezTo>
                  <a:pt x="110157" y="335303"/>
                  <a:pt x="114391" y="339537"/>
                  <a:pt x="119615" y="339537"/>
                </a:cubicBezTo>
                <a:cubicBezTo>
                  <a:pt x="124839" y="339537"/>
                  <a:pt x="129073" y="335303"/>
                  <a:pt x="129073" y="330079"/>
                </a:cubicBezTo>
                <a:cubicBezTo>
                  <a:pt x="129073" y="324855"/>
                  <a:pt x="124839" y="320621"/>
                  <a:pt x="119615" y="320621"/>
                </a:cubicBezTo>
                <a:close/>
                <a:moveTo>
                  <a:pt x="85087" y="320621"/>
                </a:moveTo>
                <a:cubicBezTo>
                  <a:pt x="79863" y="320621"/>
                  <a:pt x="75629" y="324855"/>
                  <a:pt x="75629" y="330079"/>
                </a:cubicBezTo>
                <a:cubicBezTo>
                  <a:pt x="75629" y="335303"/>
                  <a:pt x="79863" y="339537"/>
                  <a:pt x="85087" y="339537"/>
                </a:cubicBezTo>
                <a:cubicBezTo>
                  <a:pt x="90311" y="339537"/>
                  <a:pt x="94545" y="335303"/>
                  <a:pt x="94545" y="330079"/>
                </a:cubicBezTo>
                <a:cubicBezTo>
                  <a:pt x="94545" y="324855"/>
                  <a:pt x="90311" y="320621"/>
                  <a:pt x="85087" y="320621"/>
                </a:cubicBezTo>
                <a:close/>
                <a:moveTo>
                  <a:pt x="0" y="296911"/>
                </a:moveTo>
                <a:lnTo>
                  <a:pt x="239231" y="296911"/>
                </a:lnTo>
                <a:lnTo>
                  <a:pt x="239231" y="434159"/>
                </a:lnTo>
                <a:lnTo>
                  <a:pt x="0" y="434159"/>
                </a:lnTo>
                <a:close/>
                <a:moveTo>
                  <a:pt x="20615" y="140255"/>
                </a:moveTo>
                <a:lnTo>
                  <a:pt x="20615" y="176255"/>
                </a:lnTo>
                <a:lnTo>
                  <a:pt x="218615" y="176255"/>
                </a:lnTo>
                <a:lnTo>
                  <a:pt x="218615" y="140255"/>
                </a:lnTo>
                <a:close/>
                <a:moveTo>
                  <a:pt x="20615" y="87867"/>
                </a:moveTo>
                <a:lnTo>
                  <a:pt x="20615" y="123867"/>
                </a:lnTo>
                <a:lnTo>
                  <a:pt x="218615" y="123867"/>
                </a:lnTo>
                <a:lnTo>
                  <a:pt x="218615" y="87867"/>
                </a:lnTo>
                <a:close/>
                <a:moveTo>
                  <a:pt x="20615" y="35480"/>
                </a:moveTo>
                <a:lnTo>
                  <a:pt x="20615" y="71480"/>
                </a:lnTo>
                <a:lnTo>
                  <a:pt x="218615" y="71480"/>
                </a:lnTo>
                <a:lnTo>
                  <a:pt x="218615" y="35480"/>
                </a:lnTo>
                <a:close/>
                <a:moveTo>
                  <a:pt x="0" y="0"/>
                </a:moveTo>
                <a:lnTo>
                  <a:pt x="239231" y="0"/>
                </a:lnTo>
                <a:lnTo>
                  <a:pt x="239231" y="285006"/>
                </a:lnTo>
                <a:lnTo>
                  <a:pt x="0" y="285006"/>
                </a:lnTo>
                <a:close/>
              </a:path>
            </a:pathLst>
          </a:custGeom>
          <a:solidFill>
            <a:srgbClr val="7182A3"/>
          </a:solidFill>
          <a:ln w="3175">
            <a:noFill/>
            <a:miter lim="800000"/>
            <a:headEnd/>
            <a:tailEnd/>
          </a:ln>
        </p:spPr>
        <p:txBody>
          <a:bodyPr wrap="none" anchor="ctr"/>
          <a:lstStyle/>
          <a:p>
            <a:pPr algn="ctr" eaLnBrk="0" fontAlgn="base" latinLnBrk="0" hangingPunct="0">
              <a:spcBef>
                <a:spcPct val="0"/>
              </a:spcBef>
              <a:spcAft>
                <a:spcPct val="0"/>
              </a:spcAft>
            </a:pPr>
            <a:endParaRPr lang="ko-KR" altLang="en-US" sz="900" dirty="0">
              <a:solidFill>
                <a:prstClr val="white"/>
              </a:solidFill>
              <a:latin typeface="HY수평선M" panose="02030600000101010101" pitchFamily="18" charset="-127"/>
              <a:ea typeface="HY수평선M" panose="02030600000101010101" pitchFamily="18" charset="-127"/>
            </a:endParaRPr>
          </a:p>
        </p:txBody>
      </p:sp>
      <p:sp>
        <p:nvSpPr>
          <p:cNvPr id="329" name="직사각형 328"/>
          <p:cNvSpPr/>
          <p:nvPr/>
        </p:nvSpPr>
        <p:spPr>
          <a:xfrm>
            <a:off x="9245384" y="2080814"/>
            <a:ext cx="205798" cy="571600"/>
          </a:xfrm>
          <a:prstGeom prst="rect">
            <a:avLst/>
          </a:prstGeom>
          <a:solidFill>
            <a:srgbClr val="7182A3"/>
          </a:solidFill>
          <a:ln w="3175">
            <a:noFill/>
            <a:miter lim="800000"/>
            <a:headEnd/>
            <a:tailEnd/>
          </a:ln>
        </p:spPr>
        <p:txBody>
          <a:bodyPr rtlCol="0" anchor="ctr"/>
          <a:lstStyle/>
          <a:p>
            <a:pPr algn="ctr" eaLnBrk="0" fontAlgn="base" latinLnBrk="0" hangingPunct="0">
              <a:spcBef>
                <a:spcPct val="0"/>
              </a:spcBef>
              <a:spcAft>
                <a:spcPct val="0"/>
              </a:spcAft>
            </a:pPr>
            <a:endParaRPr lang="ko-KR" altLang="en-US" sz="700" dirty="0">
              <a:solidFill>
                <a:prstClr val="black"/>
              </a:solidFill>
              <a:latin typeface="HY수평선M" panose="02030600000101010101" pitchFamily="18" charset="-127"/>
              <a:ea typeface="HY수평선M" panose="02030600000101010101" pitchFamily="18" charset="-127"/>
            </a:endParaRPr>
          </a:p>
        </p:txBody>
      </p:sp>
      <p:sp>
        <p:nvSpPr>
          <p:cNvPr id="332" name="직사각형 75"/>
          <p:cNvSpPr/>
          <p:nvPr/>
        </p:nvSpPr>
        <p:spPr bwMode="auto">
          <a:xfrm>
            <a:off x="8177404" y="3474433"/>
            <a:ext cx="1235567" cy="1728000"/>
          </a:xfrm>
          <a:prstGeom prst="rect">
            <a:avLst/>
          </a:prstGeom>
          <a:solidFill>
            <a:schemeClr val="bg1"/>
          </a:solidFill>
          <a:ln w="9525" cap="flat" cmpd="sng" algn="ctr">
            <a:solidFill>
              <a:schemeClr val="tx1">
                <a:lumMod val="75000"/>
                <a:lumOff val="25000"/>
              </a:schemeClr>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endParaRPr lang="ko-KR" altLang="en-US" sz="1000">
              <a:solidFill>
                <a:prstClr val="black"/>
              </a:solidFill>
              <a:latin typeface="HY수평선M" panose="02030600000101010101" pitchFamily="18" charset="-127"/>
              <a:ea typeface="HY수평선M" panose="02030600000101010101" pitchFamily="18" charset="-127"/>
              <a:cs typeface="Meiryo UI" pitchFamily="50" charset="-128"/>
            </a:endParaRPr>
          </a:p>
        </p:txBody>
      </p:sp>
      <p:sp>
        <p:nvSpPr>
          <p:cNvPr id="333" name="모서리가 둥근 직사각형 57"/>
          <p:cNvSpPr/>
          <p:nvPr/>
        </p:nvSpPr>
        <p:spPr bwMode="auto">
          <a:xfrm>
            <a:off x="8312553" y="3820106"/>
            <a:ext cx="972000" cy="212977"/>
          </a:xfrm>
          <a:prstGeom prst="roundRect">
            <a:avLst/>
          </a:prstGeom>
          <a:solidFill>
            <a:schemeClr val="accent2">
              <a:lumMod val="20000"/>
              <a:lumOff val="80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buClr>
                <a:srgbClr val="CC3300"/>
              </a:buClr>
              <a:defRPr/>
            </a:pPr>
            <a:r>
              <a:rPr lang="en-US" altLang="ko-KR" sz="800" dirty="0">
                <a:solidFill>
                  <a:prstClr val="black"/>
                </a:solidFill>
                <a:latin typeface="HY수평선M" panose="02030600000101010101" pitchFamily="18" charset="-127"/>
                <a:ea typeface="HY수평선M" panose="02030600000101010101" pitchFamily="18" charset="-127"/>
                <a:cs typeface="Meiryo UI" pitchFamily="50" charset="-128"/>
              </a:rPr>
              <a:t>F/W</a:t>
            </a:r>
            <a:r>
              <a:rPr lang="ko-KR" altLang="en-US" sz="800" dirty="0">
                <a:solidFill>
                  <a:srgbClr val="000000"/>
                </a:solidFill>
                <a:latin typeface="HY수평선M" panose="02030600000101010101" pitchFamily="18" charset="-127"/>
                <a:ea typeface="HY수평선M" panose="02030600000101010101" pitchFamily="18" charset="-127"/>
                <a:cs typeface="Meiryo UI" pitchFamily="50" charset="-128"/>
              </a:rPr>
              <a:t>모니터링</a:t>
            </a:r>
            <a:endParaRPr lang="en-US" altLang="ja-JP" sz="8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sp>
        <p:nvSpPr>
          <p:cNvPr id="334" name="모서리가 둥근 직사각형 59"/>
          <p:cNvSpPr/>
          <p:nvPr/>
        </p:nvSpPr>
        <p:spPr bwMode="auto">
          <a:xfrm>
            <a:off x="8312553" y="4097663"/>
            <a:ext cx="972000" cy="212977"/>
          </a:xfrm>
          <a:prstGeom prst="roundRect">
            <a:avLst/>
          </a:prstGeom>
          <a:solidFill>
            <a:schemeClr val="accent2">
              <a:lumMod val="20000"/>
              <a:lumOff val="80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buClr>
                <a:srgbClr val="CC3300"/>
              </a:buClr>
              <a:defRPr/>
            </a:pPr>
            <a:r>
              <a:rPr lang="ko-KR" altLang="en-US" sz="800" dirty="0">
                <a:solidFill>
                  <a:prstClr val="black"/>
                </a:solidFill>
                <a:latin typeface="HY수평선M" panose="02030600000101010101" pitchFamily="18" charset="-127"/>
                <a:ea typeface="HY수평선M" panose="02030600000101010101" pitchFamily="18" charset="-127"/>
              </a:rPr>
              <a:t>성능관리</a:t>
            </a:r>
            <a:endParaRPr lang="en-US" altLang="ja-JP" sz="8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sp>
        <p:nvSpPr>
          <p:cNvPr id="335" name="모서리가 둥근 직사각형 60"/>
          <p:cNvSpPr/>
          <p:nvPr/>
        </p:nvSpPr>
        <p:spPr bwMode="auto">
          <a:xfrm>
            <a:off x="8312553" y="4339745"/>
            <a:ext cx="972000" cy="212977"/>
          </a:xfrm>
          <a:prstGeom prst="roundRect">
            <a:avLst/>
          </a:prstGeom>
          <a:solidFill>
            <a:schemeClr val="accent2">
              <a:lumMod val="20000"/>
              <a:lumOff val="80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ko-KR" altLang="en-US" sz="800" dirty="0">
                <a:solidFill>
                  <a:prstClr val="black"/>
                </a:solidFill>
                <a:latin typeface="HY수평선M" panose="02030600000101010101" pitchFamily="18" charset="-127"/>
                <a:ea typeface="HY수평선M" panose="02030600000101010101" pitchFamily="18" charset="-127"/>
              </a:rPr>
              <a:t>거래통계</a:t>
            </a:r>
            <a:endParaRPr lang="en-US" altLang="ja-JP" sz="8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sp>
        <p:nvSpPr>
          <p:cNvPr id="336" name="모서리가 둥근 직사각형 61"/>
          <p:cNvSpPr/>
          <p:nvPr/>
        </p:nvSpPr>
        <p:spPr bwMode="auto">
          <a:xfrm>
            <a:off x="8312553" y="4581826"/>
            <a:ext cx="972000" cy="212977"/>
          </a:xfrm>
          <a:prstGeom prst="roundRect">
            <a:avLst/>
          </a:prstGeom>
          <a:solidFill>
            <a:schemeClr val="accent2">
              <a:lumMod val="20000"/>
              <a:lumOff val="80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en-US" altLang="ko-KR" sz="800" dirty="0">
                <a:solidFill>
                  <a:prstClr val="black"/>
                </a:solidFill>
                <a:latin typeface="HY수평선M" panose="02030600000101010101" pitchFamily="18" charset="-127"/>
                <a:ea typeface="HY수평선M" panose="02030600000101010101" pitchFamily="18" charset="-127"/>
              </a:rPr>
              <a:t>Error</a:t>
            </a:r>
            <a:r>
              <a:rPr lang="ko-KR" altLang="en-US" sz="800" dirty="0">
                <a:solidFill>
                  <a:prstClr val="black"/>
                </a:solidFill>
                <a:latin typeface="HY수평선M" panose="02030600000101010101" pitchFamily="18" charset="-127"/>
                <a:ea typeface="HY수평선M" panose="02030600000101010101" pitchFamily="18" charset="-127"/>
              </a:rPr>
              <a:t>분석</a:t>
            </a:r>
            <a:endParaRPr lang="en-US" altLang="ja-JP" sz="8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sp>
        <p:nvSpPr>
          <p:cNvPr id="337" name="모서리가 둥근 직사각형 63"/>
          <p:cNvSpPr/>
          <p:nvPr/>
        </p:nvSpPr>
        <p:spPr bwMode="auto">
          <a:xfrm>
            <a:off x="8312553" y="4836197"/>
            <a:ext cx="972000" cy="212977"/>
          </a:xfrm>
          <a:prstGeom prst="roundRect">
            <a:avLst/>
          </a:prstGeom>
          <a:solidFill>
            <a:schemeClr val="accent2">
              <a:lumMod val="20000"/>
              <a:lumOff val="80000"/>
            </a:schemeClr>
          </a:solidFill>
          <a:ln w="9525" cap="flat" cmpd="sng" algn="ctr">
            <a:solidFill>
              <a:schemeClr val="tx1">
                <a:lumMod val="50000"/>
                <a:lumOff val="50000"/>
              </a:schemeClr>
            </a:solidFill>
            <a:prstDash val="solid"/>
            <a:round/>
            <a:headEnd type="none" w="med" len="med"/>
            <a:tailEnd type="none" w="med" len="med"/>
          </a:ln>
          <a:effectLst/>
        </p:spPr>
        <p:txBody>
          <a:bodyPr wrap="none" anchor="ctr"/>
          <a:lstStyle/>
          <a:p>
            <a:pPr algn="ctr" eaLnBrk="0" fontAlgn="base" latinLnBrk="0" hangingPunct="0">
              <a:spcBef>
                <a:spcPct val="50000"/>
              </a:spcBef>
              <a:spcAft>
                <a:spcPct val="0"/>
              </a:spcAft>
              <a:defRPr/>
            </a:pPr>
            <a:r>
              <a:rPr lang="ko-KR" altLang="en-US" sz="800">
                <a:solidFill>
                  <a:srgbClr val="000000"/>
                </a:solidFill>
                <a:latin typeface="HY수평선M" panose="02030600000101010101" pitchFamily="18" charset="-127"/>
                <a:ea typeface="HY수평선M" panose="02030600000101010101" pitchFamily="18" charset="-127"/>
                <a:cs typeface="Meiryo UI" pitchFamily="50" charset="-128"/>
              </a:rPr>
              <a:t>배포</a:t>
            </a:r>
            <a:r>
              <a:rPr lang="en-US" altLang="ja-JP" sz="800" dirty="0">
                <a:solidFill>
                  <a:srgbClr val="000000"/>
                </a:solidFill>
                <a:latin typeface="HY수평선M" panose="02030600000101010101" pitchFamily="18" charset="-127"/>
                <a:ea typeface="HY수평선M" panose="02030600000101010101" pitchFamily="18" charset="-127"/>
                <a:cs typeface="Meiryo UI" pitchFamily="50" charset="-128"/>
              </a:rPr>
              <a:t>/</a:t>
            </a:r>
            <a:r>
              <a:rPr lang="ko-KR" altLang="en-US" sz="800" dirty="0">
                <a:solidFill>
                  <a:srgbClr val="000000"/>
                </a:solidFill>
                <a:latin typeface="HY수평선M" panose="02030600000101010101" pitchFamily="18" charset="-127"/>
                <a:ea typeface="HY수평선M" panose="02030600000101010101" pitchFamily="18" charset="-127"/>
                <a:cs typeface="Meiryo UI" pitchFamily="50" charset="-128"/>
              </a:rPr>
              <a:t>버전관리</a:t>
            </a:r>
            <a:endParaRPr lang="en-US" altLang="ja-JP" sz="800" dirty="0">
              <a:solidFill>
                <a:srgbClr val="000000"/>
              </a:solidFill>
              <a:latin typeface="HY수평선M" panose="02030600000101010101" pitchFamily="18" charset="-127"/>
              <a:ea typeface="HY수평선M" panose="02030600000101010101" pitchFamily="18" charset="-127"/>
              <a:cs typeface="Meiryo UI" pitchFamily="50" charset="-128"/>
            </a:endParaRPr>
          </a:p>
        </p:txBody>
      </p:sp>
      <p:sp>
        <p:nvSpPr>
          <p:cNvPr id="338" name="TextBox 76"/>
          <p:cNvSpPr txBox="1">
            <a:spLocks noChangeArrowheads="1"/>
          </p:cNvSpPr>
          <p:nvPr/>
        </p:nvSpPr>
        <p:spPr bwMode="auto">
          <a:xfrm>
            <a:off x="8249525" y="3527586"/>
            <a:ext cx="1094359" cy="261610"/>
          </a:xfrm>
          <a:prstGeom prst="rect">
            <a:avLst/>
          </a:prstGeom>
          <a:noFill/>
          <a:ln w="9525">
            <a:noFill/>
            <a:miter lim="800000"/>
            <a:headEnd/>
            <a:tailEnd/>
          </a:ln>
        </p:spPr>
        <p:txBody>
          <a:bodyPr>
            <a:spAutoFit/>
          </a:bodyPr>
          <a:lstStyle/>
          <a:p>
            <a:pPr fontAlgn="base" latinLnBrk="0">
              <a:spcBef>
                <a:spcPct val="0"/>
              </a:spcBef>
              <a:spcAft>
                <a:spcPct val="0"/>
              </a:spcAft>
            </a:pPr>
            <a:r>
              <a:rPr lang="ko-KR" altLang="en-US" sz="1100" b="1" u="sng" dirty="0">
                <a:solidFill>
                  <a:schemeClr val="accent6">
                    <a:lumMod val="50000"/>
                  </a:schemeClr>
                </a:solidFill>
                <a:latin typeface="HY수평선M" panose="02030600000101010101" pitchFamily="18" charset="-127"/>
                <a:ea typeface="HY수평선M" panose="02030600000101010101" pitchFamily="18" charset="-127"/>
                <a:cs typeface="Meiryo UI" pitchFamily="50" charset="-128"/>
              </a:rPr>
              <a:t>★ 운영환경</a:t>
            </a:r>
          </a:p>
        </p:txBody>
      </p:sp>
      <p:sp>
        <p:nvSpPr>
          <p:cNvPr id="120"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latin typeface="HY수평선B" panose="02030600000101010101" pitchFamily="18" charset="-127"/>
                <a:ea typeface="HY수평선B" panose="02030600000101010101" pitchFamily="18" charset="-127"/>
              </a:rPr>
              <a:t>1. </a:t>
            </a:r>
            <a:r>
              <a:rPr lang="ko-KR" altLang="en-US" dirty="0">
                <a:latin typeface="HY수평선B" panose="02030600000101010101" pitchFamily="18" charset="-127"/>
                <a:ea typeface="HY수평선B" panose="02030600000101010101" pitchFamily="18" charset="-127"/>
              </a:rPr>
              <a:t>시스템 구축방안 </a:t>
            </a:r>
            <a:r>
              <a:rPr lang="en-US" altLang="ko-KR" sz="2000" dirty="0">
                <a:latin typeface="HY수평선B" panose="02030600000101010101" pitchFamily="18" charset="-127"/>
                <a:ea typeface="HY수평선B" panose="02030600000101010101" pitchFamily="18" charset="-127"/>
              </a:rPr>
              <a:t>– </a:t>
            </a:r>
            <a:r>
              <a:rPr lang="ko-KR" altLang="en-US" sz="2000" dirty="0">
                <a:latin typeface="HY수평선B" panose="02030600000101010101" pitchFamily="18" charset="-127"/>
                <a:ea typeface="HY수평선B" panose="02030600000101010101" pitchFamily="18" charset="-127"/>
              </a:rPr>
              <a:t>시스템 아키텍처</a:t>
            </a:r>
          </a:p>
        </p:txBody>
      </p:sp>
      <p:pic>
        <p:nvPicPr>
          <p:cNvPr id="4" name="그래픽 3" descr="컴퓨터 윤곽선">
            <a:extLst>
              <a:ext uri="{FF2B5EF4-FFF2-40B4-BE49-F238E27FC236}">
                <a16:creationId xmlns:a16="http://schemas.microsoft.com/office/drawing/2014/main" xmlns="" id="{151FAB7A-AEA4-4CFB-A9E8-3ABD4A2AA07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75052" y="2610625"/>
            <a:ext cx="489847" cy="489847"/>
          </a:xfrm>
          <a:prstGeom prst="rect">
            <a:avLst/>
          </a:prstGeom>
        </p:spPr>
      </p:pic>
      <p:pic>
        <p:nvPicPr>
          <p:cNvPr id="6" name="그래픽 5" descr="여성 프로그래머 단색으로 채워진">
            <a:extLst>
              <a:ext uri="{FF2B5EF4-FFF2-40B4-BE49-F238E27FC236}">
                <a16:creationId xmlns:a16="http://schemas.microsoft.com/office/drawing/2014/main" xmlns="" id="{5162E0B5-45D9-4E14-9A43-AC45B1E8409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095917" y="3849589"/>
            <a:ext cx="468982" cy="468982"/>
          </a:xfrm>
          <a:prstGeom prst="rect">
            <a:avLst/>
          </a:prstGeom>
        </p:spPr>
      </p:pic>
      <p:sp>
        <p:nvSpPr>
          <p:cNvPr id="105" name="Rectangle 817">
            <a:extLst>
              <a:ext uri="{FF2B5EF4-FFF2-40B4-BE49-F238E27FC236}">
                <a16:creationId xmlns:a16="http://schemas.microsoft.com/office/drawing/2014/main" xmlns="" id="{BE7A5928-44C0-438E-AA3A-95363D43CD69}"/>
              </a:ext>
            </a:extLst>
          </p:cNvPr>
          <p:cNvSpPr>
            <a:spLocks noChangeArrowheads="1"/>
          </p:cNvSpPr>
          <p:nvPr/>
        </p:nvSpPr>
        <p:spPr bwMode="auto">
          <a:xfrm>
            <a:off x="994402" y="4347771"/>
            <a:ext cx="670940" cy="193124"/>
          </a:xfrm>
          <a:prstGeom prst="rect">
            <a:avLst/>
          </a:prstGeom>
          <a:noFill/>
          <a:ln w="9525">
            <a:noFill/>
            <a:miter lim="800000"/>
            <a:headEnd/>
            <a:tailEnd/>
          </a:ln>
        </p:spPr>
        <p:txBody>
          <a:bodyPr wrap="none" lIns="84575" tIns="42288" rIns="84575" bIns="42288">
            <a:spAutoFit/>
          </a:bodyPr>
          <a:lstStyle/>
          <a:p>
            <a:pPr algn="ctr" defTabSz="700088" fontAlgn="base" latinLnBrk="0">
              <a:spcBef>
                <a:spcPct val="0"/>
              </a:spcBef>
              <a:spcAft>
                <a:spcPct val="0"/>
              </a:spcAft>
            </a:pPr>
            <a:r>
              <a:rPr lang="ko-KR" altLang="en-US" sz="700" dirty="0">
                <a:solidFill>
                  <a:prstClr val="black"/>
                </a:solidFill>
                <a:latin typeface="HY수평선M" panose="02030600000101010101" pitchFamily="18" charset="-127"/>
                <a:ea typeface="HY수평선M" panose="02030600000101010101" pitchFamily="18" charset="-127"/>
                <a:cs typeface="-2002"/>
              </a:rPr>
              <a:t>파트너 </a:t>
            </a:r>
            <a:r>
              <a:rPr lang="en-US" altLang="ko-KR" sz="700" dirty="0">
                <a:solidFill>
                  <a:prstClr val="black"/>
                </a:solidFill>
                <a:latin typeface="HY수평선M" panose="02030600000101010101" pitchFamily="18" charset="-127"/>
                <a:ea typeface="HY수평선M" panose="02030600000101010101" pitchFamily="18" charset="-127"/>
                <a:cs typeface="-2002"/>
              </a:rPr>
              <a:t>(API)</a:t>
            </a:r>
          </a:p>
        </p:txBody>
      </p:sp>
      <p:grpSp>
        <p:nvGrpSpPr>
          <p:cNvPr id="108" name="그룹 107">
            <a:extLst>
              <a:ext uri="{FF2B5EF4-FFF2-40B4-BE49-F238E27FC236}">
                <a16:creationId xmlns:a16="http://schemas.microsoft.com/office/drawing/2014/main" xmlns="" id="{0B8DA9D3-EDDB-4AA3-8B34-F0742F40C4B8}"/>
              </a:ext>
            </a:extLst>
          </p:cNvPr>
          <p:cNvGrpSpPr/>
          <p:nvPr/>
        </p:nvGrpSpPr>
        <p:grpSpPr>
          <a:xfrm>
            <a:off x="3008784" y="4886304"/>
            <a:ext cx="4236228" cy="816412"/>
            <a:chOff x="3005976" y="4101895"/>
            <a:chExt cx="4236228" cy="816412"/>
          </a:xfrm>
          <a:solidFill>
            <a:srgbClr val="006666"/>
          </a:solidFill>
        </p:grpSpPr>
        <p:sp>
          <p:nvSpPr>
            <p:cNvPr id="109" name="직사각형 71">
              <a:extLst>
                <a:ext uri="{FF2B5EF4-FFF2-40B4-BE49-F238E27FC236}">
                  <a16:creationId xmlns:a16="http://schemas.microsoft.com/office/drawing/2014/main" xmlns="" id="{0467F313-EB41-4865-8281-781489F6FE70}"/>
                </a:ext>
              </a:extLst>
            </p:cNvPr>
            <p:cNvSpPr/>
            <p:nvPr/>
          </p:nvSpPr>
          <p:spPr bwMode="auto">
            <a:xfrm>
              <a:off x="3005976" y="4101895"/>
              <a:ext cx="4236228" cy="816412"/>
            </a:xfrm>
            <a:prstGeom prst="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endParaRPr lang="ko-KR" altLang="en-US">
                <a:solidFill>
                  <a:schemeClr val="bg1"/>
                </a:solidFill>
                <a:latin typeface="HY수평선M" panose="02030600000101010101" pitchFamily="18" charset="-127"/>
                <a:ea typeface="HY수평선M" panose="02030600000101010101" pitchFamily="18" charset="-127"/>
                <a:cs typeface="Meiryo UI" pitchFamily="50" charset="-128"/>
              </a:endParaRPr>
            </a:p>
          </p:txBody>
        </p:sp>
        <p:sp>
          <p:nvSpPr>
            <p:cNvPr id="110" name="모서리가 둥근 직사각형 31">
              <a:extLst>
                <a:ext uri="{FF2B5EF4-FFF2-40B4-BE49-F238E27FC236}">
                  <a16:creationId xmlns:a16="http://schemas.microsoft.com/office/drawing/2014/main" xmlns="" id="{19DFF1B7-BEF7-471A-ADF6-CD0C72FC22D3}"/>
                </a:ext>
              </a:extLst>
            </p:cNvPr>
            <p:cNvSpPr/>
            <p:nvPr/>
          </p:nvSpPr>
          <p:spPr bwMode="auto">
            <a:xfrm>
              <a:off x="3121090" y="438586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ko-KR" altLang="en-US" sz="800" dirty="0">
                  <a:solidFill>
                    <a:schemeClr val="bg1"/>
                  </a:solidFill>
                  <a:latin typeface="HY수평선M" panose="02030600000101010101" pitchFamily="18" charset="-127"/>
                  <a:ea typeface="HY수평선M" panose="02030600000101010101" pitchFamily="18" charset="-127"/>
                </a:rPr>
                <a:t>중계로그</a:t>
              </a:r>
              <a:endPar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endParaRPr>
            </a:p>
          </p:txBody>
        </p:sp>
        <p:sp>
          <p:nvSpPr>
            <p:cNvPr id="111" name="모서리가 둥근 직사각형 32">
              <a:extLst>
                <a:ext uri="{FF2B5EF4-FFF2-40B4-BE49-F238E27FC236}">
                  <a16:creationId xmlns:a16="http://schemas.microsoft.com/office/drawing/2014/main" xmlns="" id="{D0D9520F-F6C7-4E18-AD41-474EFA2FD884}"/>
                </a:ext>
              </a:extLst>
            </p:cNvPr>
            <p:cNvSpPr/>
            <p:nvPr/>
          </p:nvSpPr>
          <p:spPr bwMode="auto">
            <a:xfrm>
              <a:off x="3791827" y="438586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rPr>
                <a:t>Error</a:t>
              </a:r>
              <a:r>
                <a:rPr lang="ko-KR" altLang="en-US" sz="800" dirty="0">
                  <a:solidFill>
                    <a:schemeClr val="bg1"/>
                  </a:solidFill>
                  <a:latin typeface="HY수평선M" panose="02030600000101010101" pitchFamily="18" charset="-127"/>
                  <a:ea typeface="HY수평선M" panose="02030600000101010101" pitchFamily="18" charset="-127"/>
                  <a:cs typeface="Meiryo UI" pitchFamily="50" charset="-128"/>
                </a:rPr>
                <a:t>처리</a:t>
              </a:r>
              <a:endPar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endParaRPr>
            </a:p>
          </p:txBody>
        </p:sp>
        <p:sp>
          <p:nvSpPr>
            <p:cNvPr id="112" name="모서리가 둥근 직사각형 33">
              <a:extLst>
                <a:ext uri="{FF2B5EF4-FFF2-40B4-BE49-F238E27FC236}">
                  <a16:creationId xmlns:a16="http://schemas.microsoft.com/office/drawing/2014/main" xmlns="" id="{3CD1FA3B-2C6F-4338-9B6E-5185244056F5}"/>
                </a:ext>
              </a:extLst>
            </p:cNvPr>
            <p:cNvSpPr/>
            <p:nvPr/>
          </p:nvSpPr>
          <p:spPr bwMode="auto">
            <a:xfrm>
              <a:off x="4462562" y="438586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rPr>
                <a:t>TRX</a:t>
              </a:r>
              <a:r>
                <a:rPr lang="ko-KR" altLang="en-US" sz="800" dirty="0">
                  <a:solidFill>
                    <a:schemeClr val="bg1"/>
                  </a:solidFill>
                  <a:latin typeface="HY수평선M" panose="02030600000101010101" pitchFamily="18" charset="-127"/>
                  <a:ea typeface="HY수평선M" panose="02030600000101010101" pitchFamily="18" charset="-127"/>
                  <a:cs typeface="Meiryo UI" pitchFamily="50" charset="-128"/>
                </a:rPr>
                <a:t>처리</a:t>
              </a:r>
              <a:endPar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endParaRPr>
            </a:p>
          </p:txBody>
        </p:sp>
        <p:sp>
          <p:nvSpPr>
            <p:cNvPr id="113" name="모서리가 둥근 직사각형 34">
              <a:extLst>
                <a:ext uri="{FF2B5EF4-FFF2-40B4-BE49-F238E27FC236}">
                  <a16:creationId xmlns:a16="http://schemas.microsoft.com/office/drawing/2014/main" xmlns="" id="{216360DB-13C1-4045-8D45-DE7EC9BB6C7C}"/>
                </a:ext>
              </a:extLst>
            </p:cNvPr>
            <p:cNvSpPr/>
            <p:nvPr/>
          </p:nvSpPr>
          <p:spPr bwMode="auto">
            <a:xfrm>
              <a:off x="5133299" y="438586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rPr>
                <a:t>Cache</a:t>
              </a:r>
            </a:p>
          </p:txBody>
        </p:sp>
        <p:sp>
          <p:nvSpPr>
            <p:cNvPr id="114" name="모서리가 둥근 직사각형 35">
              <a:extLst>
                <a:ext uri="{FF2B5EF4-FFF2-40B4-BE49-F238E27FC236}">
                  <a16:creationId xmlns:a16="http://schemas.microsoft.com/office/drawing/2014/main" xmlns="" id="{2900693A-0485-4051-B62B-51FE95B36E8D}"/>
                </a:ext>
              </a:extLst>
            </p:cNvPr>
            <p:cNvSpPr/>
            <p:nvPr/>
          </p:nvSpPr>
          <p:spPr bwMode="auto">
            <a:xfrm>
              <a:off x="5804035" y="438586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rPr>
                <a:t>Batch</a:t>
              </a:r>
            </a:p>
          </p:txBody>
        </p:sp>
        <p:sp>
          <p:nvSpPr>
            <p:cNvPr id="115" name="모서리가 둥근 직사각형 36">
              <a:extLst>
                <a:ext uri="{FF2B5EF4-FFF2-40B4-BE49-F238E27FC236}">
                  <a16:creationId xmlns:a16="http://schemas.microsoft.com/office/drawing/2014/main" xmlns="" id="{FDDF84DD-8D23-4F55-88BB-92AE52AC0955}"/>
                </a:ext>
              </a:extLst>
            </p:cNvPr>
            <p:cNvSpPr/>
            <p:nvPr/>
          </p:nvSpPr>
          <p:spPr bwMode="auto">
            <a:xfrm>
              <a:off x="6474771" y="438586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rPr>
                <a:t>parameter</a:t>
              </a:r>
            </a:p>
          </p:txBody>
        </p:sp>
        <p:sp>
          <p:nvSpPr>
            <p:cNvPr id="116" name="모서리가 둥근 직사각형 38">
              <a:extLst>
                <a:ext uri="{FF2B5EF4-FFF2-40B4-BE49-F238E27FC236}">
                  <a16:creationId xmlns:a16="http://schemas.microsoft.com/office/drawing/2014/main" xmlns="" id="{F8408636-3233-49BA-B6B5-879B45FA6754}"/>
                </a:ext>
              </a:extLst>
            </p:cNvPr>
            <p:cNvSpPr/>
            <p:nvPr/>
          </p:nvSpPr>
          <p:spPr bwMode="auto">
            <a:xfrm>
              <a:off x="3377940" y="466983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ko-KR" altLang="en-US" sz="800" dirty="0">
                  <a:solidFill>
                    <a:schemeClr val="bg1"/>
                  </a:solidFill>
                  <a:latin typeface="HY수평선M" panose="02030600000101010101" pitchFamily="18" charset="-127"/>
                  <a:ea typeface="HY수평선M" panose="02030600000101010101" pitchFamily="18" charset="-127"/>
                </a:rPr>
                <a:t>유틸리티</a:t>
              </a:r>
              <a:endPar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endParaRPr>
            </a:p>
          </p:txBody>
        </p:sp>
        <p:sp>
          <p:nvSpPr>
            <p:cNvPr id="117" name="모서리가 둥근 직사각형 39">
              <a:extLst>
                <a:ext uri="{FF2B5EF4-FFF2-40B4-BE49-F238E27FC236}">
                  <a16:creationId xmlns:a16="http://schemas.microsoft.com/office/drawing/2014/main" xmlns="" id="{DA5FAC42-8AC1-420A-AC57-CD70E297E050}"/>
                </a:ext>
              </a:extLst>
            </p:cNvPr>
            <p:cNvSpPr/>
            <p:nvPr/>
          </p:nvSpPr>
          <p:spPr bwMode="auto">
            <a:xfrm>
              <a:off x="4048677" y="466983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ko-KR" altLang="en-US" sz="800" dirty="0">
                  <a:solidFill>
                    <a:schemeClr val="bg1"/>
                  </a:solidFill>
                  <a:latin typeface="HY수평선M" panose="02030600000101010101" pitchFamily="18" charset="-127"/>
                  <a:ea typeface="HY수평선M" panose="02030600000101010101" pitchFamily="18" charset="-127"/>
                  <a:cs typeface="Meiryo UI" pitchFamily="50" charset="-128"/>
                </a:rPr>
                <a:t>다국어처리</a:t>
              </a:r>
              <a:endPar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endParaRPr>
            </a:p>
          </p:txBody>
        </p:sp>
        <p:sp>
          <p:nvSpPr>
            <p:cNvPr id="118" name="모서리가 둥근 직사각형 40">
              <a:extLst>
                <a:ext uri="{FF2B5EF4-FFF2-40B4-BE49-F238E27FC236}">
                  <a16:creationId xmlns:a16="http://schemas.microsoft.com/office/drawing/2014/main" xmlns="" id="{F1F72AFB-7673-4CE7-9DE7-4D8E518C2F65}"/>
                </a:ext>
              </a:extLst>
            </p:cNvPr>
            <p:cNvSpPr/>
            <p:nvPr/>
          </p:nvSpPr>
          <p:spPr bwMode="auto">
            <a:xfrm>
              <a:off x="4719412" y="466983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rPr>
                <a:t>Hot Deploy</a:t>
              </a:r>
            </a:p>
          </p:txBody>
        </p:sp>
        <p:sp>
          <p:nvSpPr>
            <p:cNvPr id="119" name="모서리가 둥근 직사각형 41">
              <a:extLst>
                <a:ext uri="{FF2B5EF4-FFF2-40B4-BE49-F238E27FC236}">
                  <a16:creationId xmlns:a16="http://schemas.microsoft.com/office/drawing/2014/main" xmlns="" id="{B72E8E60-420F-4271-813D-BD19296850F9}"/>
                </a:ext>
              </a:extLst>
            </p:cNvPr>
            <p:cNvSpPr/>
            <p:nvPr/>
          </p:nvSpPr>
          <p:spPr bwMode="auto">
            <a:xfrm>
              <a:off x="5390149" y="466983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rPr>
                <a:t>Timer</a:t>
              </a:r>
            </a:p>
          </p:txBody>
        </p:sp>
        <p:sp>
          <p:nvSpPr>
            <p:cNvPr id="121" name="모서리가 둥근 직사각형 42">
              <a:extLst>
                <a:ext uri="{FF2B5EF4-FFF2-40B4-BE49-F238E27FC236}">
                  <a16:creationId xmlns:a16="http://schemas.microsoft.com/office/drawing/2014/main" xmlns="" id="{D92FD593-9ECB-4A34-BB1C-294CBBCBF344}"/>
                </a:ext>
              </a:extLst>
            </p:cNvPr>
            <p:cNvSpPr/>
            <p:nvPr/>
          </p:nvSpPr>
          <p:spPr bwMode="auto">
            <a:xfrm>
              <a:off x="6060885" y="4669834"/>
              <a:ext cx="626225" cy="212977"/>
            </a:xfrm>
            <a:prstGeom prst="roundRect">
              <a:avLst/>
            </a:prstGeom>
            <a:grpFill/>
            <a:ln w="9525" cap="flat" cmpd="sng" algn="ctr">
              <a:solidFill>
                <a:schemeClr val="bg1"/>
              </a:solidFill>
              <a:prstDash val="solid"/>
              <a:round/>
              <a:headEnd type="none" w="med" len="med"/>
              <a:tailEnd type="none" w="med" len="med"/>
            </a:ln>
            <a:effectLst/>
          </p:spPr>
          <p:txBody>
            <a:bodyPr wrap="none" anchor="ctr"/>
            <a:lstStyle/>
            <a:p>
              <a:pPr algn="ctr">
                <a:spcBef>
                  <a:spcPct val="50000"/>
                </a:spcBef>
                <a:defRPr/>
              </a:pPr>
              <a:r>
                <a:rPr lang="ko-KR" altLang="en-US" sz="800" dirty="0">
                  <a:solidFill>
                    <a:schemeClr val="bg1"/>
                  </a:solidFill>
                  <a:latin typeface="HY수평선M" panose="02030600000101010101" pitchFamily="18" charset="-127"/>
                  <a:ea typeface="HY수평선M" panose="02030600000101010101" pitchFamily="18" charset="-127"/>
                  <a:cs typeface="Meiryo UI" pitchFamily="50" charset="-128"/>
                </a:rPr>
                <a:t>데이터접속 </a:t>
              </a:r>
              <a:endParaRPr lang="en-US" altLang="ko-KR" sz="800" dirty="0">
                <a:solidFill>
                  <a:schemeClr val="bg1"/>
                </a:solidFill>
                <a:latin typeface="HY수평선M" panose="02030600000101010101" pitchFamily="18" charset="-127"/>
                <a:ea typeface="HY수평선M" panose="02030600000101010101" pitchFamily="18" charset="-127"/>
                <a:cs typeface="Meiryo UI" pitchFamily="50" charset="-128"/>
              </a:endParaRPr>
            </a:p>
          </p:txBody>
        </p:sp>
        <p:sp>
          <p:nvSpPr>
            <p:cNvPr id="122" name="TextBox 72">
              <a:extLst>
                <a:ext uri="{FF2B5EF4-FFF2-40B4-BE49-F238E27FC236}">
                  <a16:creationId xmlns:a16="http://schemas.microsoft.com/office/drawing/2014/main" xmlns="" id="{3BE11BE7-6CDE-42A0-83A2-0F08E2B611B4}"/>
                </a:ext>
              </a:extLst>
            </p:cNvPr>
            <p:cNvSpPr txBox="1">
              <a:spLocks noChangeArrowheads="1"/>
            </p:cNvSpPr>
            <p:nvPr/>
          </p:nvSpPr>
          <p:spPr bwMode="auto">
            <a:xfrm>
              <a:off x="4401595" y="4119823"/>
              <a:ext cx="1447377" cy="253916"/>
            </a:xfrm>
            <a:prstGeom prst="rect">
              <a:avLst/>
            </a:prstGeom>
            <a:grpFill/>
            <a:ln w="9525">
              <a:noFill/>
              <a:miter lim="800000"/>
              <a:headEnd/>
              <a:tailEnd/>
            </a:ln>
          </p:spPr>
          <p:txBody>
            <a:bodyPr>
              <a:spAutoFit/>
            </a:bodyPr>
            <a:lstStyle/>
            <a:p>
              <a:pPr eaLnBrk="1" hangingPunct="1"/>
              <a:r>
                <a:rPr lang="en-US" altLang="ko-KR" sz="1050" b="1" u="sng" dirty="0">
                  <a:solidFill>
                    <a:schemeClr val="bg1"/>
                  </a:solidFill>
                  <a:latin typeface="HY수평선M" panose="02030600000101010101" pitchFamily="18" charset="-127"/>
                  <a:ea typeface="HY수평선M" panose="02030600000101010101" pitchFamily="18" charset="-127"/>
                  <a:cs typeface="Meiryo UI" pitchFamily="50" charset="-128"/>
                </a:rPr>
                <a:t>Fundamental  Layer</a:t>
              </a:r>
              <a:endParaRPr lang="ko-KR" altLang="en-US" sz="1050" b="1" u="sng" dirty="0">
                <a:solidFill>
                  <a:schemeClr val="bg1"/>
                </a:solidFill>
                <a:latin typeface="HY수평선M" panose="02030600000101010101" pitchFamily="18" charset="-127"/>
                <a:ea typeface="HY수평선M" panose="02030600000101010101" pitchFamily="18" charset="-127"/>
                <a:cs typeface="Meiryo UI" pitchFamily="50" charset="-128"/>
              </a:endParaRPr>
            </a:p>
          </p:txBody>
        </p:sp>
      </p:grpSp>
    </p:spTree>
    <p:extLst>
      <p:ext uri="{BB962C8B-B14F-4D97-AF65-F5344CB8AC3E}">
        <p14:creationId xmlns:p14="http://schemas.microsoft.com/office/powerpoint/2010/main" val="33273941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17"/>
          <p:cNvSpPr>
            <a:spLocks noChangeArrowheads="1"/>
          </p:cNvSpPr>
          <p:nvPr/>
        </p:nvSpPr>
        <p:spPr bwMode="auto">
          <a:xfrm>
            <a:off x="602295" y="761999"/>
            <a:ext cx="9027480" cy="5755341"/>
          </a:xfrm>
          <a:prstGeom prst="rect">
            <a:avLst/>
          </a:prstGeom>
          <a:noFill/>
          <a:ln>
            <a:solidFill>
              <a:schemeClr val="bg1">
                <a:lumMod val="85000"/>
              </a:schemeClr>
            </a:solidFill>
          </a:ln>
        </p:spPr>
        <p:txBody>
          <a:bodyPr wrap="none" anchor="ctr"/>
          <a:lstStyle>
            <a:lvl1pPr>
              <a:defRPr kumimoji="1" sz="1400">
                <a:solidFill>
                  <a:schemeClr val="tx1"/>
                </a:solidFill>
                <a:latin typeface="코레일체" panose="020B0400000000000000" pitchFamily="50" charset="-127"/>
                <a:ea typeface="코레일체" panose="020B0400000000000000" pitchFamily="50" charset="-127"/>
              </a:defRPr>
            </a:lvl1pPr>
            <a:lvl2pPr marL="742950" indent="-285750">
              <a:defRPr kumimoji="1" sz="1400">
                <a:solidFill>
                  <a:schemeClr val="tx1"/>
                </a:solidFill>
                <a:latin typeface="코레일체" panose="020B0400000000000000" pitchFamily="50" charset="-127"/>
                <a:ea typeface="코레일체" panose="020B0400000000000000" pitchFamily="50" charset="-127"/>
              </a:defRPr>
            </a:lvl2pPr>
            <a:lvl3pPr marL="1143000" indent="-228600">
              <a:defRPr kumimoji="1" sz="1400">
                <a:solidFill>
                  <a:schemeClr val="tx1"/>
                </a:solidFill>
                <a:latin typeface="코레일체" panose="020B0400000000000000" pitchFamily="50" charset="-127"/>
                <a:ea typeface="코레일체" panose="020B0400000000000000" pitchFamily="50" charset="-127"/>
              </a:defRPr>
            </a:lvl3pPr>
            <a:lvl4pPr marL="1600200" indent="-228600">
              <a:defRPr kumimoji="1" sz="1400">
                <a:solidFill>
                  <a:schemeClr val="tx1"/>
                </a:solidFill>
                <a:latin typeface="코레일체" panose="020B0400000000000000" pitchFamily="50" charset="-127"/>
                <a:ea typeface="코레일체" panose="020B0400000000000000" pitchFamily="50" charset="-127"/>
              </a:defRPr>
            </a:lvl4pPr>
            <a:lvl5pPr marL="2057400" indent="-228600">
              <a:defRPr kumimoji="1" sz="1400">
                <a:solidFill>
                  <a:schemeClr val="tx1"/>
                </a:solidFill>
                <a:latin typeface="코레일체" panose="020B0400000000000000" pitchFamily="50" charset="-127"/>
                <a:ea typeface="코레일체" panose="020B0400000000000000" pitchFamily="50" charset="-127"/>
              </a:defRPr>
            </a:lvl5pPr>
            <a:lvl6pPr marL="25146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6pPr>
            <a:lvl7pPr marL="29718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7pPr>
            <a:lvl8pPr marL="34290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8pPr>
            <a:lvl9pPr marL="3886200" indent="-228600" eaLnBrk="0" fontAlgn="base" hangingPunct="0">
              <a:spcBef>
                <a:spcPct val="0"/>
              </a:spcBef>
              <a:spcAft>
                <a:spcPct val="0"/>
              </a:spcAft>
              <a:defRPr kumimoji="1" sz="1400">
                <a:solidFill>
                  <a:schemeClr val="tx1"/>
                </a:solidFill>
                <a:latin typeface="코레일체" panose="020B0400000000000000" pitchFamily="50" charset="-127"/>
                <a:ea typeface="코레일체" panose="020B0400000000000000" pitchFamily="50" charset="-127"/>
              </a:defRPr>
            </a:lvl9pPr>
          </a:lstStyle>
          <a:p>
            <a:pPr indent="28575" eaLnBrk="1" latinLnBrk="1" hangingPunct="1"/>
            <a:endParaRPr lang="ko-KR" altLang="en-US" sz="1100" dirty="0">
              <a:solidFill>
                <a:prstClr val="white"/>
              </a:solidFill>
              <a:latin typeface="HY수평선M" panose="02030600000101010101" pitchFamily="18" charset="-127"/>
              <a:ea typeface="HY수평선M" panose="02030600000101010101" pitchFamily="18" charset="-127"/>
            </a:endParaRPr>
          </a:p>
        </p:txBody>
      </p:sp>
      <p:grpSp>
        <p:nvGrpSpPr>
          <p:cNvPr id="40" name="그룹 39"/>
          <p:cNvGrpSpPr/>
          <p:nvPr/>
        </p:nvGrpSpPr>
        <p:grpSpPr>
          <a:xfrm>
            <a:off x="692641" y="862494"/>
            <a:ext cx="8868871" cy="656410"/>
            <a:chOff x="692641" y="862494"/>
            <a:chExt cx="8868871" cy="656410"/>
          </a:xfrm>
        </p:grpSpPr>
        <p:sp>
          <p:nvSpPr>
            <p:cNvPr id="41" name="텍스트 개체 틀 2"/>
            <p:cNvSpPr txBox="1">
              <a:spLocks/>
            </p:cNvSpPr>
            <p:nvPr/>
          </p:nvSpPr>
          <p:spPr bwMode="auto">
            <a:xfrm>
              <a:off x="1346550" y="862494"/>
              <a:ext cx="8214962" cy="656410"/>
            </a:xfrm>
            <a:prstGeom prst="rect">
              <a:avLst/>
            </a:prstGeom>
            <a:noFill/>
            <a:ln>
              <a:noFill/>
            </a:ln>
          </p:spPr>
          <p:txBody>
            <a:bodyPr tIns="0"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algn="l"/>
              <a:r>
                <a:rPr lang="ko-KR" altLang="en-US" sz="1400" smtClean="0">
                  <a:latin typeface="HY수평선M" panose="02030600000101010101" pitchFamily="18" charset="-127"/>
                  <a:ea typeface="HY수평선M" panose="02030600000101010101" pitchFamily="18" charset="-127"/>
                </a:rPr>
                <a:t>클라우드 </a:t>
              </a:r>
              <a:r>
                <a:rPr lang="ko-KR" altLang="en-US" sz="1400">
                  <a:latin typeface="HY수평선M" panose="02030600000101010101" pitchFamily="18" charset="-127"/>
                  <a:ea typeface="HY수평선M" panose="02030600000101010101" pitchFamily="18" charset="-127"/>
                </a:rPr>
                <a:t>네이티브 </a:t>
              </a:r>
              <a:r>
                <a:rPr lang="ko-KR" altLang="en-US" sz="1400" smtClean="0">
                  <a:latin typeface="HY수평선M" panose="02030600000101010101" pitchFamily="18" charset="-127"/>
                  <a:ea typeface="HY수평선M" panose="02030600000101010101" pitchFamily="18" charset="-127"/>
                </a:rPr>
                <a:t>솔루션 기반으로 프라이빗 </a:t>
              </a:r>
              <a:r>
                <a:rPr lang="ko-KR" altLang="en-US" sz="1400" dirty="0">
                  <a:latin typeface="HY수평선M" panose="02030600000101010101" pitchFamily="18" charset="-127"/>
                  <a:ea typeface="HY수평선M" panose="02030600000101010101" pitchFamily="18" charset="-127"/>
                </a:rPr>
                <a:t>클라우드는 물론 퍼블릭 클라우드까지 고객 요구에 맞춘 가동환경을 </a:t>
              </a:r>
              <a:r>
                <a:rPr lang="ko-KR" altLang="en-US" sz="1400">
                  <a:latin typeface="HY수평선M" panose="02030600000101010101" pitchFamily="18" charset="-127"/>
                  <a:ea typeface="HY수평선M" panose="02030600000101010101" pitchFamily="18" charset="-127"/>
                </a:rPr>
                <a:t>지원합니다</a:t>
              </a:r>
              <a:r>
                <a:rPr lang="en-US" altLang="ko-KR" sz="1400" smtClean="0">
                  <a:latin typeface="HY수평선M" panose="02030600000101010101" pitchFamily="18" charset="-127"/>
                  <a:ea typeface="HY수평선M" panose="02030600000101010101" pitchFamily="18" charset="-127"/>
                </a:rPr>
                <a:t>. </a:t>
              </a:r>
              <a:r>
                <a:rPr lang="ko-KR" altLang="en-US" sz="1400" smtClean="0">
                  <a:latin typeface="HY수평선M" panose="02030600000101010101" pitchFamily="18" charset="-127"/>
                  <a:ea typeface="HY수평선M" panose="02030600000101010101" pitchFamily="18" charset="-127"/>
                </a:rPr>
                <a:t>또한 </a:t>
              </a:r>
              <a:r>
                <a:rPr lang="en-US" altLang="ko-KR" sz="1400" dirty="0" err="1">
                  <a:latin typeface="HY수평선M" panose="02030600000101010101" pitchFamily="18" charset="-127"/>
                  <a:ea typeface="HY수평선M" panose="02030600000101010101" pitchFamily="18" charset="-127"/>
                </a:rPr>
                <a:t>Devops</a:t>
              </a:r>
              <a:r>
                <a:rPr lang="en-US" altLang="ko-KR" sz="1400" dirty="0">
                  <a:latin typeface="HY수평선M" panose="02030600000101010101" pitchFamily="18" charset="-127"/>
                  <a:ea typeface="HY수평선M" panose="02030600000101010101" pitchFamily="18" charset="-127"/>
                </a:rPr>
                <a:t> </a:t>
              </a:r>
              <a:r>
                <a:rPr lang="ko-KR" altLang="en-US" sz="1400" dirty="0">
                  <a:latin typeface="HY수평선M" panose="02030600000101010101" pitchFamily="18" charset="-127"/>
                  <a:ea typeface="HY수평선M" panose="02030600000101010101" pitchFamily="18" charset="-127"/>
                </a:rPr>
                <a:t>기술을 지원을 통해 </a:t>
              </a:r>
              <a:r>
                <a:rPr lang="en-US" altLang="ko-KR" sz="1400" dirty="0">
                  <a:latin typeface="HY수평선M" panose="02030600000101010101" pitchFamily="18" charset="-127"/>
                  <a:ea typeface="HY수평선M" panose="02030600000101010101" pitchFamily="18" charset="-127"/>
                </a:rPr>
                <a:t>Agile</a:t>
              </a:r>
              <a:r>
                <a:rPr lang="ko-KR" altLang="en-US" sz="1400" dirty="0">
                  <a:latin typeface="HY수평선M" panose="02030600000101010101" pitchFamily="18" charset="-127"/>
                  <a:ea typeface="HY수평선M" panose="02030600000101010101" pitchFamily="18" charset="-127"/>
                </a:rPr>
                <a:t>한 개발 지원 및 탄력적인 운영을 서포트 합니다</a:t>
              </a:r>
              <a:r>
                <a:rPr lang="en-US" altLang="ko-KR" sz="1400" dirty="0">
                  <a:latin typeface="HY수평선M" panose="02030600000101010101" pitchFamily="18" charset="-127"/>
                  <a:ea typeface="HY수평선M" panose="02030600000101010101" pitchFamily="18" charset="-127"/>
                </a:rPr>
                <a:t>.</a:t>
              </a:r>
            </a:p>
          </p:txBody>
        </p:sp>
        <p:pic>
          <p:nvPicPr>
            <p:cNvPr id="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41" y="908459"/>
              <a:ext cx="579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Rectangle 28">
            <a:extLst>
              <a:ext uri="{FF2B5EF4-FFF2-40B4-BE49-F238E27FC236}">
                <a16:creationId xmlns:a16="http://schemas.microsoft.com/office/drawing/2014/main" xmlns="" id="{793460C1-F7DC-41BA-8A42-E3289A6E6678}"/>
              </a:ext>
            </a:extLst>
          </p:cNvPr>
          <p:cNvSpPr>
            <a:spLocks noChangeArrowheads="1"/>
          </p:cNvSpPr>
          <p:nvPr/>
        </p:nvSpPr>
        <p:spPr bwMode="auto">
          <a:xfrm>
            <a:off x="1502701" y="1940945"/>
            <a:ext cx="498475" cy="392112"/>
          </a:xfrm>
          <a:prstGeom prst="rect">
            <a:avLst/>
          </a:prstGeom>
          <a:solidFill>
            <a:srgbClr val="006666"/>
          </a:solidFill>
          <a:ln>
            <a:noFill/>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ctr" latinLnBrk="1"/>
            <a:r>
              <a:rPr kumimoji="0" lang="en-US" altLang="ko-KR" sz="1100">
                <a:solidFill>
                  <a:schemeClr val="bg1"/>
                </a:solidFill>
                <a:latin typeface="HY수평선M" panose="02030600000101010101" pitchFamily="18" charset="-127"/>
                <a:ea typeface="HY수평선M" panose="02030600000101010101" pitchFamily="18" charset="-127"/>
              </a:rPr>
              <a:t>1</a:t>
            </a:r>
          </a:p>
        </p:txBody>
      </p:sp>
      <p:sp>
        <p:nvSpPr>
          <p:cNvPr id="44" name="Rectangle 29">
            <a:extLst>
              <a:ext uri="{FF2B5EF4-FFF2-40B4-BE49-F238E27FC236}">
                <a16:creationId xmlns:a16="http://schemas.microsoft.com/office/drawing/2014/main" xmlns="" id="{087207A6-7889-46E0-9ADD-B9C77A45DCD6}"/>
              </a:ext>
            </a:extLst>
          </p:cNvPr>
          <p:cNvSpPr>
            <a:spLocks noChangeArrowheads="1"/>
          </p:cNvSpPr>
          <p:nvPr/>
        </p:nvSpPr>
        <p:spPr bwMode="auto">
          <a:xfrm>
            <a:off x="1502701" y="2504507"/>
            <a:ext cx="498475" cy="393700"/>
          </a:xfrm>
          <a:prstGeom prst="rect">
            <a:avLst/>
          </a:prstGeom>
          <a:solidFill>
            <a:srgbClr val="006666"/>
          </a:solidFill>
          <a:ln>
            <a:noFill/>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ctr" latinLnBrk="1"/>
            <a:r>
              <a:rPr kumimoji="0" lang="en-US" altLang="ko-KR" sz="1100">
                <a:solidFill>
                  <a:schemeClr val="bg1"/>
                </a:solidFill>
                <a:latin typeface="HY수평선M" panose="02030600000101010101" pitchFamily="18" charset="-127"/>
                <a:ea typeface="HY수평선M" panose="02030600000101010101" pitchFamily="18" charset="-127"/>
              </a:rPr>
              <a:t>2</a:t>
            </a:r>
          </a:p>
        </p:txBody>
      </p:sp>
      <p:sp>
        <p:nvSpPr>
          <p:cNvPr id="45" name="Rectangle 34">
            <a:extLst>
              <a:ext uri="{FF2B5EF4-FFF2-40B4-BE49-F238E27FC236}">
                <a16:creationId xmlns:a16="http://schemas.microsoft.com/office/drawing/2014/main" xmlns="" id="{E8B2092D-1AFC-4542-A563-81A70CF8A290}"/>
              </a:ext>
            </a:extLst>
          </p:cNvPr>
          <p:cNvSpPr>
            <a:spLocks noChangeArrowheads="1"/>
          </p:cNvSpPr>
          <p:nvPr/>
        </p:nvSpPr>
        <p:spPr bwMode="auto">
          <a:xfrm>
            <a:off x="1502701" y="3068070"/>
            <a:ext cx="498475" cy="390525"/>
          </a:xfrm>
          <a:prstGeom prst="rect">
            <a:avLst/>
          </a:prstGeom>
          <a:solidFill>
            <a:srgbClr val="006666"/>
          </a:solidFill>
          <a:ln>
            <a:noFill/>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ctr" latinLnBrk="1"/>
            <a:r>
              <a:rPr kumimoji="0" lang="en-US" altLang="ko-KR" sz="1100">
                <a:solidFill>
                  <a:schemeClr val="bg1"/>
                </a:solidFill>
                <a:latin typeface="HY수평선M" panose="02030600000101010101" pitchFamily="18" charset="-127"/>
                <a:ea typeface="HY수평선M" panose="02030600000101010101" pitchFamily="18" charset="-127"/>
              </a:rPr>
              <a:t>3</a:t>
            </a:r>
          </a:p>
        </p:txBody>
      </p:sp>
      <p:sp>
        <p:nvSpPr>
          <p:cNvPr id="46" name="Rectangle 35">
            <a:extLst>
              <a:ext uri="{FF2B5EF4-FFF2-40B4-BE49-F238E27FC236}">
                <a16:creationId xmlns:a16="http://schemas.microsoft.com/office/drawing/2014/main" xmlns="" id="{2E159C43-F00E-46C3-A727-7B82A6C9913E}"/>
              </a:ext>
            </a:extLst>
          </p:cNvPr>
          <p:cNvSpPr>
            <a:spLocks noChangeArrowheads="1"/>
          </p:cNvSpPr>
          <p:nvPr/>
        </p:nvSpPr>
        <p:spPr bwMode="auto">
          <a:xfrm>
            <a:off x="1502701" y="4193607"/>
            <a:ext cx="498475" cy="390525"/>
          </a:xfrm>
          <a:prstGeom prst="rect">
            <a:avLst/>
          </a:prstGeom>
          <a:solidFill>
            <a:srgbClr val="006666"/>
          </a:solidFill>
          <a:ln>
            <a:noFill/>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ctr" latinLnBrk="1"/>
            <a:r>
              <a:rPr kumimoji="0" lang="en-US" altLang="ko-KR" sz="1100">
                <a:solidFill>
                  <a:schemeClr val="bg1"/>
                </a:solidFill>
                <a:latin typeface="HY수평선M" panose="02030600000101010101" pitchFamily="18" charset="-127"/>
                <a:ea typeface="HY수평선M" panose="02030600000101010101" pitchFamily="18" charset="-127"/>
              </a:rPr>
              <a:t>5</a:t>
            </a:r>
          </a:p>
        </p:txBody>
      </p:sp>
      <p:sp>
        <p:nvSpPr>
          <p:cNvPr id="47" name="Rectangle 36">
            <a:extLst>
              <a:ext uri="{FF2B5EF4-FFF2-40B4-BE49-F238E27FC236}">
                <a16:creationId xmlns:a16="http://schemas.microsoft.com/office/drawing/2014/main" xmlns="" id="{97D209FE-34CD-4CAA-84A1-3B98BF0BF38A}"/>
              </a:ext>
            </a:extLst>
          </p:cNvPr>
          <p:cNvSpPr>
            <a:spLocks noChangeArrowheads="1"/>
          </p:cNvSpPr>
          <p:nvPr/>
        </p:nvSpPr>
        <p:spPr bwMode="auto">
          <a:xfrm>
            <a:off x="1502701" y="4755582"/>
            <a:ext cx="498475" cy="392112"/>
          </a:xfrm>
          <a:prstGeom prst="rect">
            <a:avLst/>
          </a:prstGeom>
          <a:solidFill>
            <a:srgbClr val="006666"/>
          </a:solidFill>
          <a:ln>
            <a:noFill/>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ctr" latinLnBrk="1"/>
            <a:r>
              <a:rPr kumimoji="0" lang="en-US" altLang="ko-KR" sz="1100">
                <a:solidFill>
                  <a:schemeClr val="bg1"/>
                </a:solidFill>
                <a:latin typeface="HY수평선M" panose="02030600000101010101" pitchFamily="18" charset="-127"/>
                <a:ea typeface="HY수평선M" panose="02030600000101010101" pitchFamily="18" charset="-127"/>
              </a:rPr>
              <a:t>6</a:t>
            </a:r>
          </a:p>
        </p:txBody>
      </p:sp>
      <p:sp>
        <p:nvSpPr>
          <p:cNvPr id="48" name="Rectangle 24">
            <a:extLst>
              <a:ext uri="{FF2B5EF4-FFF2-40B4-BE49-F238E27FC236}">
                <a16:creationId xmlns:a16="http://schemas.microsoft.com/office/drawing/2014/main" xmlns="" id="{9BD1E386-62C6-4B84-9A39-9F884C2FBEFA}"/>
              </a:ext>
            </a:extLst>
          </p:cNvPr>
          <p:cNvSpPr>
            <a:spLocks noChangeArrowheads="1"/>
          </p:cNvSpPr>
          <p:nvPr/>
        </p:nvSpPr>
        <p:spPr bwMode="auto">
          <a:xfrm>
            <a:off x="2102776" y="1940945"/>
            <a:ext cx="1265237" cy="392112"/>
          </a:xfrm>
          <a:prstGeom prst="rect">
            <a:avLst/>
          </a:prstGeom>
          <a:solidFill>
            <a:srgbClr val="DDDDDD"/>
          </a:solidFill>
          <a:ln w="3175">
            <a:solidFill>
              <a:schemeClr val="tx1"/>
            </a:solidFill>
            <a:miter lim="800000"/>
            <a:headEnd/>
            <a:tailEnd/>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latinLnBrk="1"/>
            <a:r>
              <a:rPr kumimoji="0" lang="en-US" altLang="ko-KR" sz="1200" dirty="0">
                <a:latin typeface="HY수평선M" panose="02030600000101010101" pitchFamily="18" charset="-127"/>
                <a:ea typeface="HY수평선M" panose="02030600000101010101" pitchFamily="18" charset="-127"/>
              </a:rPr>
              <a:t>O/S</a:t>
            </a:r>
          </a:p>
        </p:txBody>
      </p:sp>
      <p:sp>
        <p:nvSpPr>
          <p:cNvPr id="49" name="Rectangle 24">
            <a:extLst>
              <a:ext uri="{FF2B5EF4-FFF2-40B4-BE49-F238E27FC236}">
                <a16:creationId xmlns:a16="http://schemas.microsoft.com/office/drawing/2014/main" xmlns="" id="{6FCDC51F-3C6D-432E-88C9-2513A2078D98}"/>
              </a:ext>
            </a:extLst>
          </p:cNvPr>
          <p:cNvSpPr>
            <a:spLocks noChangeArrowheads="1"/>
          </p:cNvSpPr>
          <p:nvPr/>
        </p:nvSpPr>
        <p:spPr bwMode="auto">
          <a:xfrm>
            <a:off x="2102776" y="2504507"/>
            <a:ext cx="1265237" cy="393700"/>
          </a:xfrm>
          <a:prstGeom prst="rect">
            <a:avLst/>
          </a:prstGeom>
          <a:solidFill>
            <a:srgbClr val="DDDDDD"/>
          </a:solidFill>
          <a:ln w="3175">
            <a:solidFill>
              <a:schemeClr val="tx1"/>
            </a:solidFill>
            <a:miter lim="800000"/>
            <a:headEnd/>
            <a:tailEnd/>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latinLnBrk="1"/>
            <a:r>
              <a:rPr kumimoji="0" lang="en-US" altLang="ko-KR" sz="1200">
                <a:latin typeface="HY수평선M" panose="02030600000101010101" pitchFamily="18" charset="-127"/>
                <a:ea typeface="HY수평선M" panose="02030600000101010101" pitchFamily="18" charset="-127"/>
              </a:rPr>
              <a:t>DBMS</a:t>
            </a:r>
          </a:p>
        </p:txBody>
      </p:sp>
      <p:sp>
        <p:nvSpPr>
          <p:cNvPr id="50" name="Rectangle 24">
            <a:extLst>
              <a:ext uri="{FF2B5EF4-FFF2-40B4-BE49-F238E27FC236}">
                <a16:creationId xmlns:a16="http://schemas.microsoft.com/office/drawing/2014/main" xmlns="" id="{8EF94E6A-7B1B-4AEA-9A4B-60BF0A2F88E8}"/>
              </a:ext>
            </a:extLst>
          </p:cNvPr>
          <p:cNvSpPr>
            <a:spLocks noChangeArrowheads="1"/>
          </p:cNvSpPr>
          <p:nvPr/>
        </p:nvSpPr>
        <p:spPr bwMode="auto">
          <a:xfrm>
            <a:off x="2102776" y="3068070"/>
            <a:ext cx="1265237" cy="390525"/>
          </a:xfrm>
          <a:prstGeom prst="rect">
            <a:avLst/>
          </a:prstGeom>
          <a:solidFill>
            <a:srgbClr val="DDDDDD"/>
          </a:solidFill>
          <a:ln w="3175">
            <a:solidFill>
              <a:schemeClr val="tx1"/>
            </a:solidFill>
            <a:miter lim="800000"/>
            <a:headEnd/>
            <a:tailEnd/>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latinLnBrk="1"/>
            <a:r>
              <a:rPr kumimoji="0" lang="en-US" altLang="ko-KR" sz="1200">
                <a:latin typeface="HY수평선M" panose="02030600000101010101" pitchFamily="18" charset="-127"/>
                <a:ea typeface="HY수평선M" panose="02030600000101010101" pitchFamily="18" charset="-127"/>
              </a:rPr>
              <a:t>WAS</a:t>
            </a:r>
          </a:p>
        </p:txBody>
      </p:sp>
      <p:sp>
        <p:nvSpPr>
          <p:cNvPr id="51" name="Rectangle 24">
            <a:extLst>
              <a:ext uri="{FF2B5EF4-FFF2-40B4-BE49-F238E27FC236}">
                <a16:creationId xmlns:a16="http://schemas.microsoft.com/office/drawing/2014/main" xmlns="" id="{841289B3-E327-4FDD-8077-3E6645BAD6C6}"/>
              </a:ext>
            </a:extLst>
          </p:cNvPr>
          <p:cNvSpPr>
            <a:spLocks noChangeArrowheads="1"/>
          </p:cNvSpPr>
          <p:nvPr/>
        </p:nvSpPr>
        <p:spPr bwMode="auto">
          <a:xfrm>
            <a:off x="2102776" y="4193607"/>
            <a:ext cx="1265237" cy="390525"/>
          </a:xfrm>
          <a:prstGeom prst="rect">
            <a:avLst/>
          </a:prstGeom>
          <a:solidFill>
            <a:srgbClr val="DDDDDD"/>
          </a:solidFill>
          <a:ln w="3175">
            <a:solidFill>
              <a:schemeClr val="tx1"/>
            </a:solidFill>
            <a:miter lim="800000"/>
            <a:headEnd/>
            <a:tailEnd/>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latinLnBrk="1"/>
            <a:r>
              <a:rPr kumimoji="0" lang="ko-KR" altLang="en-US" sz="1200">
                <a:latin typeface="HY수평선M" panose="02030600000101010101" pitchFamily="18" charset="-127"/>
                <a:ea typeface="HY수평선M" panose="02030600000101010101" pitchFamily="18" charset="-127"/>
              </a:rPr>
              <a:t>프레임워크</a:t>
            </a:r>
          </a:p>
        </p:txBody>
      </p:sp>
      <p:sp>
        <p:nvSpPr>
          <p:cNvPr id="52" name="Rectangle 24">
            <a:extLst>
              <a:ext uri="{FF2B5EF4-FFF2-40B4-BE49-F238E27FC236}">
                <a16:creationId xmlns:a16="http://schemas.microsoft.com/office/drawing/2014/main" xmlns="" id="{797C78B7-F528-48E4-BB45-8429E81ADCB1}"/>
              </a:ext>
            </a:extLst>
          </p:cNvPr>
          <p:cNvSpPr>
            <a:spLocks noChangeArrowheads="1"/>
          </p:cNvSpPr>
          <p:nvPr/>
        </p:nvSpPr>
        <p:spPr bwMode="auto">
          <a:xfrm>
            <a:off x="2102776" y="4755582"/>
            <a:ext cx="1265237" cy="392112"/>
          </a:xfrm>
          <a:prstGeom prst="rect">
            <a:avLst/>
          </a:prstGeom>
          <a:solidFill>
            <a:srgbClr val="DDDDDD"/>
          </a:solidFill>
          <a:ln w="3175">
            <a:solidFill>
              <a:schemeClr val="tx1"/>
            </a:solidFill>
            <a:miter lim="800000"/>
            <a:headEnd/>
            <a:tailEnd/>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latinLnBrk="1"/>
            <a:r>
              <a:rPr kumimoji="0" lang="ko-KR" altLang="en-US" sz="1200">
                <a:latin typeface="HY수평선M" panose="02030600000101010101" pitchFamily="18" charset="-127"/>
                <a:ea typeface="HY수평선M" panose="02030600000101010101" pitchFamily="18" charset="-127"/>
              </a:rPr>
              <a:t>통합</a:t>
            </a:r>
            <a:r>
              <a:rPr kumimoji="0" lang="en-US" altLang="ko-KR" sz="1200">
                <a:latin typeface="HY수평선M" panose="02030600000101010101" pitchFamily="18" charset="-127"/>
                <a:ea typeface="HY수평선M" panose="02030600000101010101" pitchFamily="18" charset="-127"/>
              </a:rPr>
              <a:t>UI</a:t>
            </a:r>
          </a:p>
        </p:txBody>
      </p:sp>
      <p:sp>
        <p:nvSpPr>
          <p:cNvPr id="54" name="Rectangle 15">
            <a:extLst>
              <a:ext uri="{FF2B5EF4-FFF2-40B4-BE49-F238E27FC236}">
                <a16:creationId xmlns:a16="http://schemas.microsoft.com/office/drawing/2014/main" xmlns="" id="{9DC1D31C-7CB3-4A8F-ABA0-62C7D8D12E96}"/>
              </a:ext>
            </a:extLst>
          </p:cNvPr>
          <p:cNvSpPr>
            <a:spLocks noChangeArrowheads="1"/>
          </p:cNvSpPr>
          <p:nvPr/>
        </p:nvSpPr>
        <p:spPr bwMode="auto">
          <a:xfrm>
            <a:off x="3469613" y="4755582"/>
            <a:ext cx="1695450" cy="39211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eaLnBrk="1" latinLnBrk="1" hangingPunct="1"/>
            <a:r>
              <a:rPr lang="en-US" altLang="ko-KR" sz="1100" dirty="0">
                <a:latin typeface="HY수평선M" panose="02030600000101010101" pitchFamily="18" charset="-127"/>
                <a:ea typeface="HY수평선M" panose="02030600000101010101" pitchFamily="18" charset="-127"/>
              </a:rPr>
              <a:t>XPLATFORM</a:t>
            </a:r>
          </a:p>
        </p:txBody>
      </p:sp>
      <p:sp>
        <p:nvSpPr>
          <p:cNvPr id="55" name="Rectangle 16">
            <a:extLst>
              <a:ext uri="{FF2B5EF4-FFF2-40B4-BE49-F238E27FC236}">
                <a16:creationId xmlns:a16="http://schemas.microsoft.com/office/drawing/2014/main" xmlns="" id="{35FF6503-69E4-48FD-8D83-7716EDA7F159}"/>
              </a:ext>
            </a:extLst>
          </p:cNvPr>
          <p:cNvSpPr>
            <a:spLocks noChangeArrowheads="1"/>
          </p:cNvSpPr>
          <p:nvPr/>
        </p:nvSpPr>
        <p:spPr bwMode="auto">
          <a:xfrm>
            <a:off x="3469613" y="1940945"/>
            <a:ext cx="1695450" cy="39211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eaLnBrk="1" latinLnBrk="1" hangingPunct="1"/>
            <a:r>
              <a:rPr lang="en-US" altLang="ko-KR" sz="1100" dirty="0">
                <a:latin typeface="HY수평선M" panose="02030600000101010101" pitchFamily="18" charset="-127"/>
                <a:ea typeface="HY수평선M" panose="02030600000101010101" pitchFamily="18" charset="-127"/>
              </a:rPr>
              <a:t>Unix/Linux</a:t>
            </a:r>
          </a:p>
        </p:txBody>
      </p:sp>
      <p:sp>
        <p:nvSpPr>
          <p:cNvPr id="56" name="Rectangle 17">
            <a:extLst>
              <a:ext uri="{FF2B5EF4-FFF2-40B4-BE49-F238E27FC236}">
                <a16:creationId xmlns:a16="http://schemas.microsoft.com/office/drawing/2014/main" xmlns="" id="{FA059B03-3B60-4805-BA1E-E99466DD9CEA}"/>
              </a:ext>
            </a:extLst>
          </p:cNvPr>
          <p:cNvSpPr>
            <a:spLocks noChangeArrowheads="1"/>
          </p:cNvSpPr>
          <p:nvPr/>
        </p:nvSpPr>
        <p:spPr bwMode="auto">
          <a:xfrm>
            <a:off x="3469613" y="2504507"/>
            <a:ext cx="1695450" cy="3937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eaLnBrk="1" latinLnBrk="1" hangingPunct="1"/>
            <a:r>
              <a:rPr lang="en-US" altLang="ko-KR" sz="1100" dirty="0">
                <a:latin typeface="HY수평선M" panose="02030600000101010101" pitchFamily="18" charset="-127"/>
                <a:ea typeface="HY수평선M" panose="02030600000101010101" pitchFamily="18" charset="-127"/>
              </a:rPr>
              <a:t>IBM DB2</a:t>
            </a:r>
          </a:p>
          <a:p>
            <a:pPr algn="l" eaLnBrk="1" latinLnBrk="1" hangingPunct="1"/>
            <a:r>
              <a:rPr lang="en-US" altLang="ko-KR" sz="1050" dirty="0">
                <a:latin typeface="HY수평선M" panose="02030600000101010101" pitchFamily="18" charset="-127"/>
                <a:ea typeface="HY수평선M" panose="02030600000101010101" pitchFamily="18" charset="-127"/>
              </a:rPr>
              <a:t>(Oracle </a:t>
            </a:r>
            <a:r>
              <a:rPr lang="ko-KR" altLang="en-US" sz="1050" dirty="0">
                <a:latin typeface="HY수평선M" panose="02030600000101010101" pitchFamily="18" charset="-127"/>
                <a:ea typeface="HY수평선M" panose="02030600000101010101" pitchFamily="18" charset="-127"/>
              </a:rPr>
              <a:t>등 </a:t>
            </a:r>
            <a:r>
              <a:rPr lang="en-US" altLang="ko-KR" sz="1050" dirty="0">
                <a:latin typeface="HY수평선M" panose="02030600000101010101" pitchFamily="18" charset="-127"/>
                <a:ea typeface="HY수평선M" panose="02030600000101010101" pitchFamily="18" charset="-127"/>
              </a:rPr>
              <a:t>RDB </a:t>
            </a:r>
            <a:r>
              <a:rPr lang="ko-KR" altLang="en-US" sz="1050" dirty="0">
                <a:latin typeface="HY수평선M" panose="02030600000101010101" pitchFamily="18" charset="-127"/>
                <a:ea typeface="HY수평선M" panose="02030600000101010101" pitchFamily="18" charset="-127"/>
              </a:rPr>
              <a:t>대응</a:t>
            </a:r>
            <a:r>
              <a:rPr lang="en-US" altLang="ko-KR" sz="1050" dirty="0">
                <a:latin typeface="HY수평선M" panose="02030600000101010101" pitchFamily="18" charset="-127"/>
                <a:ea typeface="HY수평선M" panose="02030600000101010101" pitchFamily="18" charset="-127"/>
              </a:rPr>
              <a:t>)</a:t>
            </a:r>
          </a:p>
        </p:txBody>
      </p:sp>
      <p:sp>
        <p:nvSpPr>
          <p:cNvPr id="57" name="Rectangle 18">
            <a:extLst>
              <a:ext uri="{FF2B5EF4-FFF2-40B4-BE49-F238E27FC236}">
                <a16:creationId xmlns:a16="http://schemas.microsoft.com/office/drawing/2014/main" xmlns="" id="{8B84EB8A-3498-492A-A1CA-7D467A789979}"/>
              </a:ext>
            </a:extLst>
          </p:cNvPr>
          <p:cNvSpPr>
            <a:spLocks noChangeArrowheads="1"/>
          </p:cNvSpPr>
          <p:nvPr/>
        </p:nvSpPr>
        <p:spPr bwMode="auto">
          <a:xfrm>
            <a:off x="3469613" y="3068070"/>
            <a:ext cx="1695450" cy="390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eaLnBrk="1" latinLnBrk="1" hangingPunct="1"/>
            <a:r>
              <a:rPr lang="en-US" altLang="ko-KR" sz="1100" dirty="0">
                <a:latin typeface="HY수평선M" panose="02030600000101010101" pitchFamily="18" charset="-127"/>
                <a:ea typeface="HY수평선M" panose="02030600000101010101" pitchFamily="18" charset="-127"/>
              </a:rPr>
              <a:t>J2EE </a:t>
            </a:r>
            <a:r>
              <a:rPr lang="ko-KR" altLang="en-US" sz="1100" dirty="0">
                <a:latin typeface="HY수평선M" panose="02030600000101010101" pitchFamily="18" charset="-127"/>
                <a:ea typeface="HY수평선M" panose="02030600000101010101" pitchFamily="18" charset="-127"/>
              </a:rPr>
              <a:t>지원 </a:t>
            </a:r>
            <a:r>
              <a:rPr lang="en-US" altLang="ko-KR" sz="1100" dirty="0">
                <a:latin typeface="HY수평선M" panose="02030600000101010101" pitchFamily="18" charset="-127"/>
                <a:ea typeface="HY수평선M" panose="02030600000101010101" pitchFamily="18" charset="-127"/>
              </a:rPr>
              <a:t>WAS</a:t>
            </a:r>
          </a:p>
          <a:p>
            <a:pPr algn="l" eaLnBrk="1" latinLnBrk="1" hangingPunct="1"/>
            <a:r>
              <a:rPr lang="en-US" altLang="ko-KR" sz="1050" dirty="0">
                <a:latin typeface="HY수평선M" panose="02030600000101010101" pitchFamily="18" charset="-127"/>
                <a:ea typeface="HY수평선M" panose="02030600000101010101" pitchFamily="18" charset="-127"/>
              </a:rPr>
              <a:t>(Tomcat, </a:t>
            </a:r>
            <a:r>
              <a:rPr lang="en-US" altLang="ko-KR" sz="1050" dirty="0" err="1">
                <a:latin typeface="HY수평선M" panose="02030600000101010101" pitchFamily="18" charset="-127"/>
                <a:ea typeface="HY수평선M" panose="02030600000101010101" pitchFamily="18" charset="-127"/>
              </a:rPr>
              <a:t>Jeus</a:t>
            </a:r>
            <a:r>
              <a:rPr lang="en-US" altLang="ko-KR" sz="1050" dirty="0">
                <a:latin typeface="HY수평선M" panose="02030600000101010101" pitchFamily="18" charset="-127"/>
                <a:ea typeface="HY수평선M" panose="02030600000101010101" pitchFamily="18" charset="-127"/>
              </a:rPr>
              <a:t> …)</a:t>
            </a:r>
          </a:p>
        </p:txBody>
      </p:sp>
      <p:sp>
        <p:nvSpPr>
          <p:cNvPr id="58" name="Rectangle 19">
            <a:extLst>
              <a:ext uri="{FF2B5EF4-FFF2-40B4-BE49-F238E27FC236}">
                <a16:creationId xmlns:a16="http://schemas.microsoft.com/office/drawing/2014/main" xmlns="" id="{4593FAC1-C1BD-49EB-AB80-2899B1A91978}"/>
              </a:ext>
            </a:extLst>
          </p:cNvPr>
          <p:cNvSpPr>
            <a:spLocks noChangeArrowheads="1"/>
          </p:cNvSpPr>
          <p:nvPr/>
        </p:nvSpPr>
        <p:spPr bwMode="auto">
          <a:xfrm>
            <a:off x="3469613" y="4193607"/>
            <a:ext cx="1695450" cy="390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eaLnBrk="1" latinLnBrk="1" hangingPunct="1"/>
            <a:r>
              <a:rPr lang="en-US" altLang="ko-KR" sz="1100" dirty="0">
                <a:latin typeface="HY수평선M" panose="02030600000101010101" pitchFamily="18" charset="-127"/>
                <a:ea typeface="HY수평선M" panose="02030600000101010101" pitchFamily="18" charset="-127"/>
              </a:rPr>
              <a:t>AMP-Framework</a:t>
            </a:r>
          </a:p>
        </p:txBody>
      </p:sp>
      <p:sp>
        <p:nvSpPr>
          <p:cNvPr id="59" name="Rectangle 36">
            <a:extLst>
              <a:ext uri="{FF2B5EF4-FFF2-40B4-BE49-F238E27FC236}">
                <a16:creationId xmlns:a16="http://schemas.microsoft.com/office/drawing/2014/main" xmlns="" id="{5035373D-28DD-4FE9-9AE9-2DBC6D5078F5}"/>
              </a:ext>
            </a:extLst>
          </p:cNvPr>
          <p:cNvSpPr>
            <a:spLocks noChangeArrowheads="1"/>
          </p:cNvSpPr>
          <p:nvPr/>
        </p:nvSpPr>
        <p:spPr bwMode="auto">
          <a:xfrm>
            <a:off x="1505876" y="5314382"/>
            <a:ext cx="496887" cy="390525"/>
          </a:xfrm>
          <a:prstGeom prst="rect">
            <a:avLst/>
          </a:prstGeom>
          <a:solidFill>
            <a:srgbClr val="006666"/>
          </a:solidFill>
          <a:ln>
            <a:noFill/>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ctr" latinLnBrk="1"/>
            <a:r>
              <a:rPr kumimoji="0" lang="en-US" altLang="ko-KR" sz="1100" dirty="0">
                <a:solidFill>
                  <a:schemeClr val="bg1"/>
                </a:solidFill>
                <a:latin typeface="HY수평선M" panose="02030600000101010101" pitchFamily="18" charset="-127"/>
                <a:ea typeface="HY수평선M" panose="02030600000101010101" pitchFamily="18" charset="-127"/>
              </a:rPr>
              <a:t>7</a:t>
            </a:r>
          </a:p>
        </p:txBody>
      </p:sp>
      <p:sp>
        <p:nvSpPr>
          <p:cNvPr id="60" name="Rectangle 24">
            <a:extLst>
              <a:ext uri="{FF2B5EF4-FFF2-40B4-BE49-F238E27FC236}">
                <a16:creationId xmlns:a16="http://schemas.microsoft.com/office/drawing/2014/main" xmlns="" id="{777F9976-1DB7-442C-A296-81D366D17AB4}"/>
              </a:ext>
            </a:extLst>
          </p:cNvPr>
          <p:cNvSpPr>
            <a:spLocks noChangeArrowheads="1"/>
          </p:cNvSpPr>
          <p:nvPr/>
        </p:nvSpPr>
        <p:spPr bwMode="auto">
          <a:xfrm>
            <a:off x="2104363" y="5314382"/>
            <a:ext cx="1266825" cy="390525"/>
          </a:xfrm>
          <a:prstGeom prst="rect">
            <a:avLst/>
          </a:prstGeom>
          <a:solidFill>
            <a:srgbClr val="DDDDDD"/>
          </a:solidFill>
          <a:ln w="3175">
            <a:solidFill>
              <a:schemeClr val="tx1"/>
            </a:solidFill>
            <a:miter lim="800000"/>
            <a:headEnd/>
            <a:tailEnd/>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latinLnBrk="1"/>
            <a:r>
              <a:rPr kumimoji="0" lang="ko-KR" altLang="en-US" sz="1200" dirty="0" err="1">
                <a:latin typeface="HY수평선M" panose="02030600000101010101" pitchFamily="18" charset="-127"/>
                <a:ea typeface="HY수평선M" panose="02030600000101010101" pitchFamily="18" charset="-127"/>
              </a:rPr>
              <a:t>레포팅</a:t>
            </a:r>
            <a:r>
              <a:rPr kumimoji="0" lang="ko-KR" altLang="en-US" sz="1200" dirty="0">
                <a:latin typeface="HY수평선M" panose="02030600000101010101" pitchFamily="18" charset="-127"/>
                <a:ea typeface="HY수평선M" panose="02030600000101010101" pitchFamily="18" charset="-127"/>
              </a:rPr>
              <a:t> 툴</a:t>
            </a:r>
          </a:p>
        </p:txBody>
      </p:sp>
      <p:sp>
        <p:nvSpPr>
          <p:cNvPr id="61" name="Rectangle 25">
            <a:extLst>
              <a:ext uri="{FF2B5EF4-FFF2-40B4-BE49-F238E27FC236}">
                <a16:creationId xmlns:a16="http://schemas.microsoft.com/office/drawing/2014/main" xmlns="" id="{1DE19EC4-EA56-46E0-9854-9FE531349A4B}"/>
              </a:ext>
            </a:extLst>
          </p:cNvPr>
          <p:cNvSpPr>
            <a:spLocks noChangeArrowheads="1"/>
          </p:cNvSpPr>
          <p:nvPr/>
        </p:nvSpPr>
        <p:spPr bwMode="auto">
          <a:xfrm>
            <a:off x="3472788" y="5314382"/>
            <a:ext cx="1692275" cy="390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eaLnBrk="1" latinLnBrk="1" hangingPunct="1"/>
            <a:r>
              <a:rPr lang="en-US" altLang="ko-KR" sz="1100">
                <a:latin typeface="HY수평선M" panose="02030600000101010101" pitchFamily="18" charset="-127"/>
                <a:ea typeface="HY수평선M" panose="02030600000101010101" pitchFamily="18" charset="-127"/>
              </a:rPr>
              <a:t>OZ Report </a:t>
            </a:r>
            <a:r>
              <a:rPr lang="ko-KR" altLang="en-US" sz="1100">
                <a:latin typeface="HY수평선M" panose="02030600000101010101" pitchFamily="18" charset="-127"/>
                <a:ea typeface="HY수평선M" panose="02030600000101010101" pitchFamily="18" charset="-127"/>
              </a:rPr>
              <a:t>등</a:t>
            </a:r>
            <a:endParaRPr lang="en-US" altLang="ko-KR" sz="1100" dirty="0">
              <a:latin typeface="HY수평선M" panose="02030600000101010101" pitchFamily="18" charset="-127"/>
              <a:ea typeface="HY수평선M" panose="02030600000101010101" pitchFamily="18" charset="-127"/>
            </a:endParaRPr>
          </a:p>
        </p:txBody>
      </p:sp>
      <p:sp>
        <p:nvSpPr>
          <p:cNvPr id="62" name="Rectangle 34">
            <a:extLst>
              <a:ext uri="{FF2B5EF4-FFF2-40B4-BE49-F238E27FC236}">
                <a16:creationId xmlns:a16="http://schemas.microsoft.com/office/drawing/2014/main" xmlns="" id="{629EE29F-E32E-468C-98EF-3DF3A40B2FB1}"/>
              </a:ext>
            </a:extLst>
          </p:cNvPr>
          <p:cNvSpPr>
            <a:spLocks noChangeArrowheads="1"/>
          </p:cNvSpPr>
          <p:nvPr/>
        </p:nvSpPr>
        <p:spPr bwMode="auto">
          <a:xfrm>
            <a:off x="1509051" y="3633220"/>
            <a:ext cx="500062" cy="388937"/>
          </a:xfrm>
          <a:prstGeom prst="rect">
            <a:avLst/>
          </a:prstGeom>
          <a:solidFill>
            <a:srgbClr val="006666"/>
          </a:solidFill>
          <a:ln>
            <a:noFill/>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ctr" latinLnBrk="1"/>
            <a:r>
              <a:rPr kumimoji="0" lang="en-US" altLang="ko-KR" sz="1100">
                <a:solidFill>
                  <a:schemeClr val="bg1"/>
                </a:solidFill>
                <a:latin typeface="HY수평선M" panose="02030600000101010101" pitchFamily="18" charset="-127"/>
                <a:ea typeface="HY수평선M" panose="02030600000101010101" pitchFamily="18" charset="-127"/>
              </a:rPr>
              <a:t>4</a:t>
            </a:r>
          </a:p>
        </p:txBody>
      </p:sp>
      <p:sp>
        <p:nvSpPr>
          <p:cNvPr id="63" name="Rectangle 24">
            <a:extLst>
              <a:ext uri="{FF2B5EF4-FFF2-40B4-BE49-F238E27FC236}">
                <a16:creationId xmlns:a16="http://schemas.microsoft.com/office/drawing/2014/main" xmlns="" id="{3109C583-EF4C-48F5-B829-5FFEE2E13A5D}"/>
              </a:ext>
            </a:extLst>
          </p:cNvPr>
          <p:cNvSpPr>
            <a:spLocks noChangeArrowheads="1"/>
          </p:cNvSpPr>
          <p:nvPr/>
        </p:nvSpPr>
        <p:spPr bwMode="auto">
          <a:xfrm>
            <a:off x="2110713" y="3633220"/>
            <a:ext cx="1265237" cy="388937"/>
          </a:xfrm>
          <a:prstGeom prst="rect">
            <a:avLst/>
          </a:prstGeom>
          <a:solidFill>
            <a:srgbClr val="DDDDDD"/>
          </a:solidFill>
          <a:ln w="3175">
            <a:solidFill>
              <a:schemeClr val="tx1"/>
            </a:solidFill>
            <a:miter lim="800000"/>
            <a:headEnd/>
            <a:tailEnd/>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latinLnBrk="1"/>
            <a:r>
              <a:rPr kumimoji="0" lang="en-US" altLang="ko-KR" sz="1200" dirty="0">
                <a:latin typeface="HY수평선M" panose="02030600000101010101" pitchFamily="18" charset="-127"/>
                <a:ea typeface="HY수평선M" panose="02030600000101010101" pitchFamily="18" charset="-127"/>
              </a:rPr>
              <a:t>WEB</a:t>
            </a:r>
          </a:p>
        </p:txBody>
      </p:sp>
      <p:sp>
        <p:nvSpPr>
          <p:cNvPr id="64" name="Rectangle 28">
            <a:extLst>
              <a:ext uri="{FF2B5EF4-FFF2-40B4-BE49-F238E27FC236}">
                <a16:creationId xmlns:a16="http://schemas.microsoft.com/office/drawing/2014/main" xmlns="" id="{2E0FABD8-A4A4-47D7-828A-9274DCC8419C}"/>
              </a:ext>
            </a:extLst>
          </p:cNvPr>
          <p:cNvSpPr>
            <a:spLocks noChangeArrowheads="1"/>
          </p:cNvSpPr>
          <p:nvPr/>
        </p:nvSpPr>
        <p:spPr bwMode="auto">
          <a:xfrm>
            <a:off x="3474375" y="3633220"/>
            <a:ext cx="1695450" cy="38893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eaLnBrk="1" latinLnBrk="1" hangingPunct="1"/>
            <a:r>
              <a:rPr lang="ko-KR" altLang="en-US" sz="1100" dirty="0">
                <a:latin typeface="HY수평선M" panose="02030600000101010101" pitchFamily="18" charset="-127"/>
                <a:ea typeface="HY수평선M" panose="02030600000101010101" pitchFamily="18" charset="-127"/>
              </a:rPr>
              <a:t>표준</a:t>
            </a:r>
            <a:r>
              <a:rPr lang="en-US" altLang="ko-KR" sz="1100" dirty="0">
                <a:latin typeface="HY수평선M" panose="02030600000101010101" pitchFamily="18" charset="-127"/>
                <a:ea typeface="HY수평선M" panose="02030600000101010101" pitchFamily="18" charset="-127"/>
              </a:rPr>
              <a:t>Http</a:t>
            </a:r>
            <a:r>
              <a:rPr lang="ko-KR" altLang="en-US" sz="1100" dirty="0">
                <a:latin typeface="HY수평선M" panose="02030600000101010101" pitchFamily="18" charset="-127"/>
                <a:ea typeface="HY수평선M" panose="02030600000101010101" pitchFamily="18" charset="-127"/>
              </a:rPr>
              <a:t>서버</a:t>
            </a:r>
            <a:endParaRPr lang="en-US" altLang="ko-KR" sz="1100" dirty="0">
              <a:latin typeface="HY수평선M" panose="02030600000101010101" pitchFamily="18" charset="-127"/>
              <a:ea typeface="HY수평선M" panose="02030600000101010101" pitchFamily="18" charset="-127"/>
            </a:endParaRPr>
          </a:p>
          <a:p>
            <a:pPr algn="l" eaLnBrk="1" latinLnBrk="1" hangingPunct="1"/>
            <a:r>
              <a:rPr lang="en-US" altLang="ko-KR" sz="1050" dirty="0">
                <a:latin typeface="HY수평선M" panose="02030600000101010101" pitchFamily="18" charset="-127"/>
                <a:ea typeface="HY수평선M" panose="02030600000101010101" pitchFamily="18" charset="-127"/>
              </a:rPr>
              <a:t>(</a:t>
            </a:r>
            <a:r>
              <a:rPr lang="en-US" altLang="ko-KR" sz="1050" dirty="0" err="1">
                <a:latin typeface="HY수평선M" panose="02030600000101010101" pitchFamily="18" charset="-127"/>
                <a:ea typeface="HY수평선M" panose="02030600000101010101" pitchFamily="18" charset="-127"/>
              </a:rPr>
              <a:t>Apach</a:t>
            </a:r>
            <a:r>
              <a:rPr lang="en-US" altLang="ko-KR" sz="1050" dirty="0">
                <a:latin typeface="HY수평선M" panose="02030600000101010101" pitchFamily="18" charset="-127"/>
                <a:ea typeface="HY수평선M" panose="02030600000101010101" pitchFamily="18" charset="-127"/>
              </a:rPr>
              <a:t>, </a:t>
            </a:r>
            <a:r>
              <a:rPr lang="en-US" altLang="ko-KR" sz="1050" dirty="0" err="1">
                <a:latin typeface="HY수평선M" panose="02030600000101010101" pitchFamily="18" charset="-127"/>
                <a:ea typeface="HY수평선M" panose="02030600000101010101" pitchFamily="18" charset="-127"/>
              </a:rPr>
              <a:t>WebtoB</a:t>
            </a:r>
            <a:r>
              <a:rPr lang="en-US" altLang="ko-KR" sz="1050" dirty="0">
                <a:latin typeface="HY수평선M" panose="02030600000101010101" pitchFamily="18" charset="-127"/>
                <a:ea typeface="HY수평선M" panose="02030600000101010101" pitchFamily="18" charset="-127"/>
              </a:rPr>
              <a:t>…)</a:t>
            </a:r>
          </a:p>
        </p:txBody>
      </p:sp>
      <p:sp>
        <p:nvSpPr>
          <p:cNvPr id="65" name="Rectangle 36">
            <a:extLst>
              <a:ext uri="{FF2B5EF4-FFF2-40B4-BE49-F238E27FC236}">
                <a16:creationId xmlns:a16="http://schemas.microsoft.com/office/drawing/2014/main" xmlns="" id="{1131ADFB-FF16-4051-A154-FED347522B3D}"/>
              </a:ext>
            </a:extLst>
          </p:cNvPr>
          <p:cNvSpPr>
            <a:spLocks noChangeArrowheads="1"/>
          </p:cNvSpPr>
          <p:nvPr/>
        </p:nvSpPr>
        <p:spPr bwMode="auto">
          <a:xfrm>
            <a:off x="1512226" y="5898669"/>
            <a:ext cx="496887" cy="390525"/>
          </a:xfrm>
          <a:prstGeom prst="rect">
            <a:avLst/>
          </a:prstGeom>
          <a:solidFill>
            <a:srgbClr val="006666"/>
          </a:solidFill>
          <a:ln>
            <a:noFill/>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ctr" latinLnBrk="1"/>
            <a:r>
              <a:rPr kumimoji="0" lang="en-US" altLang="ko-KR" sz="1100" dirty="0">
                <a:solidFill>
                  <a:schemeClr val="bg1"/>
                </a:solidFill>
                <a:latin typeface="HY수평선M" panose="02030600000101010101" pitchFamily="18" charset="-127"/>
                <a:ea typeface="HY수평선M" panose="02030600000101010101" pitchFamily="18" charset="-127"/>
              </a:rPr>
              <a:t>8</a:t>
            </a:r>
          </a:p>
        </p:txBody>
      </p:sp>
      <p:sp>
        <p:nvSpPr>
          <p:cNvPr id="66" name="Rectangle 24">
            <a:extLst>
              <a:ext uri="{FF2B5EF4-FFF2-40B4-BE49-F238E27FC236}">
                <a16:creationId xmlns:a16="http://schemas.microsoft.com/office/drawing/2014/main" xmlns="" id="{D848F55E-0D40-4E53-9C40-7A165F84083A}"/>
              </a:ext>
            </a:extLst>
          </p:cNvPr>
          <p:cNvSpPr>
            <a:spLocks noChangeArrowheads="1"/>
          </p:cNvSpPr>
          <p:nvPr/>
        </p:nvSpPr>
        <p:spPr bwMode="auto">
          <a:xfrm>
            <a:off x="2110713" y="5906951"/>
            <a:ext cx="1266825" cy="390525"/>
          </a:xfrm>
          <a:prstGeom prst="rect">
            <a:avLst/>
          </a:prstGeom>
          <a:solidFill>
            <a:srgbClr val="DDDDDD"/>
          </a:solidFill>
          <a:ln w="3175">
            <a:solidFill>
              <a:schemeClr val="tx1"/>
            </a:solidFill>
            <a:miter lim="800000"/>
            <a:headEnd/>
            <a:tailEnd/>
          </a:ln>
          <a:effectLst>
            <a:outerShdw dist="35921" dir="2700000" algn="ctr" rotWithShape="0">
              <a:schemeClr val="bg2"/>
            </a:outerShdw>
          </a:effectLst>
        </p:spPr>
        <p:txBody>
          <a:bodyPr lIns="90000" rIns="90000"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latinLnBrk="1"/>
            <a:r>
              <a:rPr kumimoji="0" lang="en-US" altLang="ko-KR" sz="1200" dirty="0">
                <a:latin typeface="HY수평선M" panose="02030600000101010101" pitchFamily="18" charset="-127"/>
                <a:ea typeface="HY수평선M" panose="02030600000101010101" pitchFamily="18" charset="-127"/>
              </a:rPr>
              <a:t>CI/CD</a:t>
            </a:r>
            <a:endParaRPr kumimoji="0" lang="ko-KR" altLang="en-US" sz="1200" dirty="0">
              <a:latin typeface="HY수평선M" panose="02030600000101010101" pitchFamily="18" charset="-127"/>
              <a:ea typeface="HY수평선M" panose="02030600000101010101" pitchFamily="18" charset="-127"/>
            </a:endParaRPr>
          </a:p>
        </p:txBody>
      </p:sp>
      <p:sp>
        <p:nvSpPr>
          <p:cNvPr id="67" name="Rectangle 25">
            <a:extLst>
              <a:ext uri="{FF2B5EF4-FFF2-40B4-BE49-F238E27FC236}">
                <a16:creationId xmlns:a16="http://schemas.microsoft.com/office/drawing/2014/main" xmlns="" id="{2C157986-28FB-46B0-BF62-9F20DDBCCFAD}"/>
              </a:ext>
            </a:extLst>
          </p:cNvPr>
          <p:cNvSpPr>
            <a:spLocks noChangeArrowheads="1"/>
          </p:cNvSpPr>
          <p:nvPr/>
        </p:nvSpPr>
        <p:spPr bwMode="auto">
          <a:xfrm>
            <a:off x="3479138" y="5906951"/>
            <a:ext cx="1692275" cy="390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000">
                <a:solidFill>
                  <a:schemeClr val="tx1"/>
                </a:solidFill>
                <a:latin typeface="Arial" pitchFamily="34" charset="0"/>
                <a:ea typeface="KB체_Bold" pitchFamily="18" charset="-127"/>
              </a:defRPr>
            </a:lvl1pPr>
            <a:lvl2pPr marL="742950" indent="-285750" eaLnBrk="0" hangingPunct="0">
              <a:defRPr kumimoji="1" sz="1000">
                <a:solidFill>
                  <a:schemeClr val="tx1"/>
                </a:solidFill>
                <a:latin typeface="Arial" pitchFamily="34" charset="0"/>
                <a:ea typeface="KB체_Bold" pitchFamily="18" charset="-127"/>
              </a:defRPr>
            </a:lvl2pPr>
            <a:lvl3pPr marL="1143000" indent="-228600" eaLnBrk="0" hangingPunct="0">
              <a:defRPr kumimoji="1" sz="1000">
                <a:solidFill>
                  <a:schemeClr val="tx1"/>
                </a:solidFill>
                <a:latin typeface="Arial" pitchFamily="34" charset="0"/>
                <a:ea typeface="KB체_Bold" pitchFamily="18" charset="-127"/>
              </a:defRPr>
            </a:lvl3pPr>
            <a:lvl4pPr marL="1600200" indent="-228600" eaLnBrk="0" hangingPunct="0">
              <a:defRPr kumimoji="1" sz="1000">
                <a:solidFill>
                  <a:schemeClr val="tx1"/>
                </a:solidFill>
                <a:latin typeface="Arial" pitchFamily="34" charset="0"/>
                <a:ea typeface="KB체_Bold" pitchFamily="18" charset="-127"/>
              </a:defRPr>
            </a:lvl4pPr>
            <a:lvl5pPr marL="2057400" indent="-228600" eaLnBrk="0" hangingPunct="0">
              <a:defRPr kumimoji="1" sz="1000">
                <a:solidFill>
                  <a:schemeClr val="tx1"/>
                </a:solidFill>
                <a:latin typeface="Arial" pitchFamily="34" charset="0"/>
                <a:ea typeface="KB체_Bold" pitchFamily="18" charset="-127"/>
              </a:defRPr>
            </a:lvl5pPr>
            <a:lvl6pPr marL="2514600" indent="-228600" eaLnBrk="0" fontAlgn="base" hangingPunct="0">
              <a:spcBef>
                <a:spcPct val="0"/>
              </a:spcBef>
              <a:spcAft>
                <a:spcPct val="0"/>
              </a:spcAft>
              <a:defRPr kumimoji="1" sz="1000">
                <a:solidFill>
                  <a:schemeClr val="tx1"/>
                </a:solidFill>
                <a:latin typeface="Arial" pitchFamily="34" charset="0"/>
                <a:ea typeface="KB체_Bold" pitchFamily="18" charset="-127"/>
              </a:defRPr>
            </a:lvl6pPr>
            <a:lvl7pPr marL="2971800" indent="-228600" eaLnBrk="0" fontAlgn="base" hangingPunct="0">
              <a:spcBef>
                <a:spcPct val="0"/>
              </a:spcBef>
              <a:spcAft>
                <a:spcPct val="0"/>
              </a:spcAft>
              <a:defRPr kumimoji="1" sz="1000">
                <a:solidFill>
                  <a:schemeClr val="tx1"/>
                </a:solidFill>
                <a:latin typeface="Arial" pitchFamily="34" charset="0"/>
                <a:ea typeface="KB체_Bold" pitchFamily="18" charset="-127"/>
              </a:defRPr>
            </a:lvl7pPr>
            <a:lvl8pPr marL="3429000" indent="-228600" eaLnBrk="0" fontAlgn="base" hangingPunct="0">
              <a:spcBef>
                <a:spcPct val="0"/>
              </a:spcBef>
              <a:spcAft>
                <a:spcPct val="0"/>
              </a:spcAft>
              <a:defRPr kumimoji="1" sz="1000">
                <a:solidFill>
                  <a:schemeClr val="tx1"/>
                </a:solidFill>
                <a:latin typeface="Arial" pitchFamily="34" charset="0"/>
                <a:ea typeface="KB체_Bold" pitchFamily="18" charset="-127"/>
              </a:defRPr>
            </a:lvl8pPr>
            <a:lvl9pPr marL="3886200" indent="-228600" eaLnBrk="0" fontAlgn="base" hangingPunct="0">
              <a:spcBef>
                <a:spcPct val="0"/>
              </a:spcBef>
              <a:spcAft>
                <a:spcPct val="0"/>
              </a:spcAft>
              <a:defRPr kumimoji="1" sz="1000">
                <a:solidFill>
                  <a:schemeClr val="tx1"/>
                </a:solidFill>
                <a:latin typeface="Arial" pitchFamily="34" charset="0"/>
                <a:ea typeface="KB체_Bold" pitchFamily="18" charset="-127"/>
              </a:defRPr>
            </a:lvl9pPr>
          </a:lstStyle>
          <a:p>
            <a:pPr algn="l" eaLnBrk="1" latinLnBrk="1" hangingPunct="1"/>
            <a:r>
              <a:rPr lang="en-US" altLang="ko-KR" sz="1100" dirty="0">
                <a:latin typeface="HY수평선M" panose="02030600000101010101" pitchFamily="18" charset="-127"/>
                <a:ea typeface="HY수평선M" panose="02030600000101010101" pitchFamily="18" charset="-127"/>
              </a:rPr>
              <a:t>SVN/Git/</a:t>
            </a:r>
            <a:r>
              <a:rPr lang="en-US" altLang="ko-KR" sz="1100" dirty="0" err="1">
                <a:latin typeface="HY수평선M" panose="02030600000101010101" pitchFamily="18" charset="-127"/>
                <a:ea typeface="HY수평선M" panose="02030600000101010101" pitchFamily="18" charset="-127"/>
              </a:rPr>
              <a:t>jenkins</a:t>
            </a:r>
            <a:r>
              <a:rPr lang="en-US" altLang="ko-KR" sz="1100" dirty="0">
                <a:latin typeface="HY수평선M" panose="02030600000101010101" pitchFamily="18" charset="-127"/>
                <a:ea typeface="HY수평선M" panose="02030600000101010101" pitchFamily="18" charset="-127"/>
              </a:rPr>
              <a:t>… </a:t>
            </a:r>
            <a:r>
              <a:rPr lang="ko-KR" altLang="en-US" sz="1100" dirty="0">
                <a:latin typeface="HY수평선M" panose="02030600000101010101" pitchFamily="18" charset="-127"/>
                <a:ea typeface="HY수평선M" panose="02030600000101010101" pitchFamily="18" charset="-127"/>
              </a:rPr>
              <a:t>대응</a:t>
            </a:r>
            <a:endParaRPr lang="en-US" altLang="ko-KR" sz="1100" dirty="0">
              <a:latin typeface="HY수평선M" panose="02030600000101010101" pitchFamily="18" charset="-127"/>
              <a:ea typeface="HY수평선M" panose="02030600000101010101" pitchFamily="18" charset="-127"/>
            </a:endParaRPr>
          </a:p>
        </p:txBody>
      </p:sp>
      <p:sp>
        <p:nvSpPr>
          <p:cNvPr id="68" name="직사각형 67">
            <a:extLst>
              <a:ext uri="{FF2B5EF4-FFF2-40B4-BE49-F238E27FC236}">
                <a16:creationId xmlns:a16="http://schemas.microsoft.com/office/drawing/2014/main" xmlns="" id="{FE83780D-2A86-42D2-AB8C-3AC00F64B153}"/>
              </a:ext>
            </a:extLst>
          </p:cNvPr>
          <p:cNvSpPr/>
          <p:nvPr/>
        </p:nvSpPr>
        <p:spPr>
          <a:xfrm>
            <a:off x="7549764" y="5511554"/>
            <a:ext cx="1368000" cy="828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HY수평선M" panose="02030600000101010101" pitchFamily="18" charset="-127"/>
              <a:ea typeface="HY수평선M" panose="02030600000101010101" pitchFamily="18" charset="-127"/>
            </a:endParaRPr>
          </a:p>
        </p:txBody>
      </p:sp>
      <p:sp>
        <p:nvSpPr>
          <p:cNvPr id="69" name="직사각형 68">
            <a:extLst>
              <a:ext uri="{FF2B5EF4-FFF2-40B4-BE49-F238E27FC236}">
                <a16:creationId xmlns:a16="http://schemas.microsoft.com/office/drawing/2014/main" xmlns="" id="{56BA267B-B23E-488A-B019-49D179C9AE58}"/>
              </a:ext>
            </a:extLst>
          </p:cNvPr>
          <p:cNvSpPr/>
          <p:nvPr/>
        </p:nvSpPr>
        <p:spPr>
          <a:xfrm>
            <a:off x="7554886" y="2023581"/>
            <a:ext cx="1368000" cy="11364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HY수평선M" panose="02030600000101010101" pitchFamily="18" charset="-127"/>
              <a:ea typeface="HY수평선M" panose="02030600000101010101" pitchFamily="18" charset="-127"/>
            </a:endParaRPr>
          </a:p>
        </p:txBody>
      </p:sp>
      <p:sp>
        <p:nvSpPr>
          <p:cNvPr id="70" name="직사각형 69">
            <a:extLst>
              <a:ext uri="{FF2B5EF4-FFF2-40B4-BE49-F238E27FC236}">
                <a16:creationId xmlns:a16="http://schemas.microsoft.com/office/drawing/2014/main" xmlns="" id="{969948A5-6C59-462E-ADCA-2556588A79A2}"/>
              </a:ext>
            </a:extLst>
          </p:cNvPr>
          <p:cNvSpPr/>
          <p:nvPr/>
        </p:nvSpPr>
        <p:spPr>
          <a:xfrm>
            <a:off x="7545288" y="3206033"/>
            <a:ext cx="1368000" cy="2268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HY수평선M" panose="02030600000101010101" pitchFamily="18" charset="-127"/>
              <a:ea typeface="HY수평선M" panose="02030600000101010101" pitchFamily="18" charset="-127"/>
            </a:endParaRPr>
          </a:p>
        </p:txBody>
      </p:sp>
      <p:pic>
        <p:nvPicPr>
          <p:cNvPr id="71" name="Picture 4" descr="Image result for db2">
            <a:extLst>
              <a:ext uri="{FF2B5EF4-FFF2-40B4-BE49-F238E27FC236}">
                <a16:creationId xmlns:a16="http://schemas.microsoft.com/office/drawing/2014/main" xmlns="" id="{100EC5B9-812B-4FD7-BBB5-26DC2C5B9E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9676" y="4888210"/>
            <a:ext cx="564651" cy="56465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2" descr="Image result for jenkins">
            <a:extLst>
              <a:ext uri="{FF2B5EF4-FFF2-40B4-BE49-F238E27FC236}">
                <a16:creationId xmlns:a16="http://schemas.microsoft.com/office/drawing/2014/main" xmlns="" id="{460623FD-09B8-47FA-8EEB-0693F0A0F7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5570" y="4312146"/>
            <a:ext cx="638145" cy="63814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docker logo">
            <a:extLst>
              <a:ext uri="{FF2B5EF4-FFF2-40B4-BE49-F238E27FC236}">
                <a16:creationId xmlns:a16="http://schemas.microsoft.com/office/drawing/2014/main" xmlns="" id="{3079113E-A6BA-4F51-A98B-7C473DB0A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33205" y="5542107"/>
            <a:ext cx="546295" cy="4874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aws">
            <a:extLst>
              <a:ext uri="{FF2B5EF4-FFF2-40B4-BE49-F238E27FC236}">
                <a16:creationId xmlns:a16="http://schemas.microsoft.com/office/drawing/2014/main" xmlns="" id="{D2748849-A083-485B-B8F4-7CD8FF1E06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62388" y="5964429"/>
            <a:ext cx="697895" cy="3438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Press kit | GitLab">
            <a:extLst>
              <a:ext uri="{FF2B5EF4-FFF2-40B4-BE49-F238E27FC236}">
                <a16:creationId xmlns:a16="http://schemas.microsoft.com/office/drawing/2014/main" xmlns="" id="{4CA64B77-C9BB-4389-9530-F9550BE678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24851" y="3754750"/>
            <a:ext cx="679581" cy="616230"/>
          </a:xfrm>
          <a:prstGeom prst="rect">
            <a:avLst/>
          </a:prstGeom>
          <a:noFill/>
          <a:extLst>
            <a:ext uri="{909E8E84-426E-40DD-AFC4-6F175D3DCCD1}">
              <a14:hiddenFill xmlns:a14="http://schemas.microsoft.com/office/drawing/2010/main">
                <a:solidFill>
                  <a:srgbClr val="FFFFFF"/>
                </a:solidFill>
              </a14:hiddenFill>
            </a:ext>
          </a:extLst>
        </p:spPr>
      </p:pic>
      <p:pic>
        <p:nvPicPr>
          <p:cNvPr id="77" name="그림 76" descr="표지판이(가) 표시된 사진&#10;&#10;자동 생성된 설명">
            <a:extLst>
              <a:ext uri="{FF2B5EF4-FFF2-40B4-BE49-F238E27FC236}">
                <a16:creationId xmlns:a16="http://schemas.microsoft.com/office/drawing/2014/main" xmlns="" id="{15598B23-06FA-48D2-A315-F245267C38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65974" y="2606945"/>
            <a:ext cx="587906" cy="508757"/>
          </a:xfrm>
          <a:prstGeom prst="rect">
            <a:avLst/>
          </a:prstGeom>
        </p:spPr>
      </p:pic>
      <p:grpSp>
        <p:nvGrpSpPr>
          <p:cNvPr id="78" name="그룹 77">
            <a:extLst>
              <a:ext uri="{FF2B5EF4-FFF2-40B4-BE49-F238E27FC236}">
                <a16:creationId xmlns:a16="http://schemas.microsoft.com/office/drawing/2014/main" xmlns="" id="{4E1B361A-61B2-40AB-A319-5651980768BC}"/>
              </a:ext>
            </a:extLst>
          </p:cNvPr>
          <p:cNvGrpSpPr/>
          <p:nvPr/>
        </p:nvGrpSpPr>
        <p:grpSpPr>
          <a:xfrm>
            <a:off x="7792303" y="1988840"/>
            <a:ext cx="821326" cy="589574"/>
            <a:chOff x="2688500" y="1352650"/>
            <a:chExt cx="962702" cy="736611"/>
          </a:xfrm>
        </p:grpSpPr>
        <p:pic>
          <p:nvPicPr>
            <p:cNvPr id="79" name="그림 78">
              <a:extLst>
                <a:ext uri="{FF2B5EF4-FFF2-40B4-BE49-F238E27FC236}">
                  <a16:creationId xmlns:a16="http://schemas.microsoft.com/office/drawing/2014/main" xmlns="" id="{B67317AA-9FA8-4149-8583-1035EEBD91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64768" y="1352650"/>
              <a:ext cx="529956" cy="529956"/>
            </a:xfrm>
            <a:prstGeom prst="rect">
              <a:avLst/>
            </a:prstGeom>
          </p:spPr>
        </p:pic>
        <p:sp>
          <p:nvSpPr>
            <p:cNvPr id="80" name="TextBox 79">
              <a:extLst>
                <a:ext uri="{FF2B5EF4-FFF2-40B4-BE49-F238E27FC236}">
                  <a16:creationId xmlns:a16="http://schemas.microsoft.com/office/drawing/2014/main" xmlns="" id="{7448BED7-63FC-46C9-9296-49EF2A3E5CA5}"/>
                </a:ext>
              </a:extLst>
            </p:cNvPr>
            <p:cNvSpPr txBox="1"/>
            <p:nvPr/>
          </p:nvSpPr>
          <p:spPr>
            <a:xfrm>
              <a:off x="2688500" y="1820086"/>
              <a:ext cx="962702" cy="269175"/>
            </a:xfrm>
            <a:prstGeom prst="rect">
              <a:avLst/>
            </a:prstGeom>
            <a:noFill/>
          </p:spPr>
          <p:txBody>
            <a:bodyPr wrap="square" rtlCol="0">
              <a:spAutoFit/>
            </a:bodyPr>
            <a:lstStyle/>
            <a:p>
              <a:r>
                <a:rPr lang="en-US" altLang="ko-KR" sz="800" dirty="0">
                  <a:latin typeface="HY수평선M" panose="02030600000101010101" pitchFamily="18" charset="-127"/>
                  <a:ea typeface="HY수평선M" panose="02030600000101010101" pitchFamily="18" charset="-127"/>
                </a:rPr>
                <a:t>OZ Report</a:t>
              </a:r>
              <a:endParaRPr lang="ko-KR" altLang="en-US" sz="800" dirty="0">
                <a:latin typeface="HY수평선M" panose="02030600000101010101" pitchFamily="18" charset="-127"/>
                <a:ea typeface="HY수평선M" panose="02030600000101010101" pitchFamily="18" charset="-127"/>
              </a:endParaRPr>
            </a:p>
          </p:txBody>
        </p:sp>
      </p:grpSp>
      <p:sp>
        <p:nvSpPr>
          <p:cNvPr id="81" name="직사각형 80">
            <a:extLst>
              <a:ext uri="{FF2B5EF4-FFF2-40B4-BE49-F238E27FC236}">
                <a16:creationId xmlns:a16="http://schemas.microsoft.com/office/drawing/2014/main" xmlns="" id="{A9708470-2F30-48DD-B5B6-77ABD3F5B7CF}"/>
              </a:ext>
            </a:extLst>
          </p:cNvPr>
          <p:cNvSpPr/>
          <p:nvPr/>
        </p:nvSpPr>
        <p:spPr>
          <a:xfrm>
            <a:off x="5874426" y="5357976"/>
            <a:ext cx="1368000" cy="972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solidFill>
                  <a:schemeClr val="tx1"/>
                </a:solidFill>
                <a:latin typeface="HY수평선M" panose="02030600000101010101" pitchFamily="18" charset="-127"/>
                <a:ea typeface="HY수평선M" panose="02030600000101010101" pitchFamily="18" charset="-127"/>
              </a:rPr>
              <a:t>Infra</a:t>
            </a:r>
          </a:p>
          <a:p>
            <a:pPr algn="ctr"/>
            <a:r>
              <a:rPr lang="ko-KR" altLang="en-US" sz="1100" b="1" dirty="0">
                <a:solidFill>
                  <a:schemeClr val="tx1"/>
                </a:solidFill>
                <a:latin typeface="HY수평선M" panose="02030600000101010101" pitchFamily="18" charset="-127"/>
                <a:ea typeface="HY수평선M" panose="02030600000101010101" pitchFamily="18" charset="-127"/>
              </a:rPr>
              <a:t>기반</a:t>
            </a:r>
          </a:p>
        </p:txBody>
      </p:sp>
      <p:sp>
        <p:nvSpPr>
          <p:cNvPr id="82" name="직사각형 81">
            <a:extLst>
              <a:ext uri="{FF2B5EF4-FFF2-40B4-BE49-F238E27FC236}">
                <a16:creationId xmlns:a16="http://schemas.microsoft.com/office/drawing/2014/main" xmlns="" id="{7D1385A6-C053-4AEE-B374-504983FA43B2}"/>
              </a:ext>
            </a:extLst>
          </p:cNvPr>
          <p:cNvSpPr/>
          <p:nvPr/>
        </p:nvSpPr>
        <p:spPr>
          <a:xfrm>
            <a:off x="5874427" y="2023581"/>
            <a:ext cx="1368000" cy="11688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100" b="1" dirty="0">
              <a:solidFill>
                <a:schemeClr val="tx1"/>
              </a:solidFill>
              <a:latin typeface="HY수평선M" panose="02030600000101010101" pitchFamily="18" charset="-127"/>
              <a:ea typeface="HY수평선M" panose="02030600000101010101" pitchFamily="18" charset="-127"/>
            </a:endParaRPr>
          </a:p>
          <a:p>
            <a:pPr algn="ctr"/>
            <a:r>
              <a:rPr lang="en-US" altLang="ja-JP" sz="1100" b="1" dirty="0">
                <a:solidFill>
                  <a:schemeClr val="tx1"/>
                </a:solidFill>
                <a:latin typeface="HY수평선M" panose="02030600000101010101" pitchFamily="18" charset="-127"/>
                <a:ea typeface="HY수평선M" panose="02030600000101010101" pitchFamily="18" charset="-127"/>
              </a:rPr>
              <a:t>UI/</a:t>
            </a:r>
          </a:p>
          <a:p>
            <a:pPr algn="ctr"/>
            <a:r>
              <a:rPr lang="en-US" altLang="ja-JP" sz="1100" b="1" dirty="0">
                <a:solidFill>
                  <a:schemeClr val="tx1"/>
                </a:solidFill>
                <a:latin typeface="HY수평선M" panose="02030600000101010101" pitchFamily="18" charset="-127"/>
                <a:ea typeface="HY수평선M" panose="02030600000101010101" pitchFamily="18" charset="-127"/>
              </a:rPr>
              <a:t>Report</a:t>
            </a:r>
            <a:endParaRPr lang="ko-KR" altLang="en-US" sz="1100" b="1" dirty="0">
              <a:solidFill>
                <a:schemeClr val="tx1"/>
              </a:solidFill>
              <a:latin typeface="HY수평선M" panose="02030600000101010101" pitchFamily="18" charset="-127"/>
              <a:ea typeface="HY수평선M" panose="02030600000101010101" pitchFamily="18" charset="-127"/>
            </a:endParaRPr>
          </a:p>
        </p:txBody>
      </p:sp>
      <p:sp>
        <p:nvSpPr>
          <p:cNvPr id="83" name="직사각형 82">
            <a:extLst>
              <a:ext uri="{FF2B5EF4-FFF2-40B4-BE49-F238E27FC236}">
                <a16:creationId xmlns:a16="http://schemas.microsoft.com/office/drawing/2014/main" xmlns="" id="{FF5527D2-19BD-4430-8818-FA26B8753064}"/>
              </a:ext>
            </a:extLst>
          </p:cNvPr>
          <p:cNvSpPr/>
          <p:nvPr/>
        </p:nvSpPr>
        <p:spPr>
          <a:xfrm>
            <a:off x="5874427" y="3243456"/>
            <a:ext cx="1368000" cy="2052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latin typeface="HY수평선M" panose="02030600000101010101" pitchFamily="18" charset="-127"/>
                <a:ea typeface="HY수평선M" panose="02030600000101010101" pitchFamily="18" charset="-127"/>
              </a:rPr>
              <a:t>Application/DB</a:t>
            </a:r>
            <a:endParaRPr lang="ko-KR" altLang="en-US" sz="1100" dirty="0">
              <a:latin typeface="HY수평선M" panose="02030600000101010101" pitchFamily="18" charset="-127"/>
              <a:ea typeface="HY수평선M" panose="02030600000101010101" pitchFamily="18" charset="-127"/>
            </a:endParaRPr>
          </a:p>
        </p:txBody>
      </p:sp>
      <p:sp>
        <p:nvSpPr>
          <p:cNvPr id="84" name="순서도: 추출 83">
            <a:extLst>
              <a:ext uri="{FF2B5EF4-FFF2-40B4-BE49-F238E27FC236}">
                <a16:creationId xmlns:a16="http://schemas.microsoft.com/office/drawing/2014/main" xmlns="" id="{5246C5A3-C864-4259-A494-9964F96CC7D4}"/>
              </a:ext>
            </a:extLst>
          </p:cNvPr>
          <p:cNvSpPr/>
          <p:nvPr/>
        </p:nvSpPr>
        <p:spPr bwMode="auto">
          <a:xfrm rot="5400000">
            <a:off x="3332438" y="4004906"/>
            <a:ext cx="4356132" cy="324000"/>
          </a:xfrm>
          <a:prstGeom prst="flowChartExtract">
            <a:avLst/>
          </a:prstGeom>
          <a:solidFill>
            <a:schemeClr val="bg1">
              <a:lumMod val="85000"/>
            </a:schemeClr>
          </a:solidFill>
          <a:ln>
            <a:solidFill>
              <a:schemeClr val="bg1">
                <a:lumMod val="65000"/>
              </a:schemeClr>
            </a:solidFill>
            <a:headEnd/>
            <a:tailEnd/>
          </a:ln>
        </p:spPr>
        <p:style>
          <a:lnRef idx="1">
            <a:schemeClr val="accent3"/>
          </a:lnRef>
          <a:fillRef idx="3">
            <a:schemeClr val="accent3"/>
          </a:fillRef>
          <a:effectRef idx="2">
            <a:schemeClr val="accent3"/>
          </a:effectRef>
          <a:fontRef idx="minor">
            <a:schemeClr val="lt1"/>
          </a:fontRef>
        </p:style>
        <p:txBody>
          <a:bodyPr wrap="none" bIns="0" rtlCol="0" anchor="ctr"/>
          <a:lstStyle/>
          <a:p>
            <a:pPr algn="ctr"/>
            <a:endParaRPr lang="ko-KR" altLang="en-US" sz="1600">
              <a:latin typeface="HY수평선M" panose="02030600000101010101" pitchFamily="18" charset="-127"/>
              <a:ea typeface="HY수평선M" panose="02030600000101010101" pitchFamily="18" charset="-127"/>
            </a:endParaRPr>
          </a:p>
        </p:txBody>
      </p:sp>
      <p:sp>
        <p:nvSpPr>
          <p:cNvPr id="101" name="TextBox 100">
            <a:extLst>
              <a:ext uri="{FF2B5EF4-FFF2-40B4-BE49-F238E27FC236}">
                <a16:creationId xmlns:a16="http://schemas.microsoft.com/office/drawing/2014/main" xmlns="" id="{4F85507C-92EE-4B9E-AC32-188B2B57BF53}"/>
              </a:ext>
            </a:extLst>
          </p:cNvPr>
          <p:cNvSpPr txBox="1"/>
          <p:nvPr/>
        </p:nvSpPr>
        <p:spPr>
          <a:xfrm>
            <a:off x="1481045" y="1634354"/>
            <a:ext cx="4166958" cy="246221"/>
          </a:xfrm>
          <a:prstGeom prst="rect">
            <a:avLst/>
          </a:prstGeom>
          <a:noFill/>
        </p:spPr>
        <p:txBody>
          <a:bodyPr wrap="square" lIns="0" tIns="0" rIns="0" bIns="0" rtlCol="0">
            <a:spAutoFit/>
          </a:bodyPr>
          <a:lstStyle/>
          <a:p>
            <a:pPr algn="l" latinLnBrk="1"/>
            <a:r>
              <a:rPr lang="en-US" altLang="ko-KR" sz="1600" b="1" dirty="0">
                <a:latin typeface="HY수평선M" panose="02030600000101010101" pitchFamily="18" charset="-127"/>
                <a:ea typeface="HY수평선M" panose="02030600000101010101" pitchFamily="18" charset="-127"/>
                <a:cs typeface="-2002" pitchFamily="18" charset="-127"/>
              </a:rPr>
              <a:t>SW </a:t>
            </a:r>
            <a:r>
              <a:rPr lang="ko-KR" altLang="en-US" sz="1600" b="1" dirty="0">
                <a:latin typeface="HY수평선M" panose="02030600000101010101" pitchFamily="18" charset="-127"/>
                <a:ea typeface="HY수평선M" panose="02030600000101010101" pitchFamily="18" charset="-127"/>
                <a:cs typeface="-2002" pitchFamily="18" charset="-127"/>
              </a:rPr>
              <a:t>대응 실적</a:t>
            </a:r>
            <a:endParaRPr lang="en-US" altLang="ko-KR" sz="1600" b="1" dirty="0">
              <a:latin typeface="HY수평선M" panose="02030600000101010101" pitchFamily="18" charset="-127"/>
              <a:ea typeface="HY수평선M" panose="02030600000101010101" pitchFamily="18" charset="-127"/>
              <a:cs typeface="-2002" pitchFamily="18" charset="-127"/>
            </a:endParaRPr>
          </a:p>
        </p:txBody>
      </p:sp>
      <p:pic>
        <p:nvPicPr>
          <p:cNvPr id="102" name="Picture 6" descr="Related image">
            <a:extLst>
              <a:ext uri="{FF2B5EF4-FFF2-40B4-BE49-F238E27FC236}">
                <a16:creationId xmlns:a16="http://schemas.microsoft.com/office/drawing/2014/main" xmlns="" id="{A09B6CD4-B8A5-4505-9597-546E86DA751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87667" y="3291401"/>
            <a:ext cx="588652" cy="588652"/>
          </a:xfrm>
          <a:prstGeom prst="rect">
            <a:avLst/>
          </a:prstGeom>
          <a:noFill/>
          <a:extLst>
            <a:ext uri="{909E8E84-426E-40DD-AFC4-6F175D3DCCD1}">
              <a14:hiddenFill xmlns:a14="http://schemas.microsoft.com/office/drawing/2010/main">
                <a:solidFill>
                  <a:srgbClr val="FFFFFF"/>
                </a:solidFill>
              </a14:hiddenFill>
            </a:ext>
          </a:extLst>
        </p:spPr>
      </p:pic>
      <p:sp>
        <p:nvSpPr>
          <p:cNvPr id="7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latin typeface="HY수평선B" panose="02030600000101010101" pitchFamily="18" charset="-127"/>
                <a:ea typeface="HY수평선B" panose="02030600000101010101" pitchFamily="18" charset="-127"/>
              </a:rPr>
              <a:t>1. </a:t>
            </a:r>
            <a:r>
              <a:rPr lang="ko-KR" altLang="en-US" dirty="0">
                <a:latin typeface="HY수평선B" panose="02030600000101010101" pitchFamily="18" charset="-127"/>
                <a:ea typeface="HY수평선B" panose="02030600000101010101" pitchFamily="18" charset="-127"/>
              </a:rPr>
              <a:t>시스템 구축방안 </a:t>
            </a:r>
            <a:r>
              <a:rPr lang="en-US" altLang="ko-KR" sz="2000" dirty="0">
                <a:latin typeface="HY수평선B" panose="02030600000101010101" pitchFamily="18" charset="-127"/>
                <a:ea typeface="HY수평선B" panose="02030600000101010101" pitchFamily="18" charset="-127"/>
              </a:rPr>
              <a:t>– </a:t>
            </a:r>
            <a:r>
              <a:rPr lang="ko-KR" altLang="en-US" sz="2000" dirty="0">
                <a:latin typeface="HY수평선B" panose="02030600000101010101" pitchFamily="18" charset="-127"/>
                <a:ea typeface="HY수평선B" panose="02030600000101010101" pitchFamily="18" charset="-127"/>
              </a:rPr>
              <a:t>시스템 구성안</a:t>
            </a:r>
          </a:p>
        </p:txBody>
      </p:sp>
      <p:sp>
        <p:nvSpPr>
          <p:cNvPr id="85" name="양쪽 모서리가 둥근 사각형 84"/>
          <p:cNvSpPr/>
          <p:nvPr/>
        </p:nvSpPr>
        <p:spPr>
          <a:xfrm>
            <a:off x="6465368" y="1715882"/>
            <a:ext cx="1800000" cy="272958"/>
          </a:xfrm>
          <a:prstGeom prst="round2Same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ja-JP" sz="1200">
                <a:solidFill>
                  <a:schemeClr val="bg1"/>
                </a:solidFill>
                <a:latin typeface="HY수평선M" panose="02030600000101010101" pitchFamily="18" charset="-127"/>
                <a:ea typeface="HY수평선M" panose="02030600000101010101" pitchFamily="18" charset="-127"/>
              </a:rPr>
              <a:t>Cloud </a:t>
            </a:r>
            <a:r>
              <a:rPr lang="ko-KR" altLang="en-US" sz="1200">
                <a:solidFill>
                  <a:schemeClr val="bg1"/>
                </a:solidFill>
                <a:latin typeface="HY수평선M" panose="02030600000101010101" pitchFamily="18" charset="-127"/>
                <a:ea typeface="HY수평선M" panose="02030600000101010101" pitchFamily="18" charset="-127"/>
              </a:rPr>
              <a:t>구성의 예</a:t>
            </a:r>
            <a:endParaRPr lang="ko-KR" altLang="en-US" sz="1200" dirty="0">
              <a:solidFill>
                <a:schemeClr val="bg1"/>
              </a:solidFill>
              <a:latin typeface="HY수평선M" panose="02030600000101010101" pitchFamily="18" charset="-127"/>
              <a:ea typeface="HY수평선M" panose="02030600000101010101" pitchFamily="18" charset="-127"/>
              <a:cs typeface="-2002" pitchFamily="18" charset="-127"/>
            </a:endParaRPr>
          </a:p>
        </p:txBody>
      </p:sp>
    </p:spTree>
    <p:extLst>
      <p:ext uri="{BB962C8B-B14F-4D97-AF65-F5344CB8AC3E}">
        <p14:creationId xmlns:p14="http://schemas.microsoft.com/office/powerpoint/2010/main" val="372860370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68"/>
          <p:cNvSpPr txBox="1">
            <a:spLocks noChangeArrowheads="1"/>
          </p:cNvSpPr>
          <p:nvPr/>
        </p:nvSpPr>
        <p:spPr bwMode="auto">
          <a:xfrm>
            <a:off x="1693308" y="1561504"/>
            <a:ext cx="1224000" cy="288000"/>
          </a:xfrm>
          <a:prstGeom prst="rect">
            <a:avLst/>
          </a:prstGeom>
          <a:solidFill>
            <a:srgbClr val="6CA6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en-US" altLang="ko-KR" sz="1100" dirty="0">
                <a:latin typeface="HY수평선M" panose="02030600000101010101" pitchFamily="18" charset="-127"/>
                <a:ea typeface="HY수평선M" panose="02030600000101010101" pitchFamily="18" charset="-127"/>
              </a:rPr>
              <a:t> </a:t>
            </a:r>
            <a:r>
              <a:rPr lang="ko-KR" altLang="en-US" sz="1100" dirty="0">
                <a:latin typeface="HY수평선M" panose="02030600000101010101" pitchFamily="18" charset="-127"/>
                <a:ea typeface="HY수평선M" panose="02030600000101010101" pitchFamily="18" charset="-127"/>
              </a:rPr>
              <a:t>공통업무</a:t>
            </a:r>
          </a:p>
        </p:txBody>
      </p:sp>
      <p:sp>
        <p:nvSpPr>
          <p:cNvPr id="108" name="Text Box 71"/>
          <p:cNvSpPr txBox="1">
            <a:spLocks noChangeArrowheads="1"/>
          </p:cNvSpPr>
          <p:nvPr/>
        </p:nvSpPr>
        <p:spPr bwMode="auto">
          <a:xfrm>
            <a:off x="3040882" y="1561504"/>
            <a:ext cx="1224000" cy="288000"/>
          </a:xfrm>
          <a:prstGeom prst="rect">
            <a:avLst/>
          </a:prstGeom>
          <a:solidFill>
            <a:srgbClr val="6CA6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en-US" altLang="ko-KR" sz="1100" dirty="0">
                <a:latin typeface="HY수평선M" panose="02030600000101010101" pitchFamily="18" charset="-127"/>
                <a:ea typeface="HY수평선M" panose="02030600000101010101" pitchFamily="18" charset="-127"/>
              </a:rPr>
              <a:t> </a:t>
            </a:r>
            <a:r>
              <a:rPr lang="ko-KR" altLang="en-US" sz="1100" dirty="0">
                <a:latin typeface="HY수평선M" panose="02030600000101010101" pitchFamily="18" charset="-127"/>
                <a:ea typeface="HY수평선M" panose="02030600000101010101" pitchFamily="18" charset="-127"/>
              </a:rPr>
              <a:t>고객</a:t>
            </a:r>
          </a:p>
        </p:txBody>
      </p:sp>
      <p:sp>
        <p:nvSpPr>
          <p:cNvPr id="148" name="AutoShape 7">
            <a:extLst>
              <a:ext uri="{FF2B5EF4-FFF2-40B4-BE49-F238E27FC236}">
                <a16:creationId xmlns:a16="http://schemas.microsoft.com/office/drawing/2014/main" xmlns="" id="{16939F70-A2E3-48B5-9BD5-272EAFC2FE53}"/>
              </a:ext>
            </a:extLst>
          </p:cNvPr>
          <p:cNvSpPr>
            <a:spLocks/>
          </p:cNvSpPr>
          <p:nvPr/>
        </p:nvSpPr>
        <p:spPr bwMode="auto">
          <a:xfrm rot="5400000" flipH="1">
            <a:off x="4952794" y="-1187255"/>
            <a:ext cx="318837" cy="5109048"/>
          </a:xfrm>
          <a:prstGeom prst="leftBrace">
            <a:avLst>
              <a:gd name="adj1" fmla="val 79984"/>
              <a:gd name="adj2" fmla="val 50000"/>
            </a:avLst>
          </a:prstGeom>
          <a:gradFill rotWithShape="1">
            <a:gsLst>
              <a:gs pos="41000">
                <a:srgbClr val="B2B2B2">
                  <a:lumMod val="63000"/>
                  <a:lumOff val="37000"/>
                </a:srgbClr>
              </a:gs>
              <a:gs pos="100000">
                <a:srgbClr val="B2B2B2">
                  <a:gamma/>
                  <a:tint val="0"/>
                  <a:invGamma/>
                  <a:alpha val="0"/>
                </a:srgbClr>
              </a:gs>
            </a:gsLst>
            <a:lin ang="0" scaled="1"/>
          </a:gradFill>
          <a:ln w="9525">
            <a:noFill/>
            <a:round/>
            <a:headEnd/>
            <a:tailEnd/>
          </a:ln>
          <a:effectLst/>
        </p:spPr>
        <p:txBody>
          <a:bodyPr wrap="none" anchor="ctr"/>
          <a:lstStyle/>
          <a:p>
            <a:endParaRPr lang="ko-KR" altLang="en-US">
              <a:solidFill>
                <a:srgbClr val="000000"/>
              </a:solidFill>
              <a:latin typeface="HY수평선M" panose="02030600000101010101" pitchFamily="18" charset="-127"/>
              <a:ea typeface="HY수평선M" panose="02030600000101010101" pitchFamily="18" charset="-127"/>
            </a:endParaRPr>
          </a:p>
        </p:txBody>
      </p:sp>
      <p:cxnSp>
        <p:nvCxnSpPr>
          <p:cNvPr id="4" name="직선 연결선 3"/>
          <p:cNvCxnSpPr>
            <a:cxnSpLocks/>
            <a:stCxn id="106" idx="2"/>
          </p:cNvCxnSpPr>
          <p:nvPr/>
        </p:nvCxnSpPr>
        <p:spPr>
          <a:xfrm flipH="1">
            <a:off x="2301115" y="1849504"/>
            <a:ext cx="4193" cy="2376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Rectangle 60" descr="50%"/>
          <p:cNvSpPr>
            <a:spLocks noChangeArrowheads="1"/>
          </p:cNvSpPr>
          <p:nvPr/>
        </p:nvSpPr>
        <p:spPr bwMode="auto">
          <a:xfrm>
            <a:off x="1696540" y="1948799"/>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pPr>
            <a:r>
              <a:rPr kumimoji="1" lang="ko-KR" altLang="en-US" sz="1050" dirty="0">
                <a:latin typeface="HY수평선M" panose="02030600000101010101" pitchFamily="18" charset="-127"/>
                <a:ea typeface="HY수평선M" panose="02030600000101010101" pitchFamily="18" charset="-127"/>
              </a:rPr>
              <a:t>운영 관리</a:t>
            </a:r>
          </a:p>
        </p:txBody>
      </p:sp>
      <p:sp>
        <p:nvSpPr>
          <p:cNvPr id="123" name="Rectangle 69" descr="50%"/>
          <p:cNvSpPr>
            <a:spLocks noChangeArrowheads="1"/>
          </p:cNvSpPr>
          <p:nvPr/>
        </p:nvSpPr>
        <p:spPr bwMode="auto">
          <a:xfrm>
            <a:off x="1689115" y="3789040"/>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buClr>
                <a:srgbClr val="C00000"/>
              </a:buClr>
            </a:pPr>
            <a:r>
              <a:rPr kumimoji="1" lang="ko-KR" altLang="en-US" sz="1050" dirty="0">
                <a:latin typeface="HY수평선M" panose="02030600000101010101" pitchFamily="18" charset="-127"/>
                <a:ea typeface="HY수평선M" panose="02030600000101010101" pitchFamily="18" charset="-127"/>
              </a:rPr>
              <a:t>메타 관리</a:t>
            </a:r>
          </a:p>
        </p:txBody>
      </p:sp>
      <p:sp>
        <p:nvSpPr>
          <p:cNvPr id="133" name="Rectangle 70"/>
          <p:cNvSpPr>
            <a:spLocks noChangeArrowheads="1"/>
          </p:cNvSpPr>
          <p:nvPr/>
        </p:nvSpPr>
        <p:spPr bwMode="auto">
          <a:xfrm>
            <a:off x="1689115" y="4029772"/>
            <a:ext cx="1224000" cy="549762"/>
          </a:xfrm>
          <a:prstGeom prst="rect">
            <a:avLst/>
          </a:prstGeom>
          <a:solidFill>
            <a:srgbClr val="FFFFFF"/>
          </a:solidFill>
          <a:ln w="12700">
            <a:solidFill>
              <a:srgbClr val="969696"/>
            </a:solidFill>
            <a:miter lim="800000"/>
            <a:headEnd/>
            <a:tailEnd/>
          </a:ln>
        </p:spPr>
        <p:txBody>
          <a:bodyPr wrap="none" lIns="36000" rIns="36000"/>
          <a:lstStyle/>
          <a:p>
            <a:pPr algn="l" eaLnBrk="1" fontAlgn="auto" latinLnBrk="1" hangingPunct="1">
              <a:lnSpc>
                <a:spcPts val="1200"/>
              </a:lnSpc>
              <a:spcBef>
                <a:spcPts val="0"/>
              </a:spcBef>
              <a:spcAft>
                <a:spcPts val="0"/>
              </a:spcAft>
              <a:buClr>
                <a:srgbClr val="C00000"/>
              </a:buClr>
              <a:buFont typeface="Wingdings" pitchFamily="2" charset="2"/>
              <a:buChar char="§"/>
            </a:pPr>
            <a:r>
              <a:rPr kumimoji="1" lang="ko-KR" altLang="en-US" sz="900" spc="-50" dirty="0">
                <a:solidFill>
                  <a:prstClr val="black"/>
                </a:solidFill>
                <a:latin typeface="HY수평선M" panose="02030600000101010101" pitchFamily="18" charset="-127"/>
                <a:ea typeface="HY수평선M" panose="02030600000101010101" pitchFamily="18" charset="-127"/>
                <a:cs typeface="Arial" pitchFamily="34" charset="0"/>
              </a:rPr>
              <a:t> 멀티 메타 코드</a:t>
            </a:r>
            <a:endParaRPr kumimoji="1" lang="ko-KR" altLang="en-US" sz="900" spc="-5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lnSpc>
                <a:spcPts val="1200"/>
              </a:lnSpc>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통화</a:t>
            </a:r>
            <a:r>
              <a:rPr kumimoji="1" lang="en-US" altLang="ko-KR" sz="900" dirty="0">
                <a:solidFill>
                  <a:prstClr val="black"/>
                </a:solidFill>
                <a:latin typeface="HY수평선M" panose="02030600000101010101" pitchFamily="18" charset="-127"/>
                <a:ea typeface="HY수평선M" panose="02030600000101010101" pitchFamily="18" charset="-127"/>
              </a:rPr>
              <a:t>/</a:t>
            </a:r>
            <a:r>
              <a:rPr kumimoji="1" lang="ko-KR" altLang="en-US" sz="900" dirty="0">
                <a:solidFill>
                  <a:prstClr val="black"/>
                </a:solidFill>
                <a:latin typeface="HY수평선M" panose="02030600000101010101" pitchFamily="18" charset="-127"/>
                <a:ea typeface="HY수평선M" panose="02030600000101010101" pitchFamily="18" charset="-127"/>
              </a:rPr>
              <a:t>국가</a:t>
            </a:r>
            <a:r>
              <a:rPr kumimoji="1" lang="en-US" altLang="ko-KR" sz="900" dirty="0">
                <a:solidFill>
                  <a:prstClr val="black"/>
                </a:solidFill>
                <a:latin typeface="HY수평선M" panose="02030600000101010101" pitchFamily="18" charset="-127"/>
                <a:ea typeface="HY수평선M" panose="02030600000101010101" pitchFamily="18" charset="-127"/>
              </a:rPr>
              <a:t>/</a:t>
            </a:r>
            <a:r>
              <a:rPr kumimoji="1" lang="ko-KR" altLang="en-US" sz="900" dirty="0">
                <a:solidFill>
                  <a:prstClr val="black"/>
                </a:solidFill>
                <a:latin typeface="HY수평선M" panose="02030600000101010101" pitchFamily="18" charset="-127"/>
                <a:ea typeface="HY수평선M" panose="02030600000101010101" pitchFamily="18" charset="-127"/>
              </a:rPr>
              <a:t>에러코드</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lnSpc>
                <a:spcPts val="1200"/>
              </a:lnSpc>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상품 관리</a:t>
            </a:r>
          </a:p>
        </p:txBody>
      </p:sp>
      <p:sp>
        <p:nvSpPr>
          <p:cNvPr id="137" name="Rectangle 70"/>
          <p:cNvSpPr>
            <a:spLocks noChangeArrowheads="1"/>
          </p:cNvSpPr>
          <p:nvPr/>
        </p:nvSpPr>
        <p:spPr bwMode="auto">
          <a:xfrm>
            <a:off x="1696540" y="2192641"/>
            <a:ext cx="1224000" cy="702453"/>
          </a:xfrm>
          <a:prstGeom prst="rect">
            <a:avLst/>
          </a:prstGeom>
          <a:solidFill>
            <a:srgbClr val="FFFFFF"/>
          </a:solidFill>
          <a:ln w="12700">
            <a:solidFill>
              <a:srgbClr val="969696"/>
            </a:solidFill>
            <a:miter lim="800000"/>
            <a:headEnd/>
            <a:tailEnd/>
          </a:ln>
        </p:spPr>
        <p:txBody>
          <a:bodyPr wrap="none" lIns="36000" rIns="36000"/>
          <a:lstStyle/>
          <a:p>
            <a:pPr algn="l" eaLnBrk="1" fontAlgn="auto" latinLnBrk="1" hangingPunct="1">
              <a:lnSpc>
                <a:spcPct val="120000"/>
              </a:lnSpc>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환율 및 금리 관리</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nSpc>
                <a:spcPct val="120000"/>
              </a:lnSpc>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수수료 관리</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lnSpc>
                <a:spcPct val="120000"/>
              </a:lnSpc>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영업일 및 일자 관리</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lnSpc>
                <a:spcPct val="120000"/>
              </a:lnSpc>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대외 </a:t>
            </a:r>
            <a:r>
              <a:rPr lang="ko-KR" altLang="en-US" sz="900" kern="0" dirty="0">
                <a:solidFill>
                  <a:prstClr val="black">
                    <a:lumMod val="75000"/>
                    <a:lumOff val="25000"/>
                  </a:prstClr>
                </a:solidFill>
                <a:latin typeface="HY수평선M" panose="02030600000101010101" pitchFamily="18" charset="-127"/>
                <a:ea typeface="HY수평선M" panose="02030600000101010101" pitchFamily="18" charset="-127"/>
                <a:cs typeface="Arial" pitchFamily="34" charset="0"/>
              </a:rPr>
              <a:t>전문 </a:t>
            </a:r>
            <a:r>
              <a:rPr lang="en-US" altLang="ko-KR" sz="900" kern="0" dirty="0">
                <a:solidFill>
                  <a:prstClr val="black">
                    <a:lumMod val="75000"/>
                    <a:lumOff val="25000"/>
                  </a:prstClr>
                </a:solidFill>
                <a:latin typeface="HY수평선M" panose="02030600000101010101" pitchFamily="18" charset="-127"/>
                <a:ea typeface="HY수평선M" panose="02030600000101010101" pitchFamily="18" charset="-127"/>
                <a:cs typeface="Arial" pitchFamily="34" charset="0"/>
              </a:rPr>
              <a:t>Interface</a:t>
            </a:r>
            <a:endParaRPr kumimoji="1" lang="ko-KR" altLang="en-US" sz="900" dirty="0">
              <a:solidFill>
                <a:prstClr val="black"/>
              </a:solidFill>
              <a:latin typeface="HY수평선M" panose="02030600000101010101" pitchFamily="18" charset="-127"/>
              <a:ea typeface="HY수평선M" panose="02030600000101010101" pitchFamily="18" charset="-127"/>
            </a:endParaRPr>
          </a:p>
        </p:txBody>
      </p:sp>
      <p:cxnSp>
        <p:nvCxnSpPr>
          <p:cNvPr id="6" name="직선 연결선 5"/>
          <p:cNvCxnSpPr>
            <a:cxnSpLocks/>
            <a:stCxn id="108" idx="2"/>
          </p:cNvCxnSpPr>
          <p:nvPr/>
        </p:nvCxnSpPr>
        <p:spPr>
          <a:xfrm>
            <a:off x="3652882" y="1849504"/>
            <a:ext cx="8343" cy="167778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2" name="Rectangle 69" descr="50%"/>
          <p:cNvSpPr>
            <a:spLocks noChangeArrowheads="1"/>
          </p:cNvSpPr>
          <p:nvPr/>
        </p:nvSpPr>
        <p:spPr bwMode="auto">
          <a:xfrm>
            <a:off x="3036690" y="2991666"/>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buClr>
                <a:srgbClr val="C00000"/>
              </a:buClr>
            </a:pPr>
            <a:r>
              <a:rPr kumimoji="1" lang="ko-KR" altLang="en-US" sz="1050" dirty="0">
                <a:latin typeface="HY수평선M" panose="02030600000101010101" pitchFamily="18" charset="-127"/>
                <a:ea typeface="HY수평선M" panose="02030600000101010101" pitchFamily="18" charset="-127"/>
              </a:rPr>
              <a:t>약정한도</a:t>
            </a:r>
          </a:p>
        </p:txBody>
      </p:sp>
      <p:sp>
        <p:nvSpPr>
          <p:cNvPr id="143" name="Rectangle 70"/>
          <p:cNvSpPr>
            <a:spLocks noChangeArrowheads="1"/>
          </p:cNvSpPr>
          <p:nvPr/>
        </p:nvSpPr>
        <p:spPr bwMode="auto">
          <a:xfrm>
            <a:off x="3036690" y="3239596"/>
            <a:ext cx="1224000" cy="245659"/>
          </a:xfrm>
          <a:prstGeom prst="rect">
            <a:avLst/>
          </a:prstGeom>
          <a:solidFill>
            <a:srgbClr val="FFFFFF"/>
          </a:solidFill>
          <a:ln w="12700">
            <a:solidFill>
              <a:srgbClr val="969696"/>
            </a:solidFill>
            <a:miter lim="800000"/>
            <a:headEnd/>
            <a:tailEnd/>
          </a:ln>
        </p:spPr>
        <p:txBody>
          <a:bodyPr wrap="none" lIns="36000" rIns="36000"/>
          <a:lstStyle/>
          <a:p>
            <a:pPr algn="l" eaLnBrk="1" fontAlgn="auto" latinLnBrk="1" hangingPunct="1">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약정한도 관리</a:t>
            </a:r>
            <a:endParaRPr kumimoji="1" lang="en-US" altLang="ko-KR" sz="900" dirty="0">
              <a:solidFill>
                <a:prstClr val="black"/>
              </a:solidFill>
              <a:latin typeface="HY수평선M" panose="02030600000101010101" pitchFamily="18" charset="-127"/>
              <a:ea typeface="HY수평선M" panose="02030600000101010101" pitchFamily="18" charset="-127"/>
            </a:endParaRPr>
          </a:p>
        </p:txBody>
      </p:sp>
      <p:sp>
        <p:nvSpPr>
          <p:cNvPr id="152" name="Rectangle 60" descr="50%"/>
          <p:cNvSpPr>
            <a:spLocks noChangeArrowheads="1"/>
          </p:cNvSpPr>
          <p:nvPr/>
        </p:nvSpPr>
        <p:spPr bwMode="auto">
          <a:xfrm>
            <a:off x="3045266" y="1948799"/>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pPr>
            <a:r>
              <a:rPr kumimoji="1" lang="ko-KR" altLang="en-US" sz="1050" dirty="0">
                <a:latin typeface="HY수평선M" panose="02030600000101010101" pitchFamily="18" charset="-127"/>
                <a:ea typeface="HY수평선M" panose="02030600000101010101" pitchFamily="18" charset="-127"/>
              </a:rPr>
              <a:t>고객정보관리</a:t>
            </a:r>
          </a:p>
        </p:txBody>
      </p:sp>
      <p:sp>
        <p:nvSpPr>
          <p:cNvPr id="155" name="Rectangle 70"/>
          <p:cNvSpPr>
            <a:spLocks noChangeArrowheads="1"/>
          </p:cNvSpPr>
          <p:nvPr/>
        </p:nvSpPr>
        <p:spPr bwMode="auto">
          <a:xfrm>
            <a:off x="3045266" y="2192641"/>
            <a:ext cx="1224000" cy="720000"/>
          </a:xfrm>
          <a:prstGeom prst="rect">
            <a:avLst/>
          </a:prstGeom>
          <a:solidFill>
            <a:srgbClr val="FFFFFF"/>
          </a:solidFill>
          <a:ln w="12700">
            <a:solidFill>
              <a:srgbClr val="969696"/>
            </a:solidFill>
            <a:miter lim="800000"/>
            <a:headEnd/>
            <a:tailEnd/>
          </a:ln>
        </p:spPr>
        <p:txBody>
          <a:bodyPr wrap="none" lIns="36000" rIns="36000"/>
          <a:lstStyle/>
          <a:p>
            <a:pPr algn="l" eaLnBrk="1" fontAlgn="auto" latinLnBrk="1" hangingPunct="1">
              <a:lnSpc>
                <a:spcPct val="120000"/>
              </a:lnSpc>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고객정보 </a:t>
            </a: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부가정보</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lnSpc>
                <a:spcPct val="120000"/>
              </a:lnSpc>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고객 신용 정보</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lnSpc>
                <a:spcPct val="120000"/>
              </a:lnSpc>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고객 이력정보</a:t>
            </a:r>
            <a:endParaRPr kumimoji="1" lang="en-US" altLang="ko-KR" sz="900" dirty="0">
              <a:solidFill>
                <a:prstClr val="black"/>
              </a:solidFill>
              <a:latin typeface="HY수평선M" panose="02030600000101010101" pitchFamily="18" charset="-127"/>
              <a:ea typeface="HY수평선M" panose="02030600000101010101" pitchFamily="18" charset="-127"/>
            </a:endParaRPr>
          </a:p>
        </p:txBody>
      </p:sp>
      <p:sp>
        <p:nvSpPr>
          <p:cNvPr id="118" name="Text Box 71"/>
          <p:cNvSpPr txBox="1">
            <a:spLocks noChangeArrowheads="1"/>
          </p:cNvSpPr>
          <p:nvPr/>
        </p:nvSpPr>
        <p:spPr bwMode="auto">
          <a:xfrm>
            <a:off x="3045266" y="3738240"/>
            <a:ext cx="5397629" cy="288000"/>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en-US" altLang="ko-KR" sz="1100" b="1" dirty="0">
                <a:latin typeface="HY수평선M" panose="02030600000101010101" pitchFamily="18" charset="-127"/>
                <a:ea typeface="HY수평선M" panose="02030600000101010101" pitchFamily="18" charset="-127"/>
              </a:rPr>
              <a:t>API </a:t>
            </a:r>
            <a:r>
              <a:rPr lang="ko-KR" altLang="en-US" sz="1100" b="1" dirty="0">
                <a:latin typeface="HY수평선M" panose="02030600000101010101" pitchFamily="18" charset="-127"/>
                <a:ea typeface="HY수평선M" panose="02030600000101010101" pitchFamily="18" charset="-127"/>
              </a:rPr>
              <a:t>연계 처리 </a:t>
            </a:r>
          </a:p>
        </p:txBody>
      </p:sp>
      <p:cxnSp>
        <p:nvCxnSpPr>
          <p:cNvPr id="195" name="직선 연결선 194"/>
          <p:cNvCxnSpPr>
            <a:cxnSpLocks/>
          </p:cNvCxnSpPr>
          <p:nvPr/>
        </p:nvCxnSpPr>
        <p:spPr>
          <a:xfrm>
            <a:off x="4975453" y="1836617"/>
            <a:ext cx="18529" cy="5932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p:cNvCxnSpPr>
            <a:cxnSpLocks/>
          </p:cNvCxnSpPr>
          <p:nvPr/>
        </p:nvCxnSpPr>
        <p:spPr>
          <a:xfrm flipH="1">
            <a:off x="6392177" y="1843230"/>
            <a:ext cx="23436" cy="8838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직선 연결선 197"/>
          <p:cNvCxnSpPr/>
          <p:nvPr/>
        </p:nvCxnSpPr>
        <p:spPr>
          <a:xfrm flipH="1">
            <a:off x="7756284" y="1829255"/>
            <a:ext cx="4192" cy="6840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Rectangle 60" descr="50%"/>
          <p:cNvSpPr>
            <a:spLocks noChangeArrowheads="1"/>
          </p:cNvSpPr>
          <p:nvPr/>
        </p:nvSpPr>
        <p:spPr bwMode="auto">
          <a:xfrm>
            <a:off x="4399389" y="1942449"/>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pPr>
            <a:r>
              <a:rPr kumimoji="1" lang="ko-KR" altLang="en-US" sz="1050" dirty="0">
                <a:latin typeface="HY수평선M" panose="02030600000101010101" pitchFamily="18" charset="-127"/>
                <a:ea typeface="HY수평선M" panose="02030600000101010101" pitchFamily="18" charset="-127"/>
              </a:rPr>
              <a:t>송금</a:t>
            </a:r>
          </a:p>
        </p:txBody>
      </p:sp>
      <p:sp>
        <p:nvSpPr>
          <p:cNvPr id="173" name="Rectangle 60" descr="50%"/>
          <p:cNvSpPr>
            <a:spLocks noChangeArrowheads="1"/>
          </p:cNvSpPr>
          <p:nvPr/>
        </p:nvSpPr>
        <p:spPr bwMode="auto">
          <a:xfrm>
            <a:off x="5789441" y="1942449"/>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pPr>
            <a:r>
              <a:rPr kumimoji="1" lang="ko-KR" altLang="en-US" sz="1050" dirty="0">
                <a:latin typeface="HY수평선M" panose="02030600000101010101" pitchFamily="18" charset="-127"/>
                <a:ea typeface="HY수평선M" panose="02030600000101010101" pitchFamily="18" charset="-127"/>
              </a:rPr>
              <a:t>예금</a:t>
            </a:r>
          </a:p>
        </p:txBody>
      </p:sp>
      <p:sp>
        <p:nvSpPr>
          <p:cNvPr id="175" name="Rectangle 60" descr="50%"/>
          <p:cNvSpPr>
            <a:spLocks noChangeArrowheads="1"/>
          </p:cNvSpPr>
          <p:nvPr/>
        </p:nvSpPr>
        <p:spPr bwMode="auto">
          <a:xfrm>
            <a:off x="4399121" y="2948078"/>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pPr>
            <a:r>
              <a:rPr kumimoji="1" lang="ko-KR" altLang="en-US" sz="1050" dirty="0">
                <a:latin typeface="HY수평선M" panose="02030600000101010101" pitchFamily="18" charset="-127"/>
                <a:ea typeface="HY수평선M" panose="02030600000101010101" pitchFamily="18" charset="-127"/>
              </a:rPr>
              <a:t>환전</a:t>
            </a:r>
            <a:r>
              <a:rPr kumimoji="1" lang="en-US" altLang="ko-KR" sz="1050" dirty="0">
                <a:latin typeface="HY수평선M" panose="02030600000101010101" pitchFamily="18" charset="-127"/>
                <a:ea typeface="HY수평선M" panose="02030600000101010101" pitchFamily="18" charset="-127"/>
              </a:rPr>
              <a:t>/</a:t>
            </a:r>
            <a:r>
              <a:rPr kumimoji="1" lang="ko-KR" altLang="en-US" sz="1050" dirty="0">
                <a:latin typeface="HY수평선M" panose="02030600000101010101" pitchFamily="18" charset="-127"/>
                <a:ea typeface="HY수평선M" panose="02030600000101010101" pitchFamily="18" charset="-127"/>
              </a:rPr>
              <a:t>수수료</a:t>
            </a:r>
          </a:p>
        </p:txBody>
      </p:sp>
      <p:sp>
        <p:nvSpPr>
          <p:cNvPr id="177" name="Rectangle 60" descr="50%"/>
          <p:cNvSpPr>
            <a:spLocks noChangeArrowheads="1"/>
          </p:cNvSpPr>
          <p:nvPr/>
        </p:nvSpPr>
        <p:spPr bwMode="auto">
          <a:xfrm>
            <a:off x="7178198" y="1928737"/>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pPr>
            <a:r>
              <a:rPr kumimoji="1" lang="en-US" altLang="ko-KR" sz="1050" dirty="0">
                <a:latin typeface="HY수평선M" panose="02030600000101010101" pitchFamily="18" charset="-127"/>
                <a:ea typeface="HY수평선M" panose="02030600000101010101" pitchFamily="18" charset="-127"/>
              </a:rPr>
              <a:t>AML</a:t>
            </a:r>
            <a:endParaRPr kumimoji="1" lang="ko-KR" altLang="en-US" sz="1050" dirty="0">
              <a:latin typeface="HY수평선M" panose="02030600000101010101" pitchFamily="18" charset="-127"/>
              <a:ea typeface="HY수평선M" panose="02030600000101010101" pitchFamily="18" charset="-127"/>
            </a:endParaRPr>
          </a:p>
        </p:txBody>
      </p:sp>
      <p:sp>
        <p:nvSpPr>
          <p:cNvPr id="181" name="Rectangle 60" descr="50%"/>
          <p:cNvSpPr>
            <a:spLocks noChangeArrowheads="1"/>
          </p:cNvSpPr>
          <p:nvPr/>
        </p:nvSpPr>
        <p:spPr bwMode="auto">
          <a:xfrm>
            <a:off x="5803613" y="2955373"/>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pPr>
            <a:r>
              <a:rPr kumimoji="1" lang="ko-KR" altLang="en-US" sz="1050" dirty="0">
                <a:latin typeface="HY수평선M" panose="02030600000101010101" pitchFamily="18" charset="-127"/>
                <a:ea typeface="HY수평선M" panose="02030600000101010101" pitchFamily="18" charset="-127"/>
              </a:rPr>
              <a:t>기타관리</a:t>
            </a:r>
          </a:p>
        </p:txBody>
      </p:sp>
      <p:sp>
        <p:nvSpPr>
          <p:cNvPr id="182" name="Rectangle 70"/>
          <p:cNvSpPr>
            <a:spLocks noChangeArrowheads="1"/>
          </p:cNvSpPr>
          <p:nvPr/>
        </p:nvSpPr>
        <p:spPr bwMode="auto">
          <a:xfrm>
            <a:off x="5803613" y="3199213"/>
            <a:ext cx="1224000" cy="426035"/>
          </a:xfrm>
          <a:prstGeom prst="rect">
            <a:avLst/>
          </a:prstGeom>
          <a:solidFill>
            <a:srgbClr val="FFFFFF"/>
          </a:solidFill>
          <a:ln w="12700">
            <a:solidFill>
              <a:srgbClr val="969696"/>
            </a:solidFill>
            <a:miter lim="800000"/>
            <a:headEnd/>
            <a:tailEnd/>
          </a:ln>
        </p:spPr>
        <p:txBody>
          <a:bodyPr wrap="none" lIns="36000" rIns="36000"/>
          <a:lstStyle/>
          <a:p>
            <a:pPr>
              <a:lnSpc>
                <a:spcPct val="120000"/>
              </a:lnSpc>
              <a:buClr>
                <a:srgbClr val="C00000"/>
              </a:buClr>
              <a:buFont typeface="Wingdings" pitchFamily="2" charset="2"/>
              <a:buChar char="§"/>
            </a:pPr>
            <a:r>
              <a:rPr lang="ko-KR" altLang="en-US" sz="900" spc="-50" dirty="0">
                <a:solidFill>
                  <a:srgbClr val="000000">
                    <a:lumMod val="85000"/>
                    <a:lumOff val="15000"/>
                  </a:srgbClr>
                </a:solidFill>
                <a:latin typeface="HY수평선M" panose="02030600000101010101" pitchFamily="18" charset="-127"/>
                <a:ea typeface="HY수평선M" panose="02030600000101010101" pitchFamily="18" charset="-127"/>
              </a:rPr>
              <a:t> 배치 등록</a:t>
            </a:r>
            <a:r>
              <a:rPr lang="en-US" altLang="ko-KR" sz="900" spc="-50" dirty="0">
                <a:solidFill>
                  <a:srgbClr val="000000">
                    <a:lumMod val="85000"/>
                    <a:lumOff val="15000"/>
                  </a:srgbClr>
                </a:solidFill>
                <a:latin typeface="HY수평선M" panose="02030600000101010101" pitchFamily="18" charset="-127"/>
                <a:ea typeface="HY수평선M" panose="02030600000101010101" pitchFamily="18" charset="-127"/>
              </a:rPr>
              <a:t>/ </a:t>
            </a:r>
            <a:r>
              <a:rPr lang="ko-KR" altLang="en-US" sz="900" spc="-50" dirty="0">
                <a:solidFill>
                  <a:srgbClr val="000000">
                    <a:lumMod val="85000"/>
                    <a:lumOff val="15000"/>
                  </a:srgbClr>
                </a:solidFill>
                <a:latin typeface="HY수평선M" panose="02030600000101010101" pitchFamily="18" charset="-127"/>
                <a:ea typeface="HY수평선M" panose="02030600000101010101" pitchFamily="18" charset="-127"/>
              </a:rPr>
              <a:t>실행</a:t>
            </a:r>
          </a:p>
          <a:p>
            <a:pPr>
              <a:lnSpc>
                <a:spcPct val="120000"/>
              </a:lnSpc>
              <a:buClr>
                <a:srgbClr val="C00000"/>
              </a:buClr>
              <a:buFont typeface="Wingdings" pitchFamily="2" charset="2"/>
              <a:buChar char="§"/>
            </a:pPr>
            <a:r>
              <a:rPr lang="ko-KR" altLang="en-US" sz="900" spc="-50" dirty="0">
                <a:solidFill>
                  <a:srgbClr val="000000">
                    <a:lumMod val="85000"/>
                    <a:lumOff val="15000"/>
                  </a:srgbClr>
                </a:solidFill>
                <a:latin typeface="HY수평선M" panose="02030600000101010101" pitchFamily="18" charset="-127"/>
                <a:ea typeface="HY수평선M" panose="02030600000101010101" pitchFamily="18" charset="-127"/>
              </a:rPr>
              <a:t> 중요 문서 관리</a:t>
            </a:r>
          </a:p>
        </p:txBody>
      </p:sp>
      <p:cxnSp>
        <p:nvCxnSpPr>
          <p:cNvPr id="11" name="직선 연결선 10"/>
          <p:cNvCxnSpPr>
            <a:cxnSpLocks/>
          </p:cNvCxnSpPr>
          <p:nvPr/>
        </p:nvCxnSpPr>
        <p:spPr>
          <a:xfrm>
            <a:off x="2308540" y="1889575"/>
            <a:ext cx="54477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dirty="0">
                <a:solidFill>
                  <a:prstClr val="white"/>
                </a:solidFill>
                <a:latin typeface="HY수평선B" panose="02030600000101010101" pitchFamily="18" charset="-127"/>
                <a:ea typeface="HY수평선B" panose="02030600000101010101" pitchFamily="18" charset="-127"/>
              </a:rPr>
              <a:t>시스템 구축</a:t>
            </a:r>
            <a:r>
              <a:rPr lang="ko-KR" altLang="en-US" dirty="0">
                <a:solidFill>
                  <a:prstClr val="white"/>
                </a:solidFill>
                <a:latin typeface="HY수평선B" panose="02030600000101010101" pitchFamily="18" charset="-127"/>
                <a:ea typeface="HY수평선B" panose="02030600000101010101" pitchFamily="18" charset="-127"/>
              </a:rPr>
              <a:t>업무 </a:t>
            </a:r>
            <a:r>
              <a:rPr lang="en-US" altLang="ko-KR" sz="2000" dirty="0">
                <a:solidFill>
                  <a:prstClr val="white"/>
                </a:solidFill>
                <a:latin typeface="HY수평선B" panose="02030600000101010101" pitchFamily="18" charset="-127"/>
                <a:ea typeface="HY수평선B" panose="02030600000101010101" pitchFamily="18" charset="-127"/>
              </a:rPr>
              <a:t>– </a:t>
            </a:r>
            <a:r>
              <a:rPr lang="ko-KR" altLang="en-US" sz="2000" dirty="0">
                <a:solidFill>
                  <a:prstClr val="white"/>
                </a:solidFill>
                <a:latin typeface="HY수평선B" panose="02030600000101010101" pitchFamily="18" charset="-127"/>
                <a:ea typeface="HY수평선B" panose="02030600000101010101" pitchFamily="18" charset="-127"/>
              </a:rPr>
              <a:t>전체 업무 구성안</a:t>
            </a:r>
            <a:endParaRPr sz="2000" dirty="0">
              <a:solidFill>
                <a:prstClr val="white"/>
              </a:solidFill>
              <a:latin typeface="HY수평선B" panose="02030600000101010101" pitchFamily="18" charset="-127"/>
              <a:ea typeface="HY수평선B" panose="02030600000101010101" pitchFamily="18" charset="-127"/>
            </a:endParaRPr>
          </a:p>
        </p:txBody>
      </p:sp>
      <p:sp>
        <p:nvSpPr>
          <p:cNvPr id="55" name="Rectangle 70">
            <a:extLst>
              <a:ext uri="{FF2B5EF4-FFF2-40B4-BE49-F238E27FC236}">
                <a16:creationId xmlns:a16="http://schemas.microsoft.com/office/drawing/2014/main" xmlns="" id="{C4882BBD-11AF-4A40-8B05-66CE2773E83E}"/>
              </a:ext>
            </a:extLst>
          </p:cNvPr>
          <p:cNvSpPr>
            <a:spLocks noChangeArrowheads="1"/>
          </p:cNvSpPr>
          <p:nvPr/>
        </p:nvSpPr>
        <p:spPr bwMode="auto">
          <a:xfrm>
            <a:off x="4382995" y="2225255"/>
            <a:ext cx="1224000" cy="612000"/>
          </a:xfrm>
          <a:prstGeom prst="rect">
            <a:avLst/>
          </a:prstGeom>
          <a:solidFill>
            <a:srgbClr val="FFFFFF"/>
          </a:solidFill>
          <a:ln w="12700">
            <a:solidFill>
              <a:srgbClr val="969696"/>
            </a:solidFill>
            <a:miter lim="800000"/>
            <a:headEnd/>
            <a:tailEnd/>
          </a:ln>
        </p:spPr>
        <p:txBody>
          <a:bodyPr wrap="none" lIns="36000" rIns="36000"/>
          <a:lstStyle/>
          <a:p>
            <a:pPr algn="l" eaLnBrk="1" fontAlgn="auto" latinLnBrk="1" hangingPunct="1">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송금 신청</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송금 실행</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송금 조회</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송금 보고서</a:t>
            </a:r>
          </a:p>
        </p:txBody>
      </p:sp>
      <p:sp>
        <p:nvSpPr>
          <p:cNvPr id="56" name="Text Box 71">
            <a:extLst>
              <a:ext uri="{FF2B5EF4-FFF2-40B4-BE49-F238E27FC236}">
                <a16:creationId xmlns:a16="http://schemas.microsoft.com/office/drawing/2014/main" xmlns="" id="{DC10ECB0-CD2F-48F2-AD33-077D3CF1DAAE}"/>
              </a:ext>
            </a:extLst>
          </p:cNvPr>
          <p:cNvSpPr txBox="1">
            <a:spLocks noChangeArrowheads="1"/>
          </p:cNvSpPr>
          <p:nvPr/>
        </p:nvSpPr>
        <p:spPr bwMode="auto">
          <a:xfrm>
            <a:off x="3504915" y="4259441"/>
            <a:ext cx="1224000" cy="288000"/>
          </a:xfrm>
          <a:prstGeom prst="rect">
            <a:avLst/>
          </a:prstGeom>
          <a:solidFill>
            <a:srgbClr val="6CA6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en-US" altLang="ko-KR" sz="1100" dirty="0">
                <a:latin typeface="HY수평선M" panose="02030600000101010101" pitchFamily="18" charset="-127"/>
                <a:ea typeface="HY수평선M" panose="02030600000101010101" pitchFamily="18" charset="-127"/>
              </a:rPr>
              <a:t> </a:t>
            </a:r>
            <a:r>
              <a:rPr lang="ko-KR" altLang="en-US" sz="1100" dirty="0">
                <a:latin typeface="HY수평선M" panose="02030600000101010101" pitchFamily="18" charset="-127"/>
                <a:ea typeface="HY수평선M" panose="02030600000101010101" pitchFamily="18" charset="-127"/>
              </a:rPr>
              <a:t>파트너사</a:t>
            </a:r>
          </a:p>
        </p:txBody>
      </p:sp>
      <p:sp>
        <p:nvSpPr>
          <p:cNvPr id="57" name="Text Box 71">
            <a:extLst>
              <a:ext uri="{FF2B5EF4-FFF2-40B4-BE49-F238E27FC236}">
                <a16:creationId xmlns:a16="http://schemas.microsoft.com/office/drawing/2014/main" xmlns="" id="{F422EFC3-9026-45A6-8EB3-7BEDD0BBF2B8}"/>
              </a:ext>
            </a:extLst>
          </p:cNvPr>
          <p:cNvSpPr txBox="1">
            <a:spLocks noChangeArrowheads="1"/>
          </p:cNvSpPr>
          <p:nvPr/>
        </p:nvSpPr>
        <p:spPr bwMode="auto">
          <a:xfrm>
            <a:off x="6395344" y="4231512"/>
            <a:ext cx="1224000" cy="288000"/>
          </a:xfrm>
          <a:prstGeom prst="rect">
            <a:avLst/>
          </a:prstGeom>
          <a:solidFill>
            <a:srgbClr val="6CA6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ko-KR" altLang="en-US" sz="1100" dirty="0">
                <a:latin typeface="HY수평선M" panose="02030600000101010101" pitchFamily="18" charset="-127"/>
                <a:ea typeface="HY수평선M" panose="02030600000101010101" pitchFamily="18" charset="-127"/>
              </a:rPr>
              <a:t>기존시스템</a:t>
            </a:r>
          </a:p>
        </p:txBody>
      </p:sp>
      <p:sp>
        <p:nvSpPr>
          <p:cNvPr id="58" name="Text Box 71">
            <a:extLst>
              <a:ext uri="{FF2B5EF4-FFF2-40B4-BE49-F238E27FC236}">
                <a16:creationId xmlns:a16="http://schemas.microsoft.com/office/drawing/2014/main" xmlns="" id="{07EFE96F-03AA-4344-897A-7B63551A31E5}"/>
              </a:ext>
            </a:extLst>
          </p:cNvPr>
          <p:cNvSpPr txBox="1">
            <a:spLocks noChangeArrowheads="1"/>
          </p:cNvSpPr>
          <p:nvPr/>
        </p:nvSpPr>
        <p:spPr bwMode="auto">
          <a:xfrm>
            <a:off x="4886914" y="4247301"/>
            <a:ext cx="1224000" cy="288000"/>
          </a:xfrm>
          <a:prstGeom prst="rect">
            <a:avLst/>
          </a:prstGeom>
          <a:solidFill>
            <a:srgbClr val="6CA6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en-US" altLang="ko-KR" sz="1100" dirty="0">
                <a:latin typeface="HY수평선M" panose="02030600000101010101" pitchFamily="18" charset="-127"/>
                <a:ea typeface="HY수평선M" panose="02030600000101010101" pitchFamily="18" charset="-127"/>
              </a:rPr>
              <a:t>KFTC</a:t>
            </a:r>
            <a:endParaRPr lang="ko-KR" altLang="en-US" sz="1100" dirty="0">
              <a:latin typeface="HY수평선M" panose="02030600000101010101" pitchFamily="18" charset="-127"/>
              <a:ea typeface="HY수평선M" panose="02030600000101010101" pitchFamily="18" charset="-127"/>
            </a:endParaRPr>
          </a:p>
        </p:txBody>
      </p:sp>
      <p:sp>
        <p:nvSpPr>
          <p:cNvPr id="59" name="Text Box 71">
            <a:extLst>
              <a:ext uri="{FF2B5EF4-FFF2-40B4-BE49-F238E27FC236}">
                <a16:creationId xmlns:a16="http://schemas.microsoft.com/office/drawing/2014/main" xmlns="" id="{449E7E6C-1652-4E48-A872-6F6617E07254}"/>
              </a:ext>
            </a:extLst>
          </p:cNvPr>
          <p:cNvSpPr txBox="1">
            <a:spLocks noChangeArrowheads="1"/>
          </p:cNvSpPr>
          <p:nvPr/>
        </p:nvSpPr>
        <p:spPr bwMode="auto">
          <a:xfrm>
            <a:off x="7178198" y="1528578"/>
            <a:ext cx="1224000" cy="288000"/>
          </a:xfrm>
          <a:prstGeom prst="rect">
            <a:avLst/>
          </a:prstGeom>
          <a:solidFill>
            <a:srgbClr val="6CA6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en-US" altLang="ko-KR" sz="1100" dirty="0">
                <a:latin typeface="HY수평선M" panose="02030600000101010101" pitchFamily="18" charset="-127"/>
                <a:ea typeface="HY수평선M" panose="02030600000101010101" pitchFamily="18" charset="-127"/>
              </a:rPr>
              <a:t> Compliance</a:t>
            </a:r>
            <a:endParaRPr lang="ko-KR" altLang="en-US" sz="1100" dirty="0">
              <a:latin typeface="HY수평선M" panose="02030600000101010101" pitchFamily="18" charset="-127"/>
              <a:ea typeface="HY수평선M" panose="02030600000101010101" pitchFamily="18" charset="-127"/>
            </a:endParaRPr>
          </a:p>
        </p:txBody>
      </p:sp>
      <p:sp>
        <p:nvSpPr>
          <p:cNvPr id="60" name="Text Box 71">
            <a:extLst>
              <a:ext uri="{FF2B5EF4-FFF2-40B4-BE49-F238E27FC236}">
                <a16:creationId xmlns:a16="http://schemas.microsoft.com/office/drawing/2014/main" xmlns="" id="{EE1EDD1E-709B-4ECD-8C70-4EDE48709019}"/>
              </a:ext>
            </a:extLst>
          </p:cNvPr>
          <p:cNvSpPr txBox="1">
            <a:spLocks noChangeArrowheads="1"/>
          </p:cNvSpPr>
          <p:nvPr/>
        </p:nvSpPr>
        <p:spPr bwMode="auto">
          <a:xfrm>
            <a:off x="4399525" y="1539509"/>
            <a:ext cx="2651002" cy="288000"/>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ko-KR" altLang="en-US" sz="1100" b="1">
                <a:latin typeface="HY수평선M" panose="02030600000101010101" pitchFamily="18" charset="-127"/>
                <a:ea typeface="HY수평선M" panose="02030600000101010101" pitchFamily="18" charset="-127"/>
              </a:rPr>
              <a:t>해외</a:t>
            </a:r>
            <a:r>
              <a:rPr lang="en-US" altLang="ko-KR" sz="1100" b="1">
                <a:latin typeface="HY수평선M" panose="02030600000101010101" pitchFamily="18" charset="-127"/>
                <a:ea typeface="HY수평선M" panose="02030600000101010101" pitchFamily="18" charset="-127"/>
              </a:rPr>
              <a:t> </a:t>
            </a:r>
            <a:r>
              <a:rPr lang="ko-KR" altLang="en-US" sz="1100" b="1" smtClean="0">
                <a:latin typeface="HY수평선M" panose="02030600000101010101" pitchFamily="18" charset="-127"/>
                <a:ea typeface="HY수평선M" panose="02030600000101010101" pitchFamily="18" charset="-127"/>
              </a:rPr>
              <a:t>물품대금  송금 </a:t>
            </a:r>
            <a:r>
              <a:rPr lang="ko-KR" altLang="en-US" sz="1100" b="1" dirty="0">
                <a:latin typeface="HY수평선M" panose="02030600000101010101" pitchFamily="18" charset="-127"/>
                <a:ea typeface="HY수평선M" panose="02030600000101010101" pitchFamily="18" charset="-127"/>
              </a:rPr>
              <a:t>업무</a:t>
            </a:r>
          </a:p>
        </p:txBody>
      </p:sp>
      <p:sp>
        <p:nvSpPr>
          <p:cNvPr id="61" name="Rectangle 70">
            <a:extLst>
              <a:ext uri="{FF2B5EF4-FFF2-40B4-BE49-F238E27FC236}">
                <a16:creationId xmlns:a16="http://schemas.microsoft.com/office/drawing/2014/main" xmlns="" id="{A629E8A9-269C-43AD-A54B-0DF7C31F925A}"/>
              </a:ext>
            </a:extLst>
          </p:cNvPr>
          <p:cNvSpPr>
            <a:spLocks noChangeArrowheads="1"/>
          </p:cNvSpPr>
          <p:nvPr/>
        </p:nvSpPr>
        <p:spPr bwMode="auto">
          <a:xfrm>
            <a:off x="5789441" y="2225255"/>
            <a:ext cx="1224000" cy="612000"/>
          </a:xfrm>
          <a:prstGeom prst="rect">
            <a:avLst/>
          </a:prstGeom>
          <a:solidFill>
            <a:srgbClr val="FFFFFF"/>
          </a:solidFill>
          <a:ln w="12700">
            <a:solidFill>
              <a:srgbClr val="969696"/>
            </a:solidFill>
            <a:miter lim="800000"/>
            <a:headEnd/>
            <a:tailEnd/>
          </a:ln>
        </p:spPr>
        <p:txBody>
          <a:bodyPr wrap="none" lIns="36000" rIns="36000"/>
          <a:lstStyle/>
          <a:p>
            <a:pPr algn="l" eaLnBrk="1" fontAlgn="auto" latinLnBrk="1" hangingPunct="1">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예금 신규</a:t>
            </a:r>
            <a:r>
              <a:rPr kumimoji="1" lang="en-US" altLang="ko-KR" sz="900" dirty="0">
                <a:solidFill>
                  <a:prstClr val="black"/>
                </a:solidFill>
                <a:latin typeface="HY수평선M" panose="02030600000101010101" pitchFamily="18" charset="-127"/>
                <a:ea typeface="HY수평선M" panose="02030600000101010101" pitchFamily="18" charset="-127"/>
              </a:rPr>
              <a:t>/</a:t>
            </a:r>
            <a:r>
              <a:rPr kumimoji="1" lang="ko-KR" altLang="en-US" sz="900" dirty="0">
                <a:solidFill>
                  <a:prstClr val="black"/>
                </a:solidFill>
                <a:latin typeface="HY수평선M" panose="02030600000101010101" pitchFamily="18" charset="-127"/>
                <a:ea typeface="HY수평선M" panose="02030600000101010101" pitchFamily="18" charset="-127"/>
              </a:rPr>
              <a:t>변경</a:t>
            </a:r>
            <a:r>
              <a:rPr kumimoji="1" lang="en-US" altLang="ko-KR" sz="900" dirty="0">
                <a:solidFill>
                  <a:prstClr val="black"/>
                </a:solidFill>
                <a:latin typeface="HY수평선M" panose="02030600000101010101" pitchFamily="18" charset="-127"/>
                <a:ea typeface="HY수평선M" panose="02030600000101010101" pitchFamily="18" charset="-127"/>
              </a:rPr>
              <a:t>/</a:t>
            </a:r>
            <a:r>
              <a:rPr kumimoji="1" lang="ko-KR" altLang="en-US" sz="900" dirty="0">
                <a:solidFill>
                  <a:prstClr val="black"/>
                </a:solidFill>
                <a:latin typeface="HY수평선M" panose="02030600000101010101" pitchFamily="18" charset="-127"/>
                <a:ea typeface="HY수평선M" panose="02030600000101010101" pitchFamily="18" charset="-127"/>
              </a:rPr>
              <a:t>해지</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입금 신청</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출금 신청 </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조회 및 보고서</a:t>
            </a:r>
          </a:p>
        </p:txBody>
      </p:sp>
      <p:sp>
        <p:nvSpPr>
          <p:cNvPr id="62" name="Rectangle 60" descr="50%">
            <a:extLst>
              <a:ext uri="{FF2B5EF4-FFF2-40B4-BE49-F238E27FC236}">
                <a16:creationId xmlns:a16="http://schemas.microsoft.com/office/drawing/2014/main" xmlns="" id="{6DA63A6E-4AFE-4D8E-8B87-CD94CF81580E}"/>
              </a:ext>
            </a:extLst>
          </p:cNvPr>
          <p:cNvSpPr>
            <a:spLocks noChangeArrowheads="1"/>
          </p:cNvSpPr>
          <p:nvPr/>
        </p:nvSpPr>
        <p:spPr bwMode="auto">
          <a:xfrm>
            <a:off x="1696540" y="2991666"/>
            <a:ext cx="1224000" cy="211735"/>
          </a:xfrm>
          <a:prstGeom prst="rect">
            <a:avLst/>
          </a:prstGeom>
          <a:solidFill>
            <a:schemeClr val="accent3">
              <a:lumMod val="40000"/>
              <a:lumOff val="60000"/>
            </a:schemeClr>
          </a:solidFill>
          <a:ln w="12700">
            <a:solidFill>
              <a:srgbClr val="808080"/>
            </a:solidFill>
            <a:miter lim="800000"/>
            <a:headEnd/>
            <a:tailEnd/>
          </a:ln>
        </p:spPr>
        <p:txBody>
          <a:bodyPr tIns="46800" anchor="ctr"/>
          <a:lstStyle/>
          <a:p>
            <a:pPr algn="ctr" eaLnBrk="1" fontAlgn="auto" latinLnBrk="1" hangingPunct="1">
              <a:spcBef>
                <a:spcPts val="0"/>
              </a:spcBef>
              <a:spcAft>
                <a:spcPts val="0"/>
              </a:spcAft>
            </a:pPr>
            <a:r>
              <a:rPr kumimoji="1" lang="ko-KR" altLang="en-US" sz="1050" dirty="0">
                <a:latin typeface="HY수평선M" panose="02030600000101010101" pitchFamily="18" charset="-127"/>
                <a:ea typeface="HY수평선M" panose="02030600000101010101" pitchFamily="18" charset="-127"/>
              </a:rPr>
              <a:t>파트너 관리</a:t>
            </a:r>
          </a:p>
        </p:txBody>
      </p:sp>
      <p:sp>
        <p:nvSpPr>
          <p:cNvPr id="63" name="Rectangle 70">
            <a:extLst>
              <a:ext uri="{FF2B5EF4-FFF2-40B4-BE49-F238E27FC236}">
                <a16:creationId xmlns:a16="http://schemas.microsoft.com/office/drawing/2014/main" xmlns="" id="{88776030-7DB8-4E5E-BA68-726D3AE46559}"/>
              </a:ext>
            </a:extLst>
          </p:cNvPr>
          <p:cNvSpPr>
            <a:spLocks noChangeArrowheads="1"/>
          </p:cNvSpPr>
          <p:nvPr/>
        </p:nvSpPr>
        <p:spPr bwMode="auto">
          <a:xfrm>
            <a:off x="1696540" y="3235508"/>
            <a:ext cx="1224000" cy="432000"/>
          </a:xfrm>
          <a:prstGeom prst="rect">
            <a:avLst/>
          </a:prstGeom>
          <a:solidFill>
            <a:srgbClr val="FFFFFF"/>
          </a:solidFill>
          <a:ln w="12700">
            <a:solidFill>
              <a:srgbClr val="969696"/>
            </a:solidFill>
            <a:miter lim="800000"/>
            <a:headEnd/>
            <a:tailEnd/>
          </a:ln>
        </p:spPr>
        <p:txBody>
          <a:bodyPr wrap="none" lIns="36000" tIns="36000" rIns="36000" bIns="36000"/>
          <a:lstStyle/>
          <a:p>
            <a:pPr algn="l" eaLnBrk="1" fontAlgn="auto" latinLnBrk="1" hangingPunct="1">
              <a:lnSpc>
                <a:spcPts val="1000"/>
              </a:lnSpc>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파트너 관리</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lnSpc>
                <a:spcPts val="1000"/>
              </a:lnSpc>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사용자 관리</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lnSpc>
                <a:spcPts val="1000"/>
              </a:lnSpc>
              <a:spcBef>
                <a:spcPts val="0"/>
              </a:spcBef>
              <a:spcAft>
                <a:spcPts val="0"/>
              </a:spcAft>
              <a:buClr>
                <a:srgbClr val="C00000"/>
              </a:buClr>
              <a:buFont typeface="Wingdings" pitchFamily="2" charset="2"/>
              <a:buChar char="§"/>
            </a:pPr>
            <a:r>
              <a:rPr kumimoji="1" lang="ko-KR" altLang="en-US" sz="900" dirty="0">
                <a:solidFill>
                  <a:prstClr val="black"/>
                </a:solidFill>
                <a:latin typeface="HY수평선M" panose="02030600000101010101" pitchFamily="18" charset="-127"/>
                <a:ea typeface="HY수평선M" panose="02030600000101010101" pitchFamily="18" charset="-127"/>
              </a:rPr>
              <a:t> 권한 관리</a:t>
            </a:r>
            <a:endParaRPr kumimoji="1" lang="en-US" altLang="ko-KR" sz="900" dirty="0">
              <a:solidFill>
                <a:prstClr val="black"/>
              </a:solidFill>
              <a:latin typeface="HY수평선M" panose="02030600000101010101" pitchFamily="18" charset="-127"/>
              <a:ea typeface="HY수평선M" panose="02030600000101010101" pitchFamily="18" charset="-127"/>
            </a:endParaRPr>
          </a:p>
        </p:txBody>
      </p:sp>
      <p:sp>
        <p:nvSpPr>
          <p:cNvPr id="65" name="Rectangle 70">
            <a:extLst>
              <a:ext uri="{FF2B5EF4-FFF2-40B4-BE49-F238E27FC236}">
                <a16:creationId xmlns:a16="http://schemas.microsoft.com/office/drawing/2014/main" xmlns="" id="{464D1508-DE86-4793-8619-7524A856C50C}"/>
              </a:ext>
            </a:extLst>
          </p:cNvPr>
          <p:cNvSpPr>
            <a:spLocks noChangeArrowheads="1"/>
          </p:cNvSpPr>
          <p:nvPr/>
        </p:nvSpPr>
        <p:spPr bwMode="auto">
          <a:xfrm>
            <a:off x="4382159" y="3193457"/>
            <a:ext cx="1224000" cy="437691"/>
          </a:xfrm>
          <a:prstGeom prst="rect">
            <a:avLst/>
          </a:prstGeom>
          <a:solidFill>
            <a:srgbClr val="FFFFFF"/>
          </a:solidFill>
          <a:ln w="12700">
            <a:solidFill>
              <a:srgbClr val="969696"/>
            </a:solidFill>
            <a:miter lim="800000"/>
            <a:headEnd/>
            <a:tailEnd/>
          </a:ln>
        </p:spPr>
        <p:txBody>
          <a:bodyPr wrap="none" lIns="36000" rIns="36000"/>
          <a:lstStyle/>
          <a:p>
            <a:pPr algn="l" eaLnBrk="1" fontAlgn="auto" latinLnBrk="1" hangingPunct="1">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환전 업무</a:t>
            </a:r>
            <a:endParaRPr kumimoji="1" lang="en-US" altLang="ko-KR" sz="900" dirty="0">
              <a:solidFill>
                <a:prstClr val="black"/>
              </a:solidFill>
              <a:latin typeface="HY수평선M" panose="02030600000101010101" pitchFamily="18" charset="-127"/>
              <a:ea typeface="HY수평선M" panose="02030600000101010101" pitchFamily="18" charset="-127"/>
            </a:endParaRPr>
          </a:p>
          <a:p>
            <a:pPr algn="l" eaLnBrk="1" fontAlgn="auto" latinLnBrk="1" hangingPunct="1">
              <a:spcBef>
                <a:spcPts val="0"/>
              </a:spcBef>
              <a:spcAft>
                <a:spcPts val="0"/>
              </a:spcAft>
              <a:buClr>
                <a:srgbClr val="C00000"/>
              </a:buClr>
              <a:buFont typeface="Wingdings" pitchFamily="2" charset="2"/>
              <a:buChar char="§"/>
            </a:pPr>
            <a:r>
              <a:rPr kumimoji="1" lang="en-US" altLang="ko-KR" sz="900" dirty="0">
                <a:solidFill>
                  <a:prstClr val="black"/>
                </a:solidFill>
                <a:latin typeface="HY수평선M" panose="02030600000101010101" pitchFamily="18" charset="-127"/>
                <a:ea typeface="HY수평선M" panose="02030600000101010101" pitchFamily="18" charset="-127"/>
              </a:rPr>
              <a:t> </a:t>
            </a:r>
            <a:r>
              <a:rPr kumimoji="1" lang="ko-KR" altLang="en-US" sz="900" dirty="0">
                <a:solidFill>
                  <a:prstClr val="black"/>
                </a:solidFill>
                <a:latin typeface="HY수평선M" panose="02030600000101010101" pitchFamily="18" charset="-127"/>
                <a:ea typeface="HY수평선M" panose="02030600000101010101" pitchFamily="18" charset="-127"/>
              </a:rPr>
              <a:t>수수료 업무</a:t>
            </a:r>
          </a:p>
        </p:txBody>
      </p:sp>
      <p:sp>
        <p:nvSpPr>
          <p:cNvPr id="16" name="화살표: 위쪽/아래쪽 15">
            <a:extLst>
              <a:ext uri="{FF2B5EF4-FFF2-40B4-BE49-F238E27FC236}">
                <a16:creationId xmlns:a16="http://schemas.microsoft.com/office/drawing/2014/main" xmlns="" id="{82010530-9562-4015-9420-2873716B84BF}"/>
              </a:ext>
            </a:extLst>
          </p:cNvPr>
          <p:cNvSpPr/>
          <p:nvPr/>
        </p:nvSpPr>
        <p:spPr>
          <a:xfrm>
            <a:off x="4313236" y="4066966"/>
            <a:ext cx="87800" cy="141764"/>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79" name="화살표: 위쪽/아래쪽 78">
            <a:extLst>
              <a:ext uri="{FF2B5EF4-FFF2-40B4-BE49-F238E27FC236}">
                <a16:creationId xmlns:a16="http://schemas.microsoft.com/office/drawing/2014/main" xmlns="" id="{0CF3421D-ECD8-4B53-B524-46564D75E3B3}"/>
              </a:ext>
            </a:extLst>
          </p:cNvPr>
          <p:cNvSpPr/>
          <p:nvPr/>
        </p:nvSpPr>
        <p:spPr>
          <a:xfrm>
            <a:off x="5489531" y="4066966"/>
            <a:ext cx="87800" cy="141764"/>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0" name="화살표: 위쪽/아래쪽 79">
            <a:extLst>
              <a:ext uri="{FF2B5EF4-FFF2-40B4-BE49-F238E27FC236}">
                <a16:creationId xmlns:a16="http://schemas.microsoft.com/office/drawing/2014/main" xmlns="" id="{F51972D9-A709-4819-A336-3D06DB4B906A}"/>
              </a:ext>
            </a:extLst>
          </p:cNvPr>
          <p:cNvSpPr/>
          <p:nvPr/>
        </p:nvSpPr>
        <p:spPr>
          <a:xfrm>
            <a:off x="6957413" y="4074861"/>
            <a:ext cx="87800" cy="141764"/>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2" name="Rectangle 70">
            <a:extLst>
              <a:ext uri="{FF2B5EF4-FFF2-40B4-BE49-F238E27FC236}">
                <a16:creationId xmlns:a16="http://schemas.microsoft.com/office/drawing/2014/main" xmlns="" id="{9154E615-0B55-4C57-A594-7C367A03442B}"/>
              </a:ext>
            </a:extLst>
          </p:cNvPr>
          <p:cNvSpPr>
            <a:spLocks noChangeArrowheads="1"/>
          </p:cNvSpPr>
          <p:nvPr/>
        </p:nvSpPr>
        <p:spPr bwMode="auto">
          <a:xfrm>
            <a:off x="7187230" y="2225736"/>
            <a:ext cx="1224000" cy="541481"/>
          </a:xfrm>
          <a:prstGeom prst="rect">
            <a:avLst/>
          </a:prstGeom>
          <a:solidFill>
            <a:srgbClr val="FFFFFF"/>
          </a:solidFill>
          <a:ln w="12700">
            <a:solidFill>
              <a:srgbClr val="969696"/>
            </a:solidFill>
            <a:miter lim="800000"/>
            <a:headEnd/>
            <a:tailEnd/>
          </a:ln>
        </p:spPr>
        <p:txBody>
          <a:bodyPr wrap="none" lIns="36000" rIns="36000"/>
          <a:lstStyle/>
          <a:p>
            <a:pPr marL="108000" indent="-72000" algn="l" defTabSz="1042988">
              <a:spcBef>
                <a:spcPts val="200"/>
              </a:spcBef>
              <a:buClr>
                <a:srgbClr val="F17F01"/>
              </a:buClr>
              <a:buSzPct val="80000"/>
              <a:buFont typeface="Wingdings" panose="05000000000000000000" pitchFamily="2" charset="2"/>
              <a:buChar char="§"/>
            </a:pPr>
            <a:r>
              <a:rPr lang="en-US" altLang="ko-KR" sz="900" dirty="0">
                <a:latin typeface="HY수평선M" panose="02030600000101010101" pitchFamily="18" charset="-127"/>
                <a:ea typeface="HY수평선M" panose="02030600000101010101" pitchFamily="18" charset="-127"/>
              </a:rPr>
              <a:t>CDD/EDD</a:t>
            </a:r>
          </a:p>
          <a:p>
            <a:pPr marL="108000" indent="-72000" algn="l" defTabSz="1042988">
              <a:spcBef>
                <a:spcPts val="200"/>
              </a:spcBef>
              <a:buClr>
                <a:srgbClr val="F17F01"/>
              </a:buClr>
              <a:buSzPct val="80000"/>
              <a:buFont typeface="Wingdings" panose="05000000000000000000" pitchFamily="2" charset="2"/>
              <a:buChar char="§"/>
            </a:pPr>
            <a:r>
              <a:rPr lang="en-US" altLang="ko-KR" sz="900" dirty="0">
                <a:latin typeface="HY수평선M" panose="02030600000101010101" pitchFamily="18" charset="-127"/>
                <a:ea typeface="HY수평선M" panose="02030600000101010101" pitchFamily="18" charset="-127"/>
              </a:rPr>
              <a:t>Black List</a:t>
            </a:r>
          </a:p>
          <a:p>
            <a:pPr marL="108000" indent="-72000" algn="l" defTabSz="1042988">
              <a:spcBef>
                <a:spcPts val="200"/>
              </a:spcBef>
              <a:buClr>
                <a:srgbClr val="F17F01"/>
              </a:buClr>
              <a:buSzPct val="80000"/>
              <a:buFont typeface="Wingdings" panose="05000000000000000000" pitchFamily="2" charset="2"/>
              <a:buChar char="§"/>
            </a:pPr>
            <a:r>
              <a:rPr lang="en-US" altLang="ko-KR" sz="900" dirty="0">
                <a:latin typeface="HY수평선M" panose="02030600000101010101" pitchFamily="18" charset="-127"/>
                <a:ea typeface="HY수평선M" panose="02030600000101010101" pitchFamily="18" charset="-127"/>
              </a:rPr>
              <a:t>STR / </a:t>
            </a:r>
            <a:r>
              <a:rPr lang="ko-KR" altLang="en-US" sz="900" dirty="0">
                <a:latin typeface="HY수평선M" panose="02030600000101010101" pitchFamily="18" charset="-127"/>
                <a:ea typeface="HY수평선M" panose="02030600000101010101" pitchFamily="18" charset="-127"/>
              </a:rPr>
              <a:t>일일 점검</a:t>
            </a:r>
            <a:endParaRPr lang="en-US" altLang="ko-KR" sz="900" dirty="0">
              <a:latin typeface="HY수평선M" panose="02030600000101010101" pitchFamily="18" charset="-127"/>
              <a:ea typeface="HY수평선M" panose="02030600000101010101" pitchFamily="18" charset="-127"/>
            </a:endParaRPr>
          </a:p>
          <a:p>
            <a:pPr algn="l" eaLnBrk="1" fontAlgn="auto" latinLnBrk="1" hangingPunct="1">
              <a:spcBef>
                <a:spcPts val="0"/>
              </a:spcBef>
              <a:spcAft>
                <a:spcPts val="0"/>
              </a:spcAft>
              <a:buClr>
                <a:srgbClr val="C00000"/>
              </a:buClr>
            </a:pPr>
            <a:endParaRPr kumimoji="1" lang="en-US" altLang="ko-KR" sz="900" dirty="0">
              <a:latin typeface="HY수평선M" panose="02030600000101010101" pitchFamily="18" charset="-127"/>
              <a:ea typeface="HY수평선M" panose="02030600000101010101" pitchFamily="18" charset="-127"/>
            </a:endParaRPr>
          </a:p>
        </p:txBody>
      </p:sp>
      <p:sp>
        <p:nvSpPr>
          <p:cNvPr id="157" name="모서리가 둥근 직사각형 124">
            <a:extLst>
              <a:ext uri="{FF2B5EF4-FFF2-40B4-BE49-F238E27FC236}">
                <a16:creationId xmlns:a16="http://schemas.microsoft.com/office/drawing/2014/main" xmlns="" id="{6015BD95-FADC-401A-BCDE-D635B502E565}"/>
              </a:ext>
            </a:extLst>
          </p:cNvPr>
          <p:cNvSpPr/>
          <p:nvPr/>
        </p:nvSpPr>
        <p:spPr>
          <a:xfrm>
            <a:off x="907719" y="1610357"/>
            <a:ext cx="531065" cy="3042779"/>
          </a:xfrm>
          <a:prstGeom prst="roundRect">
            <a:avLst>
              <a:gd name="adj" fmla="val 48312"/>
            </a:avLst>
          </a:prstGeom>
          <a:solidFill>
            <a:schemeClr val="bg1"/>
          </a:solidFill>
          <a:ln w="19050">
            <a:solidFill>
              <a:schemeClr val="accent1">
                <a:lumMod val="40000"/>
                <a:lumOff val="60000"/>
              </a:schemeClr>
            </a:solidFill>
          </a:ln>
          <a:effectLst>
            <a:outerShdw dist="25400" dir="5400000" algn="t"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4612" tIns="34612" rIns="34612" bIns="0" rtlCol="0" anchor="b" anchorCtr="0"/>
          <a:lstStyle/>
          <a:p>
            <a:pPr algn="ctr"/>
            <a:r>
              <a:rPr lang="ko-KR" altLang="en-US" sz="1300" b="1" dirty="0">
                <a:solidFill>
                  <a:srgbClr val="006666"/>
                </a:solidFill>
                <a:latin typeface="HY수평선M" panose="02030600000101010101" pitchFamily="18" charset="-127"/>
                <a:ea typeface="HY수평선M" panose="02030600000101010101" pitchFamily="18" charset="-127"/>
              </a:rPr>
              <a:t>해외 </a:t>
            </a:r>
            <a:endParaRPr lang="en-US" altLang="ko-KR" sz="1300" b="1" dirty="0">
              <a:solidFill>
                <a:srgbClr val="006666"/>
              </a:solidFill>
              <a:latin typeface="HY수평선M" panose="02030600000101010101" pitchFamily="18" charset="-127"/>
              <a:ea typeface="HY수평선M" panose="02030600000101010101" pitchFamily="18" charset="-127"/>
            </a:endParaRPr>
          </a:p>
          <a:p>
            <a:pPr algn="ctr"/>
            <a:endParaRPr lang="en-US" altLang="ko-KR" sz="1300" b="1" dirty="0">
              <a:solidFill>
                <a:srgbClr val="006666"/>
              </a:solidFill>
              <a:latin typeface="HY수평선M" panose="02030600000101010101" pitchFamily="18" charset="-127"/>
              <a:ea typeface="HY수평선M" panose="02030600000101010101" pitchFamily="18" charset="-127"/>
            </a:endParaRPr>
          </a:p>
          <a:p>
            <a:pPr algn="ctr"/>
            <a:r>
              <a:rPr lang="ko-KR" altLang="en-US" sz="1300" b="1" dirty="0">
                <a:solidFill>
                  <a:srgbClr val="006666"/>
                </a:solidFill>
                <a:latin typeface="HY수평선M" panose="02030600000101010101" pitchFamily="18" charset="-127"/>
                <a:ea typeface="HY수평선M" panose="02030600000101010101" pitchFamily="18" charset="-127"/>
              </a:rPr>
              <a:t>물품 대금</a:t>
            </a:r>
            <a:endParaRPr lang="en-US" altLang="ko-KR" sz="1300" b="1" dirty="0">
              <a:solidFill>
                <a:srgbClr val="006666"/>
              </a:solidFill>
              <a:latin typeface="HY수평선M" panose="02030600000101010101" pitchFamily="18" charset="-127"/>
              <a:ea typeface="HY수평선M" panose="02030600000101010101" pitchFamily="18" charset="-127"/>
            </a:endParaRPr>
          </a:p>
          <a:p>
            <a:pPr algn="ctr"/>
            <a:endParaRPr lang="en-US" altLang="ko-KR" sz="1300" b="1" dirty="0">
              <a:solidFill>
                <a:srgbClr val="006666"/>
              </a:solidFill>
              <a:latin typeface="HY수평선M" panose="02030600000101010101" pitchFamily="18" charset="-127"/>
              <a:ea typeface="HY수평선M" panose="02030600000101010101" pitchFamily="18" charset="-127"/>
            </a:endParaRPr>
          </a:p>
          <a:p>
            <a:pPr algn="ctr"/>
            <a:r>
              <a:rPr lang="ko-KR" altLang="en-US" sz="1300" b="1" dirty="0">
                <a:solidFill>
                  <a:srgbClr val="006666"/>
                </a:solidFill>
                <a:latin typeface="HY수평선M" panose="02030600000101010101" pitchFamily="18" charset="-127"/>
                <a:ea typeface="HY수평선M" panose="02030600000101010101" pitchFamily="18" charset="-127"/>
              </a:rPr>
              <a:t>송금 </a:t>
            </a:r>
            <a:endParaRPr lang="en-US" altLang="ko-KR" sz="1300" b="1" dirty="0">
              <a:solidFill>
                <a:srgbClr val="006666"/>
              </a:solidFill>
              <a:latin typeface="HY수평선M" panose="02030600000101010101" pitchFamily="18" charset="-127"/>
              <a:ea typeface="HY수평선M" panose="02030600000101010101" pitchFamily="18" charset="-127"/>
            </a:endParaRPr>
          </a:p>
          <a:p>
            <a:pPr algn="ctr"/>
            <a:r>
              <a:rPr lang="ko-KR" altLang="en-US" sz="1300" b="1" dirty="0">
                <a:solidFill>
                  <a:srgbClr val="006666"/>
                </a:solidFill>
                <a:latin typeface="HY수평선M" panose="02030600000101010101" pitchFamily="18" charset="-127"/>
                <a:ea typeface="HY수평선M" panose="02030600000101010101" pitchFamily="18" charset="-127"/>
              </a:rPr>
              <a:t>시스템</a:t>
            </a:r>
            <a:endParaRPr lang="en-US" altLang="ko-KR" sz="1300" b="1" dirty="0">
              <a:solidFill>
                <a:srgbClr val="006666"/>
              </a:solidFill>
              <a:latin typeface="HY수평선M" panose="02030600000101010101" pitchFamily="18" charset="-127"/>
              <a:ea typeface="HY수평선M" panose="02030600000101010101" pitchFamily="18" charset="-127"/>
            </a:endParaRPr>
          </a:p>
          <a:p>
            <a:pPr algn="ctr"/>
            <a:endParaRPr lang="en-US" altLang="ko-KR" sz="1300" b="1" spc="-49" dirty="0">
              <a:solidFill>
                <a:srgbClr val="006666"/>
              </a:solidFill>
              <a:latin typeface="HY수평선M" panose="02030600000101010101" pitchFamily="18" charset="-127"/>
              <a:ea typeface="HY수평선M" panose="02030600000101010101" pitchFamily="18" charset="-127"/>
            </a:endParaRPr>
          </a:p>
        </p:txBody>
      </p:sp>
      <p:grpSp>
        <p:nvGrpSpPr>
          <p:cNvPr id="7" name="그룹 6"/>
          <p:cNvGrpSpPr/>
          <p:nvPr/>
        </p:nvGrpSpPr>
        <p:grpSpPr>
          <a:xfrm>
            <a:off x="1696540" y="4728084"/>
            <a:ext cx="7068691" cy="1693913"/>
            <a:chOff x="1696540" y="4956684"/>
            <a:chExt cx="7068691" cy="1693913"/>
          </a:xfrm>
        </p:grpSpPr>
        <p:sp>
          <p:nvSpPr>
            <p:cNvPr id="25" name="직사각형 24">
              <a:extLst>
                <a:ext uri="{FF2B5EF4-FFF2-40B4-BE49-F238E27FC236}">
                  <a16:creationId xmlns:a16="http://schemas.microsoft.com/office/drawing/2014/main" xmlns="" id="{7DA9253A-0E79-4FC1-ACC3-1A4A51B55BF2}"/>
                </a:ext>
              </a:extLst>
            </p:cNvPr>
            <p:cNvSpPr/>
            <p:nvPr/>
          </p:nvSpPr>
          <p:spPr>
            <a:xfrm>
              <a:off x="1696540" y="4956684"/>
              <a:ext cx="7068691" cy="16939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pic>
          <p:nvPicPr>
            <p:cNvPr id="21" name="그림 20" descr="테이블이(가) 표시된 사진&#10;&#10;자동 생성된 설명">
              <a:extLst>
                <a:ext uri="{FF2B5EF4-FFF2-40B4-BE49-F238E27FC236}">
                  <a16:creationId xmlns:a16="http://schemas.microsoft.com/office/drawing/2014/main" xmlns="" id="{AC97AB2E-A64F-494D-8A87-5828483F2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212" y="5254947"/>
              <a:ext cx="3513196" cy="1354673"/>
            </a:xfrm>
            <a:prstGeom prst="rect">
              <a:avLst/>
            </a:prstGeom>
          </p:spPr>
        </p:pic>
        <p:pic>
          <p:nvPicPr>
            <p:cNvPr id="23" name="그림 22">
              <a:extLst>
                <a:ext uri="{FF2B5EF4-FFF2-40B4-BE49-F238E27FC236}">
                  <a16:creationId xmlns:a16="http://schemas.microsoft.com/office/drawing/2014/main" xmlns="" id="{A73A0666-7AFA-480A-8116-5D95A130A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648" y="5471244"/>
              <a:ext cx="3092450" cy="1054100"/>
            </a:xfrm>
            <a:prstGeom prst="rect">
              <a:avLst/>
            </a:prstGeom>
          </p:spPr>
        </p:pic>
        <p:sp>
          <p:nvSpPr>
            <p:cNvPr id="147" name="모서리가 둥근 직사각형 124">
              <a:extLst>
                <a:ext uri="{FF2B5EF4-FFF2-40B4-BE49-F238E27FC236}">
                  <a16:creationId xmlns:a16="http://schemas.microsoft.com/office/drawing/2014/main" xmlns="" id="{1CBD9B39-6DF2-42A3-8F8C-6CD0D758B598}"/>
                </a:ext>
              </a:extLst>
            </p:cNvPr>
            <p:cNvSpPr/>
            <p:nvPr/>
          </p:nvSpPr>
          <p:spPr>
            <a:xfrm>
              <a:off x="1784648" y="5254947"/>
              <a:ext cx="2578805" cy="183927"/>
            </a:xfrm>
            <a:prstGeom prst="roundRect">
              <a:avLst>
                <a:gd name="adj" fmla="val 50000"/>
              </a:avLst>
            </a:prstGeom>
            <a:solidFill>
              <a:schemeClr val="bg1"/>
            </a:solidFill>
            <a:ln w="19050">
              <a:noFill/>
            </a:ln>
            <a:effectLst>
              <a:outerShdw dist="25400" dir="5400000" algn="t"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4612" tIns="34612" rIns="34612" bIns="0" rtlCol="0" anchor="b" anchorCtr="0"/>
            <a:lstStyle/>
            <a:p>
              <a:pPr algn="ctr"/>
              <a:endParaRPr lang="en-US" altLang="ko-KR" sz="1000" dirty="0">
                <a:solidFill>
                  <a:srgbClr val="006666"/>
                </a:solidFill>
                <a:latin typeface="HY수평선M" panose="02030600000101010101" pitchFamily="18" charset="-127"/>
                <a:ea typeface="HY수평선M" panose="02030600000101010101" pitchFamily="18" charset="-127"/>
              </a:endParaRPr>
            </a:p>
            <a:p>
              <a:pPr algn="ctr"/>
              <a:r>
                <a:rPr lang="en-US" altLang="ko-KR" sz="1000" dirty="0">
                  <a:solidFill>
                    <a:srgbClr val="006666"/>
                  </a:solidFill>
                  <a:latin typeface="HY수평선M" panose="02030600000101010101" pitchFamily="18" charset="-127"/>
                  <a:ea typeface="HY수평선M" panose="02030600000101010101" pitchFamily="18" charset="-127"/>
                </a:rPr>
                <a:t>Cloud Banking</a:t>
              </a:r>
              <a:r>
                <a:rPr lang="en-US" altLang="ko-KR" sz="1200" dirty="0">
                  <a:solidFill>
                    <a:srgbClr val="006666"/>
                  </a:solidFill>
                  <a:latin typeface="HY수평선M" panose="02030600000101010101" pitchFamily="18" charset="-127"/>
                  <a:ea typeface="HY수평선M" panose="02030600000101010101" pitchFamily="18" charset="-127"/>
                </a:rPr>
                <a:t> </a:t>
              </a:r>
              <a:r>
                <a:rPr lang="en-US" altLang="ko-KR" sz="1100" dirty="0">
                  <a:solidFill>
                    <a:srgbClr val="006666"/>
                  </a:solidFill>
                  <a:latin typeface="HY수평선M" panose="02030600000101010101" pitchFamily="18" charset="-127"/>
                  <a:ea typeface="HY수평선M" panose="02030600000101010101" pitchFamily="18" charset="-127"/>
                </a:rPr>
                <a:t>AMP </a:t>
              </a:r>
              <a:r>
                <a:rPr lang="ko-KR" altLang="en-US" sz="1100" dirty="0">
                  <a:solidFill>
                    <a:srgbClr val="006666"/>
                  </a:solidFill>
                  <a:latin typeface="HY수평선M" panose="02030600000101010101" pitchFamily="18" charset="-127"/>
                  <a:ea typeface="HY수평선M" panose="02030600000101010101" pitchFamily="18" charset="-127"/>
                </a:rPr>
                <a:t>커버리지</a:t>
              </a:r>
              <a:endParaRPr lang="en-US" altLang="ko-KR" sz="1100" spc="-49" dirty="0">
                <a:solidFill>
                  <a:srgbClr val="006666"/>
                </a:solidFill>
                <a:latin typeface="HY수평선M" panose="02030600000101010101" pitchFamily="18" charset="-127"/>
                <a:ea typeface="HY수평선M" panose="02030600000101010101" pitchFamily="18" charset="-127"/>
              </a:endParaRPr>
            </a:p>
          </p:txBody>
        </p:sp>
      </p:grpSp>
      <p:sp>
        <p:nvSpPr>
          <p:cNvPr id="159" name="Text Box 71">
            <a:extLst>
              <a:ext uri="{FF2B5EF4-FFF2-40B4-BE49-F238E27FC236}">
                <a16:creationId xmlns:a16="http://schemas.microsoft.com/office/drawing/2014/main" xmlns="" id="{0B4D44AF-EEF0-42E9-9A5A-FCF79C043BF0}"/>
              </a:ext>
            </a:extLst>
          </p:cNvPr>
          <p:cNvSpPr txBox="1">
            <a:spLocks noChangeArrowheads="1"/>
          </p:cNvSpPr>
          <p:nvPr/>
        </p:nvSpPr>
        <p:spPr bwMode="auto">
          <a:xfrm>
            <a:off x="3729000" y="910935"/>
            <a:ext cx="1224000" cy="288000"/>
          </a:xfrm>
          <a:prstGeom prst="rect">
            <a:avLst/>
          </a:prstGeom>
          <a:solidFill>
            <a:srgbClr val="6CA6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en-US" altLang="ko-KR" sz="1100" dirty="0">
                <a:latin typeface="HY수평선M" panose="02030600000101010101" pitchFamily="18" charset="-127"/>
                <a:ea typeface="HY수평선M" panose="02030600000101010101" pitchFamily="18" charset="-127"/>
              </a:rPr>
              <a:t>GME Admin</a:t>
            </a:r>
            <a:endParaRPr lang="ko-KR" altLang="en-US" sz="1100" dirty="0">
              <a:latin typeface="HY수평선M" panose="02030600000101010101" pitchFamily="18" charset="-127"/>
              <a:ea typeface="HY수평선M" panose="02030600000101010101" pitchFamily="18" charset="-127"/>
            </a:endParaRPr>
          </a:p>
        </p:txBody>
      </p:sp>
      <p:sp>
        <p:nvSpPr>
          <p:cNvPr id="160" name="Text Box 71">
            <a:extLst>
              <a:ext uri="{FF2B5EF4-FFF2-40B4-BE49-F238E27FC236}">
                <a16:creationId xmlns:a16="http://schemas.microsoft.com/office/drawing/2014/main" xmlns="" id="{990794FE-BA03-47A9-BBB7-30D77C87F0C2}"/>
              </a:ext>
            </a:extLst>
          </p:cNvPr>
          <p:cNvSpPr txBox="1">
            <a:spLocks noChangeArrowheads="1"/>
          </p:cNvSpPr>
          <p:nvPr/>
        </p:nvSpPr>
        <p:spPr bwMode="auto">
          <a:xfrm>
            <a:off x="5230885" y="901225"/>
            <a:ext cx="1224000" cy="288000"/>
          </a:xfrm>
          <a:prstGeom prst="rect">
            <a:avLst/>
          </a:prstGeom>
          <a:solidFill>
            <a:srgbClr val="6CA6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ko-KR"/>
            </a:defPPr>
            <a:lvl1pPr marL="0" algn="ctr" defTabSz="914400" eaLnBrk="1" latinLnBrk="1" hangingPunct="1">
              <a:defRPr sz="1000">
                <a:solidFill>
                  <a:schemeClr val="lt1"/>
                </a:solidFill>
                <a:latin typeface="KB금융 본문체 Bold" panose="020B0803000000000000" pitchFamily="50" charset="-127"/>
                <a:ea typeface="KB금융 본문체 Bold" panose="020B0803000000000000" pitchFamily="50" charset="-127"/>
              </a:defRPr>
            </a:lvl1pPr>
            <a:lvl2pPr defTabSz="914400" eaLnBrk="1" latinLnBrk="1" hangingPunct="1">
              <a:defRPr sz="1800">
                <a:solidFill>
                  <a:schemeClr val="lt1"/>
                </a:solidFill>
                <a:latin typeface="+mn-lt"/>
                <a:ea typeface="+mn-ea"/>
              </a:defRPr>
            </a:lvl2pPr>
            <a:lvl3pPr defTabSz="914400" eaLnBrk="1" latinLnBrk="1" hangingPunct="1">
              <a:defRPr sz="1800">
                <a:solidFill>
                  <a:schemeClr val="lt1"/>
                </a:solidFill>
                <a:latin typeface="+mn-lt"/>
                <a:ea typeface="+mn-ea"/>
              </a:defRPr>
            </a:lvl3pPr>
            <a:lvl4pPr defTabSz="914400" eaLnBrk="1" latinLnBrk="1" hangingPunct="1">
              <a:defRPr sz="1800">
                <a:solidFill>
                  <a:schemeClr val="lt1"/>
                </a:solidFill>
                <a:latin typeface="+mn-lt"/>
                <a:ea typeface="+mn-ea"/>
              </a:defRPr>
            </a:lvl4pPr>
            <a:lvl5pPr defTabSz="914400" eaLnBrk="1" latinLnBrk="1"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r>
              <a:rPr lang="ko-KR" altLang="en-US" sz="1100" dirty="0">
                <a:latin typeface="HY수평선M" panose="02030600000101010101" pitchFamily="18" charset="-127"/>
                <a:ea typeface="HY수평선M" panose="02030600000101010101" pitchFamily="18" charset="-127"/>
              </a:rPr>
              <a:t>파트너 </a:t>
            </a:r>
            <a:r>
              <a:rPr lang="en-US" altLang="ko-KR" sz="1100" dirty="0">
                <a:latin typeface="HY수평선M" panose="02030600000101010101" pitchFamily="18" charset="-127"/>
                <a:ea typeface="HY수평선M" panose="02030600000101010101" pitchFamily="18" charset="-127"/>
              </a:rPr>
              <a:t>Admin</a:t>
            </a:r>
            <a:endParaRPr lang="ko-KR" altLang="en-US" sz="1100" dirty="0">
              <a:latin typeface="HY수평선M" panose="02030600000101010101" pitchFamily="18" charset="-127"/>
              <a:ea typeface="HY수평선M" panose="02030600000101010101" pitchFamily="18" charset="-127"/>
            </a:endParaRPr>
          </a:p>
        </p:txBody>
      </p:sp>
      <p:sp>
        <p:nvSpPr>
          <p:cNvPr id="27" name="TextBox 26">
            <a:extLst>
              <a:ext uri="{FF2B5EF4-FFF2-40B4-BE49-F238E27FC236}">
                <a16:creationId xmlns:a16="http://schemas.microsoft.com/office/drawing/2014/main" xmlns="" id="{D1440866-F6C3-4BB1-B200-16C31E760B08}"/>
              </a:ext>
            </a:extLst>
          </p:cNvPr>
          <p:cNvSpPr txBox="1"/>
          <p:nvPr/>
        </p:nvSpPr>
        <p:spPr>
          <a:xfrm>
            <a:off x="7185248" y="2812866"/>
            <a:ext cx="2304256" cy="246221"/>
          </a:xfrm>
          <a:prstGeom prst="rect">
            <a:avLst/>
          </a:prstGeom>
          <a:noFill/>
        </p:spPr>
        <p:txBody>
          <a:bodyPr wrap="square" rtlCol="0">
            <a:spAutoFit/>
          </a:bodyPr>
          <a:lstStyle/>
          <a:p>
            <a:r>
              <a:rPr lang="en-US" altLang="ko-KR" sz="1000" smtClean="0">
                <a:solidFill>
                  <a:srgbClr val="FF0000"/>
                </a:solidFill>
                <a:latin typeface="HY수평선M" panose="02030600000101010101" pitchFamily="18" charset="-127"/>
                <a:ea typeface="HY수평선M" panose="02030600000101010101" pitchFamily="18" charset="-127"/>
              </a:rPr>
              <a:t>※ AML</a:t>
            </a:r>
            <a:r>
              <a:rPr lang="ko-KR" altLang="en-US" sz="1000" smtClean="0">
                <a:solidFill>
                  <a:srgbClr val="FF0000"/>
                </a:solidFill>
                <a:latin typeface="HY수평선M" panose="02030600000101010101" pitchFamily="18" charset="-127"/>
                <a:ea typeface="HY수평선M" panose="02030600000101010101" pitchFamily="18" charset="-127"/>
              </a:rPr>
              <a:t>업무 별도협의</a:t>
            </a:r>
            <a:endParaRPr lang="ko-KR" altLang="en-US" sz="1000" dirty="0">
              <a:solidFill>
                <a:srgbClr val="FF0000"/>
              </a:solidFill>
              <a:latin typeface="HY수평선M" panose="02030600000101010101" pitchFamily="18" charset="-127"/>
              <a:ea typeface="HY수평선M" panose="02030600000101010101" pitchFamily="18" charset="-127"/>
            </a:endParaRPr>
          </a:p>
        </p:txBody>
      </p:sp>
      <p:sp>
        <p:nvSpPr>
          <p:cNvPr id="66" name="순서도: 추출 65">
            <a:extLst>
              <a:ext uri="{FF2B5EF4-FFF2-40B4-BE49-F238E27FC236}">
                <a16:creationId xmlns:a16="http://schemas.microsoft.com/office/drawing/2014/main" xmlns="" id="{5246C5A3-C864-4259-A494-9964F96CC7D4}"/>
              </a:ext>
            </a:extLst>
          </p:cNvPr>
          <p:cNvSpPr/>
          <p:nvPr/>
        </p:nvSpPr>
        <p:spPr bwMode="auto">
          <a:xfrm>
            <a:off x="3008784" y="4579534"/>
            <a:ext cx="4356132" cy="397841"/>
          </a:xfrm>
          <a:prstGeom prst="flowChartExtract">
            <a:avLst/>
          </a:prstGeom>
          <a:solidFill>
            <a:schemeClr val="bg1">
              <a:lumMod val="85000"/>
            </a:schemeClr>
          </a:solidFill>
          <a:ln>
            <a:solidFill>
              <a:schemeClr val="bg1">
                <a:lumMod val="65000"/>
              </a:schemeClr>
            </a:solidFill>
            <a:headEnd/>
            <a:tailEnd/>
          </a:ln>
        </p:spPr>
        <p:style>
          <a:lnRef idx="1">
            <a:schemeClr val="accent3"/>
          </a:lnRef>
          <a:fillRef idx="3">
            <a:schemeClr val="accent3"/>
          </a:fillRef>
          <a:effectRef idx="2">
            <a:schemeClr val="accent3"/>
          </a:effectRef>
          <a:fontRef idx="minor">
            <a:schemeClr val="lt1"/>
          </a:fontRef>
        </p:style>
        <p:txBody>
          <a:bodyPr wrap="none" bIns="0" rtlCol="0" anchor="ctr"/>
          <a:lstStyle/>
          <a:p>
            <a:pPr algn="ctr">
              <a:lnSpc>
                <a:spcPts val="1400"/>
              </a:lnSpc>
            </a:pPr>
            <a:r>
              <a:rPr lang="en-US" altLang="ko-KR" sz="1400">
                <a:solidFill>
                  <a:srgbClr val="0000FF"/>
                </a:solidFill>
                <a:latin typeface="HY수평선M" panose="02030600000101010101" pitchFamily="18" charset="-127"/>
                <a:ea typeface="HY수평선M" panose="02030600000101010101" pitchFamily="18" charset="-127"/>
              </a:rPr>
              <a:t>AMP </a:t>
            </a:r>
            <a:r>
              <a:rPr lang="ko-KR" altLang="en-US" sz="1400">
                <a:solidFill>
                  <a:srgbClr val="0000FF"/>
                </a:solidFill>
                <a:latin typeface="HY수평선M" panose="02030600000101010101" pitchFamily="18" charset="-127"/>
                <a:ea typeface="HY수평선M" panose="02030600000101010101" pitchFamily="18" charset="-127"/>
              </a:rPr>
              <a:t>솔루션 활용 구축</a:t>
            </a:r>
            <a:endParaRPr lang="en-US" altLang="ko-KR" sz="1400">
              <a:solidFill>
                <a:srgbClr val="0000FF"/>
              </a:solidFill>
              <a:latin typeface="HY수평선M" panose="02030600000101010101" pitchFamily="18" charset="-127"/>
              <a:ea typeface="HY수평선M" panose="02030600000101010101" pitchFamily="18" charset="-127"/>
            </a:endParaRPr>
          </a:p>
          <a:p>
            <a:pPr marL="285750" indent="-285750" algn="ctr">
              <a:lnSpc>
                <a:spcPts val="1400"/>
              </a:lnSpc>
              <a:buFont typeface="Symbol" panose="05050102010706020507" pitchFamily="18" charset="2"/>
              <a:buChar char="Þ"/>
            </a:pPr>
            <a:r>
              <a:rPr lang="ko-KR" altLang="en-US" sz="1050">
                <a:solidFill>
                  <a:srgbClr val="C00000"/>
                </a:solidFill>
                <a:latin typeface="HY수평선M" panose="02030600000101010101" pitchFamily="18" charset="-127"/>
                <a:ea typeface="HY수평선M" panose="02030600000101010101" pitchFamily="18" charset="-127"/>
              </a:rPr>
              <a:t>업무 </a:t>
            </a:r>
            <a:r>
              <a:rPr lang="ko-KR" altLang="en-US" sz="1050" smtClean="0">
                <a:solidFill>
                  <a:srgbClr val="C00000"/>
                </a:solidFill>
                <a:latin typeface="HY수평선M" panose="02030600000101010101" pitchFamily="18" charset="-127"/>
                <a:ea typeface="HY수평선M" panose="02030600000101010101" pitchFamily="18" charset="-127"/>
              </a:rPr>
              <a:t>확대에 즉시 </a:t>
            </a:r>
            <a:r>
              <a:rPr lang="ko-KR" altLang="en-US" sz="1050">
                <a:solidFill>
                  <a:srgbClr val="C00000"/>
                </a:solidFill>
                <a:latin typeface="HY수평선M" panose="02030600000101010101" pitchFamily="18" charset="-127"/>
                <a:ea typeface="HY수평선M" panose="02030600000101010101" pitchFamily="18" charset="-127"/>
              </a:rPr>
              <a:t>대응 가능</a:t>
            </a:r>
          </a:p>
          <a:p>
            <a:pPr algn="ctr"/>
            <a:endParaRPr lang="ko-KR" altLang="en-US" sz="1400">
              <a:latin typeface="HY수평선M" panose="02030600000101010101" pitchFamily="18" charset="-127"/>
              <a:ea typeface="HY수평선M" panose="02030600000101010101" pitchFamily="18" charset="-127"/>
            </a:endParaRPr>
          </a:p>
        </p:txBody>
      </p:sp>
    </p:spTree>
    <p:extLst>
      <p:ext uri="{BB962C8B-B14F-4D97-AF65-F5344CB8AC3E}">
        <p14:creationId xmlns:p14="http://schemas.microsoft.com/office/powerpoint/2010/main" val="320930206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dirty="0">
                <a:solidFill>
                  <a:prstClr val="white"/>
                </a:solidFill>
                <a:latin typeface="HY수평선B" panose="02030600000101010101" pitchFamily="18" charset="-127"/>
                <a:ea typeface="HY수평선B" panose="02030600000101010101" pitchFamily="18" charset="-127"/>
              </a:rPr>
              <a:t>시스템 구축</a:t>
            </a:r>
            <a:r>
              <a:rPr lang="ko-KR" altLang="en-US" dirty="0">
                <a:solidFill>
                  <a:prstClr val="white"/>
                </a:solidFill>
                <a:latin typeface="HY수평선B" panose="02030600000101010101" pitchFamily="18" charset="-127"/>
                <a:ea typeface="HY수평선B" panose="02030600000101010101" pitchFamily="18" charset="-127"/>
              </a:rPr>
              <a:t>업무 </a:t>
            </a:r>
            <a:r>
              <a:rPr lang="en-US" altLang="ko-KR" sz="2000" dirty="0">
                <a:solidFill>
                  <a:prstClr val="white"/>
                </a:solidFill>
                <a:latin typeface="HY수평선B" panose="02030600000101010101" pitchFamily="18" charset="-127"/>
                <a:ea typeface="HY수평선B" panose="02030600000101010101" pitchFamily="18" charset="-127"/>
              </a:rPr>
              <a:t>– </a:t>
            </a:r>
            <a:r>
              <a:rPr lang="ko-KR" altLang="en-US" sz="2000" dirty="0">
                <a:solidFill>
                  <a:prstClr val="white"/>
                </a:solidFill>
                <a:latin typeface="HY수평선B" panose="02030600000101010101" pitchFamily="18" charset="-127"/>
                <a:ea typeface="HY수평선B" panose="02030600000101010101" pitchFamily="18" charset="-127"/>
              </a:rPr>
              <a:t>주요 업무 플로우</a:t>
            </a:r>
            <a:endParaRPr sz="2000" dirty="0">
              <a:solidFill>
                <a:prstClr val="white"/>
              </a:solidFill>
              <a:latin typeface="HY수평선B" panose="02030600000101010101" pitchFamily="18" charset="-127"/>
              <a:ea typeface="HY수평선B" panose="02030600000101010101" pitchFamily="18" charset="-127"/>
            </a:endParaRPr>
          </a:p>
        </p:txBody>
      </p:sp>
      <p:pic>
        <p:nvPicPr>
          <p:cNvPr id="69" name="Picture 3">
            <a:extLst>
              <a:ext uri="{FF2B5EF4-FFF2-40B4-BE49-F238E27FC236}">
                <a16:creationId xmlns:a16="http://schemas.microsoft.com/office/drawing/2014/main" xmlns="" id="{3E187809-5053-4ADC-9E03-9A375CF14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41" y="908459"/>
            <a:ext cx="579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텍스트 개체 틀 2">
            <a:extLst>
              <a:ext uri="{FF2B5EF4-FFF2-40B4-BE49-F238E27FC236}">
                <a16:creationId xmlns:a16="http://schemas.microsoft.com/office/drawing/2014/main" xmlns="" id="{3236B69E-FDBA-42E5-AD64-8B428C915F08}"/>
              </a:ext>
            </a:extLst>
          </p:cNvPr>
          <p:cNvSpPr txBox="1">
            <a:spLocks/>
          </p:cNvSpPr>
          <p:nvPr/>
        </p:nvSpPr>
        <p:spPr bwMode="auto">
          <a:xfrm>
            <a:off x="1208584" y="869972"/>
            <a:ext cx="8424936" cy="656410"/>
          </a:xfrm>
          <a:prstGeom prst="rect">
            <a:avLst/>
          </a:prstGeom>
          <a:noFill/>
          <a:ln>
            <a:noFill/>
          </a:ln>
        </p:spPr>
        <p:txBody>
          <a:bodyPr tIns="0"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lvl="0" latinLnBrk="0">
              <a:lnSpc>
                <a:spcPts val="1500"/>
              </a:lnSpc>
              <a:defRPr/>
            </a:pP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400" kern="0">
                <a:solidFill>
                  <a:schemeClr val="tx1"/>
                </a:solidFill>
                <a:latin typeface="HY수평선M" panose="02030600000101010101" pitchFamily="18" charset="-127"/>
                <a:ea typeface="HY수평선M" panose="02030600000101010101" pitchFamily="18" charset="-127"/>
                <a:sym typeface="Wingdings" panose="05000000000000000000" pitchFamily="2" charset="2"/>
              </a:rPr>
              <a:t>해외 </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물품대금 </a:t>
            </a:r>
            <a:r>
              <a:rPr lang="ko-KR" altLang="en-US"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송금시스템의 주요 업무 플로우를</a:t>
            </a:r>
            <a:r>
              <a:rPr lang="en-US" altLang="ko-KR"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고객제공 업무 요건 중 주요 </a:t>
            </a:r>
            <a:r>
              <a:rPr lang="ko-KR" altLang="en-US" sz="1400" kern="0">
                <a:solidFill>
                  <a:schemeClr val="tx1"/>
                </a:solidFill>
                <a:latin typeface="HY수평선M" panose="02030600000101010101" pitchFamily="18" charset="-127"/>
                <a:ea typeface="HY수평선M" panose="02030600000101010101" pitchFamily="18" charset="-127"/>
                <a:sym typeface="Wingdings" panose="05000000000000000000" pitchFamily="2" charset="2"/>
              </a:rPr>
              <a:t>업무 </a:t>
            </a:r>
            <a:r>
              <a:rPr lang="ko-KR" altLang="en-US" sz="1400" kern="0" smtClean="0">
                <a:solidFill>
                  <a:schemeClr val="tx1"/>
                </a:solidFill>
                <a:latin typeface="HY수평선M" panose="02030600000101010101" pitchFamily="18" charset="-127"/>
                <a:ea typeface="HY수평선M" panose="02030600000101010101" pitchFamily="18" charset="-127"/>
                <a:sym typeface="Wingdings" panose="05000000000000000000" pitchFamily="2" charset="2"/>
              </a:rPr>
              <a:t>중심으로기술하였음</a:t>
            </a:r>
            <a:endParaRPr lang="en-US" altLang="ko-KR"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endParaRPr>
          </a:p>
          <a:p>
            <a:pPr lvl="0" latinLnBrk="0">
              <a:lnSpc>
                <a:spcPts val="1500"/>
              </a:lnSpc>
              <a:defRPr/>
            </a:pPr>
            <a:r>
              <a:rPr lang="en-US" altLang="ko-KR"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  *AMP</a:t>
            </a:r>
            <a:r>
              <a:rPr lang="ko-KR" altLang="en-US"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내부의 공통 처리를 부분은 생략</a:t>
            </a:r>
            <a:r>
              <a:rPr lang="en-US" altLang="ko-KR" sz="1400" kern="0" dirty="0">
                <a:solidFill>
                  <a:schemeClr val="tx1"/>
                </a:solidFill>
                <a:latin typeface="HY수평선M" panose="02030600000101010101" pitchFamily="18" charset="-127"/>
                <a:ea typeface="HY수평선M" panose="02030600000101010101" pitchFamily="18" charset="-127"/>
                <a:sym typeface="Wingdings" panose="05000000000000000000" pitchFamily="2" charset="2"/>
              </a:rPr>
              <a:t>.</a:t>
            </a:r>
          </a:p>
        </p:txBody>
      </p:sp>
      <p:graphicFrame>
        <p:nvGraphicFramePr>
          <p:cNvPr id="9" name="표 8">
            <a:extLst>
              <a:ext uri="{FF2B5EF4-FFF2-40B4-BE49-F238E27FC236}">
                <a16:creationId xmlns:a16="http://schemas.microsoft.com/office/drawing/2014/main" xmlns="" id="{132A9728-E10A-4BDB-8640-99724E023536}"/>
              </a:ext>
            </a:extLst>
          </p:cNvPr>
          <p:cNvGraphicFramePr>
            <a:graphicFrameLocks noGrp="1"/>
          </p:cNvGraphicFramePr>
          <p:nvPr>
            <p:extLst>
              <p:ext uri="{D42A27DB-BD31-4B8C-83A1-F6EECF244321}">
                <p14:modId xmlns:p14="http://schemas.microsoft.com/office/powerpoint/2010/main" val="2402269905"/>
              </p:ext>
            </p:extLst>
          </p:nvPr>
        </p:nvGraphicFramePr>
        <p:xfrm>
          <a:off x="1034506" y="1716248"/>
          <a:ext cx="8352929" cy="4593080"/>
        </p:xfrm>
        <a:graphic>
          <a:graphicData uri="http://schemas.openxmlformats.org/drawingml/2006/table">
            <a:tbl>
              <a:tblPr>
                <a:tableStyleId>{5C22544A-7EE6-4342-B048-85BDC9FD1C3A}</a:tableStyleId>
              </a:tblPr>
              <a:tblGrid>
                <a:gridCol w="425181">
                  <a:extLst>
                    <a:ext uri="{9D8B030D-6E8A-4147-A177-3AD203B41FA5}">
                      <a16:colId xmlns:a16="http://schemas.microsoft.com/office/drawing/2014/main" xmlns="" val="2428840315"/>
                    </a:ext>
                  </a:extLst>
                </a:gridCol>
                <a:gridCol w="798955">
                  <a:extLst>
                    <a:ext uri="{9D8B030D-6E8A-4147-A177-3AD203B41FA5}">
                      <a16:colId xmlns:a16="http://schemas.microsoft.com/office/drawing/2014/main" xmlns="" val="3169881391"/>
                    </a:ext>
                  </a:extLst>
                </a:gridCol>
                <a:gridCol w="821039">
                  <a:extLst>
                    <a:ext uri="{9D8B030D-6E8A-4147-A177-3AD203B41FA5}">
                      <a16:colId xmlns:a16="http://schemas.microsoft.com/office/drawing/2014/main" xmlns="" val="1751833598"/>
                    </a:ext>
                  </a:extLst>
                </a:gridCol>
                <a:gridCol w="1205578">
                  <a:extLst>
                    <a:ext uri="{9D8B030D-6E8A-4147-A177-3AD203B41FA5}">
                      <a16:colId xmlns:a16="http://schemas.microsoft.com/office/drawing/2014/main" xmlns="" val="2906101414"/>
                    </a:ext>
                  </a:extLst>
                </a:gridCol>
                <a:gridCol w="3229967">
                  <a:extLst>
                    <a:ext uri="{9D8B030D-6E8A-4147-A177-3AD203B41FA5}">
                      <a16:colId xmlns:a16="http://schemas.microsoft.com/office/drawing/2014/main" xmlns="" val="3152191270"/>
                    </a:ext>
                  </a:extLst>
                </a:gridCol>
                <a:gridCol w="752743">
                  <a:extLst>
                    <a:ext uri="{9D8B030D-6E8A-4147-A177-3AD203B41FA5}">
                      <a16:colId xmlns:a16="http://schemas.microsoft.com/office/drawing/2014/main" xmlns="" val="2614557042"/>
                    </a:ext>
                  </a:extLst>
                </a:gridCol>
                <a:gridCol w="559733">
                  <a:extLst>
                    <a:ext uri="{9D8B030D-6E8A-4147-A177-3AD203B41FA5}">
                      <a16:colId xmlns:a16="http://schemas.microsoft.com/office/drawing/2014/main" xmlns="" val="2846955750"/>
                    </a:ext>
                  </a:extLst>
                </a:gridCol>
                <a:gridCol w="559733">
                  <a:extLst>
                    <a:ext uri="{9D8B030D-6E8A-4147-A177-3AD203B41FA5}">
                      <a16:colId xmlns:a16="http://schemas.microsoft.com/office/drawing/2014/main" xmlns="" val="3840613431"/>
                    </a:ext>
                  </a:extLst>
                </a:gridCol>
              </a:tblGrid>
              <a:tr h="228266">
                <a:tc gridSpan="8">
                  <a:txBody>
                    <a:bodyPr/>
                    <a:lstStyle/>
                    <a:p>
                      <a:pPr algn="l" fontAlgn="b"/>
                      <a:r>
                        <a:rPr lang="en-US" altLang="ko-KR" sz="1000" u="none" strike="noStrike" dirty="0">
                          <a:effectLst/>
                          <a:latin typeface="HY수평선M" panose="02030600000101010101" pitchFamily="18" charset="-127"/>
                          <a:ea typeface="HY수평선M" panose="02030600000101010101" pitchFamily="18" charset="-127"/>
                        </a:rPr>
                        <a:t>1. </a:t>
                      </a:r>
                      <a:r>
                        <a:rPr lang="ko-KR" altLang="en-US" sz="1000" u="none" strike="noStrike" dirty="0">
                          <a:effectLst/>
                          <a:latin typeface="HY수평선M" panose="02030600000101010101" pitchFamily="18" charset="-127"/>
                          <a:ea typeface="HY수평선M" panose="02030600000101010101" pitchFamily="18" charset="-127"/>
                        </a:rPr>
                        <a:t>고객 지급</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송금</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 업무</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solidFill>
                      <a:srgbClr val="FFC000"/>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latinLnBrk="1"/>
                      <a:endParaRPr lang="ko-KR" altLang="en-US"/>
                    </a:p>
                  </a:txBody>
                  <a:tcPr/>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extLst>
                  <a:ext uri="{0D108BD9-81ED-4DB2-BD59-A6C34878D82A}">
                    <a16:rowId xmlns:a16="http://schemas.microsoft.com/office/drawing/2014/main" xmlns="" val="4046195517"/>
                  </a:ext>
                </a:extLst>
              </a:tr>
              <a:tr h="228266">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1.1</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파트너</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지급신청</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ctr" fontAlgn="b"/>
                      <a:r>
                        <a:rPr lang="en-US" sz="1000" u="none" strike="noStrike" dirty="0">
                          <a:effectLst/>
                          <a:latin typeface="HY수평선M" panose="02030600000101010101" pitchFamily="18" charset="-127"/>
                          <a:ea typeface="HY수평선M" panose="02030600000101010101" pitchFamily="18" charset="-127"/>
                        </a:rPr>
                        <a:t> </a:t>
                      </a:r>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송금 등록 </a:t>
                      </a:r>
                      <a:r>
                        <a:rPr lang="en-US" altLang="ko-KR" sz="1000" u="none" strike="noStrike" dirty="0">
                          <a:effectLst/>
                          <a:latin typeface="HY수평선M" panose="02030600000101010101" pitchFamily="18" charset="-127"/>
                          <a:ea typeface="HY수평선M" panose="02030600000101010101" pitchFamily="18" charset="-127"/>
                        </a:rPr>
                        <a:t>-&gt; </a:t>
                      </a:r>
                      <a:r>
                        <a:rPr lang="ko-KR" altLang="en-US" sz="1000" u="none" strike="noStrike" dirty="0">
                          <a:effectLst/>
                          <a:latin typeface="HY수평선M" panose="02030600000101010101" pitchFamily="18" charset="-127"/>
                          <a:ea typeface="HY수평선M" panose="02030600000101010101" pitchFamily="18" charset="-127"/>
                        </a:rPr>
                        <a:t>원장</a:t>
                      </a:r>
                      <a:r>
                        <a:rPr lang="en-US" altLang="ko-KR" sz="1000" u="none" strike="noStrike" dirty="0">
                          <a:effectLst/>
                          <a:latin typeface="HY수평선M" panose="02030600000101010101" pitchFamily="18" charset="-127"/>
                          <a:ea typeface="HY수평선M" panose="02030600000101010101" pitchFamily="18" charset="-127"/>
                        </a:rPr>
                        <a:t>ID</a:t>
                      </a:r>
                      <a:r>
                        <a:rPr lang="ko-KR" altLang="en-US" sz="1000" u="none" strike="noStrike" dirty="0">
                          <a:effectLst/>
                          <a:latin typeface="HY수평선M" panose="02030600000101010101" pitchFamily="18" charset="-127"/>
                          <a:ea typeface="HY수평선M" panose="02030600000101010101" pitchFamily="18" charset="-127"/>
                        </a:rPr>
                        <a:t>생성</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검증</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외부</a:t>
                      </a:r>
                      <a:r>
                        <a:rPr lang="en-US" altLang="ko-KR" sz="1000" u="none" strike="noStrike" dirty="0">
                          <a:effectLst/>
                          <a:latin typeface="HY수평선M" panose="02030600000101010101" pitchFamily="18" charset="-127"/>
                          <a:ea typeface="HY수평선M" panose="02030600000101010101" pitchFamily="18" charset="-127"/>
                        </a:rPr>
                        <a:t>API) -&gt; </a:t>
                      </a:r>
                      <a:r>
                        <a:rPr lang="ko-KR" altLang="en-US" sz="1000" u="none" strike="noStrike" dirty="0">
                          <a:effectLst/>
                          <a:latin typeface="HY수평선M" panose="02030600000101010101" pitchFamily="18" charset="-127"/>
                          <a:ea typeface="HY수평선M" panose="02030600000101010101" pitchFamily="18" charset="-127"/>
                        </a:rPr>
                        <a:t>회신</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latinLnBrk="1"/>
                      <a:endParaRPr lang="ko-KR" altLang="en-US"/>
                    </a:p>
                  </a:txBody>
                  <a:tcPr/>
                </a:tc>
                <a:extLst>
                  <a:ext uri="{0D108BD9-81ED-4DB2-BD59-A6C34878D82A}">
                    <a16:rowId xmlns:a16="http://schemas.microsoft.com/office/drawing/2014/main" xmlns="" val="3912633792"/>
                  </a:ext>
                </a:extLst>
              </a:tr>
              <a:tr h="228266">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1.2</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파트너</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지급요청</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ctr"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송금 실행 </a:t>
                      </a:r>
                      <a:r>
                        <a:rPr lang="en-US" altLang="ko-KR" sz="1000" u="none" strike="noStrike" dirty="0">
                          <a:effectLst/>
                          <a:latin typeface="HY수평선M" panose="02030600000101010101" pitchFamily="18" charset="-127"/>
                          <a:ea typeface="HY수평선M" panose="02030600000101010101" pitchFamily="18" charset="-127"/>
                        </a:rPr>
                        <a:t>+ </a:t>
                      </a:r>
                      <a:r>
                        <a:rPr lang="ko-KR" altLang="en-US" sz="1000" u="none" strike="noStrike" dirty="0">
                          <a:effectLst/>
                          <a:latin typeface="HY수평선M" panose="02030600000101010101" pitchFamily="18" charset="-127"/>
                          <a:ea typeface="HY수평선M" panose="02030600000101010101" pitchFamily="18" charset="-127"/>
                        </a:rPr>
                        <a:t>예금 출금 </a:t>
                      </a:r>
                      <a:r>
                        <a:rPr lang="en-US" altLang="ko-KR" sz="1000" u="none" strike="noStrike" dirty="0">
                          <a:effectLst/>
                          <a:latin typeface="HY수평선M" panose="02030600000101010101" pitchFamily="18" charset="-127"/>
                          <a:ea typeface="HY수평선M" panose="02030600000101010101" pitchFamily="18" charset="-127"/>
                        </a:rPr>
                        <a:t>-&gt; </a:t>
                      </a:r>
                      <a:r>
                        <a:rPr lang="ko-KR" altLang="en-US" sz="1000" u="none" strike="noStrike" dirty="0">
                          <a:effectLst/>
                          <a:latin typeface="HY수평선M" panose="02030600000101010101" pitchFamily="18" charset="-127"/>
                          <a:ea typeface="HY수평선M" panose="02030600000101010101" pitchFamily="18" charset="-127"/>
                        </a:rPr>
                        <a:t>외부처리</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외부</a:t>
                      </a:r>
                      <a:r>
                        <a:rPr lang="en-US" altLang="ko-KR" sz="1000" u="none" strike="noStrike" dirty="0">
                          <a:effectLst/>
                          <a:latin typeface="HY수평선M" panose="02030600000101010101" pitchFamily="18" charset="-127"/>
                          <a:ea typeface="HY수평선M" panose="02030600000101010101" pitchFamily="18" charset="-127"/>
                        </a:rPr>
                        <a:t>API) -&gt; </a:t>
                      </a:r>
                      <a:r>
                        <a:rPr lang="ko-KR" altLang="en-US" sz="1000" u="none" strike="noStrike" dirty="0">
                          <a:effectLst/>
                          <a:latin typeface="HY수평선M" panose="02030600000101010101" pitchFamily="18" charset="-127"/>
                          <a:ea typeface="HY수평선M" panose="02030600000101010101" pitchFamily="18" charset="-127"/>
                        </a:rPr>
                        <a:t>회신</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고객계좌 지급</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algn="l" fontAlgn="b"/>
                      <a:endParaRPr lang="ko-KR" altLang="en-US" sz="1000" b="0" i="0" u="none" strike="noStrike" dirty="0">
                        <a:solidFill>
                          <a:srgbClr val="000000"/>
                        </a:solidFill>
                        <a:effectLst/>
                        <a:latin typeface="맑은 고딕" panose="020B0503020000020004" pitchFamily="50" charset="-127"/>
                        <a:ea typeface="HY수평선B" panose="02030600000101010101"/>
                      </a:endParaRPr>
                    </a:p>
                  </a:txBody>
                  <a:tcPr marL="4022" marR="4022" marT="4022" marB="0" anchor="b"/>
                </a:tc>
                <a:extLst>
                  <a:ext uri="{0D108BD9-81ED-4DB2-BD59-A6C34878D82A}">
                    <a16:rowId xmlns:a16="http://schemas.microsoft.com/office/drawing/2014/main" xmlns="" val="1032475288"/>
                  </a:ext>
                </a:extLst>
              </a:tr>
              <a:tr h="165030">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1.3</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파트너</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조회</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ctr"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송금 내역 조회 </a:t>
                      </a:r>
                      <a:r>
                        <a:rPr lang="en-US" altLang="ko-KR" sz="1000" u="none" strike="noStrike">
                          <a:effectLst/>
                          <a:latin typeface="HY수평선M" panose="02030600000101010101" pitchFamily="18" charset="-127"/>
                          <a:ea typeface="HY수평선M" panose="02030600000101010101" pitchFamily="18" charset="-127"/>
                        </a:rPr>
                        <a:t>-&gt; </a:t>
                      </a:r>
                      <a:r>
                        <a:rPr lang="ko-KR" altLang="en-US" sz="1000" u="none" strike="noStrike">
                          <a:effectLst/>
                          <a:latin typeface="HY수평선M" panose="02030600000101010101" pitchFamily="18" charset="-127"/>
                          <a:ea typeface="HY수평선M" panose="02030600000101010101" pitchFamily="18" charset="-127"/>
                        </a:rPr>
                        <a:t>회신</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290013331"/>
                  </a:ext>
                </a:extLst>
              </a:tr>
              <a:tr h="165030">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1.4</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파트너</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보고서</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ctr"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고객 지불 처리 결과 보고서 </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개별</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목록</a:t>
                      </a:r>
                      <a:r>
                        <a:rPr lang="en-US" altLang="ko-KR" sz="1000" u="none" strike="noStrike">
                          <a:effectLst/>
                          <a:latin typeface="HY수평선M" panose="02030600000101010101" pitchFamily="18" charset="-127"/>
                          <a:ea typeface="HY수평선M" panose="02030600000101010101" pitchFamily="18" charset="-127"/>
                        </a:rPr>
                        <a:t>)</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2630293930"/>
                  </a:ext>
                </a:extLst>
              </a:tr>
              <a:tr h="165030">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*단말</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배치 대응 필요</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algn="l" fontAlgn="b"/>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3018515591"/>
                  </a:ext>
                </a:extLst>
              </a:tr>
              <a:tr h="165030">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3496867224"/>
                  </a:ext>
                </a:extLst>
              </a:tr>
              <a:tr h="228266">
                <a:tc gridSpan="8">
                  <a:txBody>
                    <a:bodyPr/>
                    <a:lstStyle/>
                    <a:p>
                      <a:pPr algn="l" fontAlgn="b"/>
                      <a:r>
                        <a:rPr lang="en-US" altLang="ko-KR" sz="1000" u="none" strike="noStrike" dirty="0">
                          <a:effectLst/>
                          <a:latin typeface="HY수평선M" panose="02030600000101010101" pitchFamily="18" charset="-127"/>
                          <a:ea typeface="HY수평선M" panose="02030600000101010101" pitchFamily="18" charset="-127"/>
                        </a:rPr>
                        <a:t>2. </a:t>
                      </a:r>
                      <a:r>
                        <a:rPr lang="ko-KR" altLang="en-US" sz="1000" u="none" strike="noStrike" dirty="0">
                          <a:effectLst/>
                          <a:latin typeface="HY수평선M" panose="02030600000101010101" pitchFamily="18" charset="-127"/>
                          <a:ea typeface="HY수평선M" panose="02030600000101010101" pitchFamily="18" charset="-127"/>
                        </a:rPr>
                        <a:t>파트너</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고객 관리</a:t>
                      </a:r>
                      <a:endParaRPr lang="en-US" altLang="ko-KR"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solidFill>
                      <a:srgbClr val="FFC000"/>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latinLnBrk="1"/>
                      <a:endParaRPr lang="ko-KR" altLang="en-US"/>
                    </a:p>
                  </a:txBody>
                  <a:tcPr/>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extLst>
                  <a:ext uri="{0D108BD9-81ED-4DB2-BD59-A6C34878D82A}">
                    <a16:rowId xmlns:a16="http://schemas.microsoft.com/office/drawing/2014/main" xmlns="" val="2539754259"/>
                  </a:ext>
                </a:extLst>
              </a:tr>
              <a:tr h="165030">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2.1</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a:effectLst/>
                          <a:latin typeface="HY수평선M" panose="02030600000101010101" pitchFamily="18" charset="-127"/>
                          <a:ea typeface="HY수평선M" panose="02030600000101010101" pitchFamily="18" charset="-127"/>
                        </a:rPr>
                        <a:t>GME</a:t>
                      </a:r>
                      <a:endParaRPr 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파트너관리</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a:effectLst/>
                          <a:latin typeface="HY수평선M" panose="02030600000101010101" pitchFamily="18" charset="-127"/>
                          <a:ea typeface="HY수평선M" panose="02030600000101010101" pitchFamily="18" charset="-127"/>
                        </a:rPr>
                        <a:t>Admin </a:t>
                      </a:r>
                      <a:r>
                        <a:rPr lang="ko-KR" altLang="en-US" sz="1000" u="none" strike="noStrike">
                          <a:effectLst/>
                          <a:latin typeface="HY수평선M" panose="02030600000101010101" pitchFamily="18" charset="-127"/>
                          <a:ea typeface="HY수평선M" panose="02030600000101010101" pitchFamily="18" charset="-127"/>
                        </a:rPr>
                        <a:t>단말</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파트너 관리</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등록</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수정 등</a:t>
                      </a:r>
                      <a:r>
                        <a:rPr lang="en-US" altLang="ko-KR" sz="1000" u="none" strike="noStrike">
                          <a:effectLst/>
                          <a:latin typeface="HY수평선M" panose="02030600000101010101" pitchFamily="18" charset="-127"/>
                          <a:ea typeface="HY수평선M" panose="02030600000101010101" pitchFamily="18" charset="-127"/>
                        </a:rPr>
                        <a:t>) / </a:t>
                      </a:r>
                      <a:r>
                        <a:rPr lang="ko-KR" altLang="en-US" sz="1000" u="none" strike="noStrike">
                          <a:effectLst/>
                          <a:latin typeface="HY수평선M" panose="02030600000101010101" pitchFamily="18" charset="-127"/>
                          <a:ea typeface="HY수평선M" panose="02030600000101010101" pitchFamily="18" charset="-127"/>
                        </a:rPr>
                        <a:t>파트너 계좌 관리</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신규</a:t>
                      </a:r>
                      <a:r>
                        <a:rPr lang="en-US" altLang="ko-KR" sz="1000" u="none" strike="noStrike">
                          <a:effectLst/>
                          <a:latin typeface="HY수평선M" panose="02030600000101010101" pitchFamily="18" charset="-127"/>
                          <a:ea typeface="HY수평선M" panose="02030600000101010101" pitchFamily="18" charset="-127"/>
                        </a:rPr>
                        <a:t>)</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828458286"/>
                  </a:ext>
                </a:extLst>
              </a:tr>
              <a:tr h="228266">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2.2</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a:effectLst/>
                          <a:latin typeface="HY수평선M" panose="02030600000101010101" pitchFamily="18" charset="-127"/>
                          <a:ea typeface="HY수평선M" panose="02030600000101010101" pitchFamily="18" charset="-127"/>
                        </a:rPr>
                        <a:t>GME/</a:t>
                      </a:r>
                      <a:r>
                        <a:rPr lang="ko-KR" altLang="en-US" sz="1000" u="none" strike="noStrike">
                          <a:effectLst/>
                          <a:latin typeface="HY수평선M" panose="02030600000101010101" pitchFamily="18" charset="-127"/>
                          <a:ea typeface="HY수평선M" panose="02030600000101010101" pitchFamily="18" charset="-127"/>
                        </a:rPr>
                        <a:t>파트너</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고객관리</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a:effectLst/>
                          <a:latin typeface="HY수평선M" panose="02030600000101010101" pitchFamily="18" charset="-127"/>
                          <a:ea typeface="HY수평선M" panose="02030600000101010101" pitchFamily="18" charset="-127"/>
                        </a:rPr>
                        <a:t>Admin/</a:t>
                      </a:r>
                      <a:r>
                        <a:rPr lang="ko-KR" altLang="en-US" sz="1000" u="none" strike="noStrike">
                          <a:effectLst/>
                          <a:latin typeface="HY수평선M" panose="02030600000101010101" pitchFamily="18" charset="-127"/>
                          <a:ea typeface="HY수평선M" panose="02030600000101010101" pitchFamily="18" charset="-127"/>
                        </a:rPr>
                        <a:t>파트너 단말</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고객 관리 </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등록</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수정 등</a:t>
                      </a:r>
                      <a:r>
                        <a:rPr lang="en-US" altLang="ko-KR" sz="1000" u="none" strike="noStrike">
                          <a:effectLst/>
                          <a:latin typeface="HY수평선M" panose="02030600000101010101" pitchFamily="18" charset="-127"/>
                          <a:ea typeface="HY수평선M" panose="02030600000101010101" pitchFamily="18" charset="-127"/>
                        </a:rPr>
                        <a:t>) *</a:t>
                      </a:r>
                      <a:r>
                        <a:rPr lang="ko-KR" altLang="en-US" sz="1000" u="none" strike="noStrike">
                          <a:effectLst/>
                          <a:latin typeface="HY수평선M" panose="02030600000101010101" pitchFamily="18" charset="-127"/>
                          <a:ea typeface="HY수평선M" panose="02030600000101010101" pitchFamily="18" charset="-127"/>
                        </a:rPr>
                        <a:t>고객별 계좌 검토</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1037246426"/>
                  </a:ext>
                </a:extLst>
              </a:tr>
              <a:tr h="228266">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2.3</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파트너</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신규고객신청</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고객 등록 </a:t>
                      </a:r>
                      <a:r>
                        <a:rPr lang="en-US" altLang="ko-KR" sz="1000" u="none" strike="noStrike">
                          <a:effectLst/>
                          <a:latin typeface="HY수평선M" panose="02030600000101010101" pitchFamily="18" charset="-127"/>
                          <a:ea typeface="HY수평선M" panose="02030600000101010101" pitchFamily="18" charset="-127"/>
                        </a:rPr>
                        <a:t>-&gt; </a:t>
                      </a:r>
                      <a:r>
                        <a:rPr lang="ko-KR" altLang="en-US" sz="1000" u="none" strike="noStrike">
                          <a:effectLst/>
                          <a:latin typeface="HY수평선M" panose="02030600000101010101" pitchFamily="18" charset="-127"/>
                          <a:ea typeface="HY수평선M" panose="02030600000101010101" pitchFamily="18" charset="-127"/>
                        </a:rPr>
                        <a:t>회신 </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실명인증</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계좌확인</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latinLnBrk="1"/>
                      <a:endParaRPr lang="ko-KR" altLang="en-US"/>
                    </a:p>
                  </a:txBody>
                  <a:tcPr/>
                </a:tc>
                <a:extLst>
                  <a:ext uri="{0D108BD9-81ED-4DB2-BD59-A6C34878D82A}">
                    <a16:rowId xmlns:a16="http://schemas.microsoft.com/office/drawing/2014/main" xmlns="" val="914085662"/>
                  </a:ext>
                </a:extLst>
              </a:tr>
              <a:tr h="165030">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4016880695"/>
                  </a:ext>
                </a:extLst>
              </a:tr>
              <a:tr h="228266">
                <a:tc gridSpan="8">
                  <a:txBody>
                    <a:bodyPr/>
                    <a:lstStyle/>
                    <a:p>
                      <a:pPr algn="l" fontAlgn="b"/>
                      <a:r>
                        <a:rPr lang="en-US" altLang="ko-KR" sz="1000" u="none" strike="noStrike" dirty="0">
                          <a:effectLst/>
                          <a:latin typeface="HY수평선M" panose="02030600000101010101" pitchFamily="18" charset="-127"/>
                          <a:ea typeface="HY수평선M" panose="02030600000101010101" pitchFamily="18" charset="-127"/>
                        </a:rPr>
                        <a:t>3. </a:t>
                      </a:r>
                      <a:r>
                        <a:rPr lang="ko-KR" altLang="en-US" sz="1000" u="none" strike="noStrike" dirty="0">
                          <a:effectLst/>
                          <a:latin typeface="HY수평선M" panose="02030600000101010101" pitchFamily="18" charset="-127"/>
                          <a:ea typeface="HY수평선M" panose="02030600000101010101" pitchFamily="18" charset="-127"/>
                        </a:rPr>
                        <a:t>펀드</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예금</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 관리</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solidFill>
                      <a:srgbClr val="FFC000"/>
                    </a:solidFill>
                  </a:tcPr>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latinLnBrk="1"/>
                      <a:endParaRPr lang="ko-KR" altLang="en-US"/>
                    </a:p>
                  </a:txBody>
                  <a:tcPr/>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latinLnBrk="1"/>
                      <a:endParaRPr lang="ko-KR" altLang="en-US"/>
                    </a:p>
                  </a:txBody>
                  <a:tcPr/>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algn="l" fontAlgn="b"/>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extLst>
                  <a:ext uri="{0D108BD9-81ED-4DB2-BD59-A6C34878D82A}">
                    <a16:rowId xmlns:a16="http://schemas.microsoft.com/office/drawing/2014/main" xmlns="" val="1896960413"/>
                  </a:ext>
                </a:extLst>
              </a:tr>
              <a:tr h="165030">
                <a:tc>
                  <a:txBody>
                    <a:bodyPr/>
                    <a:lstStyle/>
                    <a:p>
                      <a:pPr algn="r" fontAlgn="b"/>
                      <a:r>
                        <a:rPr lang="en-US" altLang="ko-KR" sz="1000" u="none" strike="noStrike" dirty="0">
                          <a:effectLst/>
                          <a:latin typeface="HY수평선M" panose="02030600000101010101" pitchFamily="18" charset="-127"/>
                          <a:ea typeface="HY수평선M" panose="02030600000101010101" pitchFamily="18" charset="-127"/>
                        </a:rPr>
                        <a:t>3.1</a:t>
                      </a:r>
                      <a:endParaRPr lang="en-US" altLang="ko-KR"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파트너</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입금요청</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예금입금</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예치금</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외부처리</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외부</a:t>
                      </a:r>
                      <a:r>
                        <a:rPr lang="en-US" altLang="ko-KR" sz="1000" u="none" strike="noStrike">
                          <a:effectLst/>
                          <a:latin typeface="HY수평선M" panose="02030600000101010101" pitchFamily="18" charset="-127"/>
                          <a:ea typeface="HY수평선M" panose="02030600000101010101" pitchFamily="18" charset="-127"/>
                        </a:rPr>
                        <a:t>API) -&gt; </a:t>
                      </a:r>
                      <a:r>
                        <a:rPr lang="ko-KR" altLang="en-US" sz="1000" u="none" strike="noStrike">
                          <a:effectLst/>
                          <a:latin typeface="HY수평선M" panose="02030600000101010101" pitchFamily="18" charset="-127"/>
                          <a:ea typeface="HY수평선M" panose="02030600000101010101" pitchFamily="18" charset="-127"/>
                        </a:rPr>
                        <a:t>회신</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외부 계좌 처리 등</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latinLnBrk="1"/>
                      <a:endParaRPr lang="ko-KR" altLang="en-US"/>
                    </a:p>
                  </a:txBody>
                  <a:tcPr/>
                </a:tc>
                <a:extLst>
                  <a:ext uri="{0D108BD9-81ED-4DB2-BD59-A6C34878D82A}">
                    <a16:rowId xmlns:a16="http://schemas.microsoft.com/office/drawing/2014/main" xmlns="" val="1058407096"/>
                  </a:ext>
                </a:extLst>
              </a:tr>
              <a:tr h="165030">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3.2</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파트너</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조회</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예금 조회 </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검증</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외부</a:t>
                      </a:r>
                      <a:r>
                        <a:rPr lang="en-US" altLang="ko-KR" sz="1000" u="none" strike="noStrike">
                          <a:effectLst/>
                          <a:latin typeface="HY수평선M" panose="02030600000101010101" pitchFamily="18" charset="-127"/>
                          <a:ea typeface="HY수평선M" panose="02030600000101010101" pitchFamily="18" charset="-127"/>
                        </a:rPr>
                        <a:t>API) -&gt; </a:t>
                      </a:r>
                      <a:r>
                        <a:rPr lang="ko-KR" altLang="en-US" sz="1000" u="none" strike="noStrike">
                          <a:effectLst/>
                          <a:latin typeface="HY수평선M" panose="02030600000101010101" pitchFamily="18" charset="-127"/>
                          <a:ea typeface="HY수평선M" panose="02030600000101010101" pitchFamily="18" charset="-127"/>
                        </a:rPr>
                        <a:t>회신</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외부 계좌 처리 등</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latinLnBrk="1"/>
                      <a:endParaRPr lang="ko-KR" altLang="en-US"/>
                    </a:p>
                  </a:txBody>
                  <a:tcPr/>
                </a:tc>
                <a:extLst>
                  <a:ext uri="{0D108BD9-81ED-4DB2-BD59-A6C34878D82A}">
                    <a16:rowId xmlns:a16="http://schemas.microsoft.com/office/drawing/2014/main" xmlns="" val="2900988250"/>
                  </a:ext>
                </a:extLst>
              </a:tr>
              <a:tr h="165030">
                <a:tc>
                  <a:txBody>
                    <a:bodyPr/>
                    <a:lstStyle/>
                    <a:p>
                      <a:pPr algn="r" fontAlgn="b"/>
                      <a:r>
                        <a:rPr lang="en-US" altLang="ko-KR" sz="1000" u="none" strike="noStrike" dirty="0">
                          <a:effectLst/>
                          <a:latin typeface="HY수평선M" panose="02030600000101010101" pitchFamily="18" charset="-127"/>
                          <a:ea typeface="HY수평선M" panose="02030600000101010101" pitchFamily="18" charset="-127"/>
                        </a:rPr>
                        <a:t>3.3</a:t>
                      </a:r>
                      <a:endParaRPr lang="en-US" altLang="ko-KR"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파트너</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출금요청</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예금출금</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예치금</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외부처리</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외부</a:t>
                      </a:r>
                      <a:r>
                        <a:rPr lang="en-US" altLang="ko-KR" sz="1000" u="none" strike="noStrike">
                          <a:effectLst/>
                          <a:latin typeface="HY수평선M" panose="02030600000101010101" pitchFamily="18" charset="-127"/>
                          <a:ea typeface="HY수평선M" panose="02030600000101010101" pitchFamily="18" charset="-127"/>
                        </a:rPr>
                        <a:t>API) -&gt; </a:t>
                      </a:r>
                      <a:r>
                        <a:rPr lang="ko-KR" altLang="en-US" sz="1000" u="none" strike="noStrike">
                          <a:effectLst/>
                          <a:latin typeface="HY수평선M" panose="02030600000101010101" pitchFamily="18" charset="-127"/>
                          <a:ea typeface="HY수평선M" panose="02030600000101010101" pitchFamily="18" charset="-127"/>
                        </a:rPr>
                        <a:t>회신</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외부 계좌 처리 등</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latinLnBrk="1"/>
                      <a:endParaRPr lang="ko-KR" altLang="en-US"/>
                    </a:p>
                  </a:txBody>
                  <a:tcPr/>
                </a:tc>
                <a:extLst>
                  <a:ext uri="{0D108BD9-81ED-4DB2-BD59-A6C34878D82A}">
                    <a16:rowId xmlns:a16="http://schemas.microsoft.com/office/drawing/2014/main" xmlns="" val="4059918195"/>
                  </a:ext>
                </a:extLst>
              </a:tr>
              <a:tr h="228266">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4.2</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dirty="0">
                          <a:effectLst/>
                          <a:latin typeface="HY수평선M" panose="02030600000101010101" pitchFamily="18" charset="-127"/>
                          <a:ea typeface="HY수평선M" panose="02030600000101010101" pitchFamily="18" charset="-127"/>
                        </a:rPr>
                        <a:t>GME/</a:t>
                      </a:r>
                      <a:r>
                        <a:rPr lang="ko-KR" altLang="en-US" sz="1000" u="none" strike="noStrike" dirty="0">
                          <a:effectLst/>
                          <a:latin typeface="HY수평선M" panose="02030600000101010101" pitchFamily="18" charset="-127"/>
                          <a:ea typeface="HY수평선M" panose="02030600000101010101" pitchFamily="18" charset="-127"/>
                        </a:rPr>
                        <a:t>파트너</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환전처리</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dirty="0">
                          <a:effectLst/>
                          <a:latin typeface="HY수평선M" panose="02030600000101010101" pitchFamily="18" charset="-127"/>
                          <a:ea typeface="HY수평선M" panose="02030600000101010101" pitchFamily="18" charset="-127"/>
                        </a:rPr>
                        <a:t>Admin/</a:t>
                      </a:r>
                      <a:r>
                        <a:rPr lang="ko-KR" altLang="en-US" sz="1000" u="none" strike="noStrike" dirty="0">
                          <a:effectLst/>
                          <a:latin typeface="HY수평선M" panose="02030600000101010101" pitchFamily="18" charset="-127"/>
                          <a:ea typeface="HY수평선M" panose="02030600000101010101" pitchFamily="18" charset="-127"/>
                        </a:rPr>
                        <a:t>파트너 단말</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예금 </a:t>
                      </a:r>
                      <a:r>
                        <a:rPr lang="ko-KR" altLang="en-US" sz="1000" u="none" strike="noStrike" dirty="0" err="1">
                          <a:effectLst/>
                          <a:latin typeface="HY수평선M" panose="02030600000101010101" pitchFamily="18" charset="-127"/>
                          <a:ea typeface="HY수평선M" panose="02030600000101010101" pitchFamily="18" charset="-127"/>
                        </a:rPr>
                        <a:t>통화별</a:t>
                      </a:r>
                      <a:r>
                        <a:rPr lang="ko-KR" altLang="en-US" sz="1000" u="none" strike="noStrike" dirty="0">
                          <a:effectLst/>
                          <a:latin typeface="HY수평선M" panose="02030600000101010101" pitchFamily="18" charset="-127"/>
                          <a:ea typeface="HY수평선M" panose="02030600000101010101" pitchFamily="18" charset="-127"/>
                        </a:rPr>
                        <a:t> 환전 처리 </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외부 계좌 처리 등</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latinLnBrk="1"/>
                      <a:endParaRPr lang="ko-KR" altLang="en-US"/>
                    </a:p>
                  </a:txBody>
                  <a:tcPr/>
                </a:tc>
                <a:extLst>
                  <a:ext uri="{0D108BD9-81ED-4DB2-BD59-A6C34878D82A}">
                    <a16:rowId xmlns:a16="http://schemas.microsoft.com/office/drawing/2014/main" xmlns="" val="2723227212"/>
                  </a:ext>
                </a:extLst>
              </a:tr>
              <a:tr h="165030">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*단말 대응 필요</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algn="l" fontAlgn="b"/>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389653373"/>
                  </a:ext>
                </a:extLst>
              </a:tr>
              <a:tr h="165030">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625520282"/>
                  </a:ext>
                </a:extLst>
              </a:tr>
              <a:tr h="228266">
                <a:tc gridSpan="8">
                  <a:txBody>
                    <a:bodyPr/>
                    <a:lstStyle/>
                    <a:p>
                      <a:pPr algn="l" fontAlgn="b"/>
                      <a:r>
                        <a:rPr lang="en-US" altLang="ko-KR" sz="1000" u="none" strike="noStrike" dirty="0">
                          <a:effectLst/>
                          <a:latin typeface="HY수평선M" panose="02030600000101010101" pitchFamily="18" charset="-127"/>
                          <a:ea typeface="HY수평선M" panose="02030600000101010101" pitchFamily="18" charset="-127"/>
                        </a:rPr>
                        <a:t>4.</a:t>
                      </a:r>
                      <a:r>
                        <a:rPr lang="ko-KR" altLang="en-US" sz="1000" u="none" strike="noStrike" dirty="0">
                          <a:effectLst/>
                          <a:latin typeface="HY수평선M" panose="02030600000101010101" pitchFamily="18" charset="-127"/>
                          <a:ea typeface="HY수평선M" panose="02030600000101010101" pitchFamily="18" charset="-127"/>
                        </a:rPr>
                        <a:t>외환 및 수수료 관리</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solidFill>
                      <a:srgbClr val="FFC000"/>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latinLnBrk="1"/>
                      <a:endParaRPr lang="ko-KR" altLang="en-US"/>
                    </a:p>
                  </a:txBody>
                  <a:tcPr/>
                </a:tc>
                <a:tc hMerge="1">
                  <a:txBody>
                    <a:bodyPr/>
                    <a:lstStyle/>
                    <a:p>
                      <a:pPr algn="l" fontAlgn="b"/>
                      <a:endParaRPr lang="ko-KR" altLang="en-US" sz="700" b="0" i="0" u="none" strike="noStrike">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tc hMerge="1">
                  <a:txBody>
                    <a:bodyPr/>
                    <a:lstStyle/>
                    <a:p>
                      <a:pPr algn="l" fontAlgn="b"/>
                      <a:endParaRPr lang="ko-KR" altLang="en-US" sz="7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022" marR="4022" marT="4022" marB="0" anchor="b"/>
                </a:tc>
                <a:extLst>
                  <a:ext uri="{0D108BD9-81ED-4DB2-BD59-A6C34878D82A}">
                    <a16:rowId xmlns:a16="http://schemas.microsoft.com/office/drawing/2014/main" xmlns="" val="1884115954"/>
                  </a:ext>
                </a:extLst>
              </a:tr>
              <a:tr h="165030">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4.1</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dirty="0">
                          <a:effectLst/>
                          <a:latin typeface="HY수평선M" panose="02030600000101010101" pitchFamily="18" charset="-127"/>
                          <a:ea typeface="HY수평선M" panose="02030600000101010101" pitchFamily="18" charset="-127"/>
                        </a:rPr>
                        <a:t>GME</a:t>
                      </a:r>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환율관리</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dirty="0">
                          <a:effectLst/>
                          <a:latin typeface="HY수평선M" panose="02030600000101010101" pitchFamily="18" charset="-127"/>
                          <a:ea typeface="HY수평선M" panose="02030600000101010101" pitchFamily="18" charset="-127"/>
                        </a:rPr>
                        <a:t>Admin </a:t>
                      </a:r>
                      <a:r>
                        <a:rPr lang="ko-KR" altLang="en-US" sz="1000" u="none" strike="noStrike" dirty="0">
                          <a:effectLst/>
                          <a:latin typeface="HY수평선M" panose="02030600000101010101" pitchFamily="18" charset="-127"/>
                          <a:ea typeface="HY수평선M" panose="02030600000101010101" pitchFamily="18" charset="-127"/>
                        </a:rPr>
                        <a:t>단말</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외환 환율 등록 </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배치</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수동</a:t>
                      </a:r>
                      <a:r>
                        <a:rPr lang="en-US" altLang="ko-KR" sz="1000" u="none" strike="noStrike" dirty="0">
                          <a:effectLst/>
                          <a:latin typeface="HY수평선M" panose="02030600000101010101" pitchFamily="18" charset="-127"/>
                          <a:ea typeface="HY수평선M" panose="02030600000101010101" pitchFamily="18" charset="-127"/>
                        </a:rPr>
                        <a:t>)</a:t>
                      </a:r>
                      <a:endParaRPr lang="en-US" altLang="ko-KR"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2">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환율 정보 연계</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latinLnBrk="1"/>
                      <a:endParaRPr lang="ko-KR" altLang="en-US"/>
                    </a:p>
                  </a:txBody>
                  <a:tcPr/>
                </a:tc>
                <a:extLst>
                  <a:ext uri="{0D108BD9-81ED-4DB2-BD59-A6C34878D82A}">
                    <a16:rowId xmlns:a16="http://schemas.microsoft.com/office/drawing/2014/main" xmlns="" val="1404059186"/>
                  </a:ext>
                </a:extLst>
              </a:tr>
              <a:tr h="165030">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4.2</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dirty="0">
                          <a:effectLst/>
                          <a:latin typeface="HY수평선M" panose="02030600000101010101" pitchFamily="18" charset="-127"/>
                          <a:ea typeface="HY수평선M" panose="02030600000101010101" pitchFamily="18" charset="-127"/>
                        </a:rPr>
                        <a:t>GME</a:t>
                      </a:r>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환전업무</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a:effectLst/>
                          <a:latin typeface="HY수평선M" panose="02030600000101010101" pitchFamily="18" charset="-127"/>
                          <a:ea typeface="HY수평선M" panose="02030600000101010101" pitchFamily="18" charset="-127"/>
                        </a:rPr>
                        <a:t>Admin </a:t>
                      </a:r>
                      <a:r>
                        <a:rPr lang="ko-KR" altLang="en-US" sz="1000" u="none" strike="noStrike">
                          <a:effectLst/>
                          <a:latin typeface="HY수평선M" panose="02030600000101010101" pitchFamily="18" charset="-127"/>
                          <a:ea typeface="HY수평선M" panose="02030600000101010101" pitchFamily="18" charset="-127"/>
                        </a:rPr>
                        <a:t>단말</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환전 업무 </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통화별 환전 처리</a:t>
                      </a:r>
                      <a:r>
                        <a:rPr lang="en-US" altLang="ko-KR" sz="1000" u="none" strike="noStrike">
                          <a:effectLst/>
                          <a:latin typeface="HY수평선M" panose="02030600000101010101" pitchFamily="18" charset="-127"/>
                          <a:ea typeface="HY수평선M" panose="02030600000101010101" pitchFamily="18" charset="-127"/>
                        </a:rPr>
                        <a:t>)</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1389612843"/>
                  </a:ext>
                </a:extLst>
              </a:tr>
              <a:tr h="165030">
                <a:tc>
                  <a:txBody>
                    <a:bodyPr/>
                    <a:lstStyle/>
                    <a:p>
                      <a:pPr algn="r" fontAlgn="b"/>
                      <a:r>
                        <a:rPr lang="en-US" altLang="ko-KR" sz="1000" u="none" strike="noStrike">
                          <a:effectLst/>
                          <a:latin typeface="HY수평선M" panose="02030600000101010101" pitchFamily="18" charset="-127"/>
                          <a:ea typeface="HY수평선M" panose="02030600000101010101" pitchFamily="18" charset="-127"/>
                        </a:rPr>
                        <a:t>4.3</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dirty="0">
                          <a:effectLst/>
                          <a:latin typeface="HY수평선M" panose="02030600000101010101" pitchFamily="18" charset="-127"/>
                          <a:ea typeface="HY수평선M" panose="02030600000101010101" pitchFamily="18" charset="-127"/>
                        </a:rPr>
                        <a:t>GME</a:t>
                      </a:r>
                      <a:endParaRPr 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수수료업무</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en-US" sz="1000" u="none" strike="noStrike">
                          <a:effectLst/>
                          <a:latin typeface="HY수평선M" panose="02030600000101010101" pitchFamily="18" charset="-127"/>
                          <a:ea typeface="HY수평선M" panose="02030600000101010101" pitchFamily="18" charset="-127"/>
                        </a:rPr>
                        <a:t>Admin </a:t>
                      </a:r>
                      <a:r>
                        <a:rPr lang="ko-KR" altLang="en-US" sz="1000" u="none" strike="noStrike">
                          <a:effectLst/>
                          <a:latin typeface="HY수평선M" panose="02030600000101010101" pitchFamily="18" charset="-127"/>
                          <a:ea typeface="HY수평선M" panose="02030600000101010101" pitchFamily="18" charset="-127"/>
                        </a:rPr>
                        <a:t>단말</a:t>
                      </a:r>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r>
                        <a:rPr lang="ko-KR" altLang="en-US" sz="1000" u="none" strike="noStrike">
                          <a:effectLst/>
                          <a:latin typeface="HY수평선M" panose="02030600000101010101" pitchFamily="18" charset="-127"/>
                          <a:ea typeface="HY수평선M" panose="02030600000101010101" pitchFamily="18" charset="-127"/>
                        </a:rPr>
                        <a:t>수수료 관련 등록</a:t>
                      </a:r>
                      <a:r>
                        <a:rPr lang="en-US" altLang="ko-KR" sz="1000" u="none" strike="noStrike">
                          <a:effectLst/>
                          <a:latin typeface="HY수평선M" panose="02030600000101010101" pitchFamily="18" charset="-127"/>
                          <a:ea typeface="HY수평선M" panose="02030600000101010101" pitchFamily="18" charset="-127"/>
                        </a:rPr>
                        <a:t>/ </a:t>
                      </a:r>
                      <a:r>
                        <a:rPr lang="ko-KR" altLang="en-US" sz="1000" u="none" strike="noStrike">
                          <a:effectLst/>
                          <a:latin typeface="HY수평선M" panose="02030600000101010101" pitchFamily="18" charset="-127"/>
                          <a:ea typeface="HY수평선M" panose="02030600000101010101" pitchFamily="18" charset="-127"/>
                        </a:rPr>
                        <a:t>처리  </a:t>
                      </a:r>
                      <a:r>
                        <a:rPr lang="en-US" altLang="ko-KR" sz="1000" u="none" strike="noStrike">
                          <a:effectLst/>
                          <a:latin typeface="HY수평선M" panose="02030600000101010101" pitchFamily="18" charset="-127"/>
                          <a:ea typeface="HY수평선M" panose="02030600000101010101" pitchFamily="18" charset="-127"/>
                        </a:rPr>
                        <a:t>(</a:t>
                      </a:r>
                      <a:r>
                        <a:rPr lang="ko-KR" altLang="en-US" sz="1000" u="none" strike="noStrike">
                          <a:effectLst/>
                          <a:latin typeface="HY수평선M" panose="02030600000101010101" pitchFamily="18" charset="-127"/>
                          <a:ea typeface="HY수평선M" panose="02030600000101010101" pitchFamily="18" charset="-127"/>
                        </a:rPr>
                        <a:t>파트너 연계</a:t>
                      </a:r>
                      <a:r>
                        <a:rPr lang="en-US" altLang="ko-KR" sz="1000" u="none" strike="noStrike">
                          <a:effectLst/>
                          <a:latin typeface="HY수평선M" panose="02030600000101010101" pitchFamily="18" charset="-127"/>
                          <a:ea typeface="HY수평선M" panose="02030600000101010101" pitchFamily="18" charset="-127"/>
                        </a:rPr>
                        <a:t>)</a:t>
                      </a:r>
                      <a:endParaRPr lang="en-US" altLang="ko-KR"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3550803779"/>
                  </a:ext>
                </a:extLst>
              </a:tr>
              <a:tr h="228266">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gridSpan="4">
                  <a:txBody>
                    <a:bodyPr/>
                    <a:lstStyle/>
                    <a:p>
                      <a:pPr algn="l" fontAlgn="b"/>
                      <a:r>
                        <a:rPr lang="ko-KR" altLang="en-US" sz="1000" u="none" strike="noStrike" dirty="0">
                          <a:effectLst/>
                          <a:latin typeface="HY수평선M" panose="02030600000101010101" pitchFamily="18" charset="-127"/>
                          <a:ea typeface="HY수평선M" panose="02030600000101010101" pitchFamily="18" charset="-127"/>
                        </a:rPr>
                        <a:t>*환전 및 수수료 처리는 펀드관리</a:t>
                      </a:r>
                      <a:r>
                        <a:rPr lang="en-US" altLang="ko-KR" sz="1000" u="none" strike="noStrike" dirty="0">
                          <a:effectLst/>
                          <a:latin typeface="HY수평선M" panose="02030600000101010101" pitchFamily="18" charset="-127"/>
                          <a:ea typeface="HY수평선M" panose="02030600000101010101" pitchFamily="18" charset="-127"/>
                        </a:rPr>
                        <a:t>/</a:t>
                      </a:r>
                      <a:r>
                        <a:rPr lang="ko-KR" altLang="en-US" sz="1000" u="none" strike="noStrike" dirty="0">
                          <a:effectLst/>
                          <a:latin typeface="HY수평선M" panose="02030600000101010101" pitchFamily="18" charset="-127"/>
                          <a:ea typeface="HY수평선M" panose="02030600000101010101" pitchFamily="18" charset="-127"/>
                        </a:rPr>
                        <a:t>지급업무에서 실행시에 연계 적용됨</a:t>
                      </a:r>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tc hMerge="1">
                  <a:txBody>
                    <a:bodyPr/>
                    <a:lstStyle/>
                    <a:p>
                      <a:pPr algn="l" fontAlgn="b"/>
                      <a:endParaRPr lang="ko-KR" altLang="en-US" sz="1000" b="0" i="0" u="none" strike="noStrike" dirty="0">
                        <a:solidFill>
                          <a:srgbClr val="000000"/>
                        </a:solidFill>
                        <a:effectLst/>
                        <a:latin typeface="HY수평선M" panose="02030600000101010101" pitchFamily="18" charset="-127"/>
                        <a:ea typeface="HY수평선M" panose="02030600000101010101" pitchFamily="18" charset="-127"/>
                      </a:endParaRPr>
                    </a:p>
                  </a:txBody>
                  <a:tcPr marL="4022" marR="4022" marT="4022" marB="0" anchor="ctr"/>
                </a:tc>
                <a:extLst>
                  <a:ext uri="{0D108BD9-81ED-4DB2-BD59-A6C34878D82A}">
                    <a16:rowId xmlns:a16="http://schemas.microsoft.com/office/drawing/2014/main" xmlns="" val="610534167"/>
                  </a:ext>
                </a:extLst>
              </a:tr>
            </a:tbl>
          </a:graphicData>
        </a:graphic>
      </p:graphicFrame>
      <p:sp>
        <p:nvSpPr>
          <p:cNvPr id="72" name="화살표: 왼쪽/오른쪽 71">
            <a:extLst>
              <a:ext uri="{FF2B5EF4-FFF2-40B4-BE49-F238E27FC236}">
                <a16:creationId xmlns:a16="http://schemas.microsoft.com/office/drawing/2014/main" xmlns="" id="{B30C593C-D1B7-4CC0-BA89-C5E9BC325D96}"/>
              </a:ext>
            </a:extLst>
          </p:cNvPr>
          <p:cNvSpPr/>
          <p:nvPr/>
        </p:nvSpPr>
        <p:spPr>
          <a:xfrm flipV="1">
            <a:off x="8469606" y="1490768"/>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12" name="TextBox 11">
            <a:extLst>
              <a:ext uri="{FF2B5EF4-FFF2-40B4-BE49-F238E27FC236}">
                <a16:creationId xmlns:a16="http://schemas.microsoft.com/office/drawing/2014/main" xmlns="" id="{64391782-C7BA-4F3A-955A-3298B940F25B}"/>
              </a:ext>
            </a:extLst>
          </p:cNvPr>
          <p:cNvSpPr txBox="1"/>
          <p:nvPr/>
        </p:nvSpPr>
        <p:spPr>
          <a:xfrm>
            <a:off x="8694221" y="1437640"/>
            <a:ext cx="723275" cy="276999"/>
          </a:xfrm>
          <a:prstGeom prst="rect">
            <a:avLst/>
          </a:prstGeom>
          <a:noFill/>
        </p:spPr>
        <p:txBody>
          <a:bodyPr wrap="none" rtlCol="0">
            <a:spAutoFit/>
          </a:bodyPr>
          <a:lstStyle/>
          <a:p>
            <a:r>
              <a:rPr lang="en-US" altLang="ko-KR" sz="1200" u="sng" dirty="0">
                <a:latin typeface="HY수평선M" panose="02030600000101010101" pitchFamily="18" charset="-127"/>
                <a:ea typeface="HY수평선M" panose="02030600000101010101" pitchFamily="18" charset="-127"/>
              </a:rPr>
              <a:t>API</a:t>
            </a:r>
            <a:r>
              <a:rPr lang="ko-KR" altLang="en-US" sz="1200" u="sng" dirty="0">
                <a:latin typeface="HY수평선M" panose="02030600000101010101" pitchFamily="18" charset="-127"/>
                <a:ea typeface="HY수평선M" panose="02030600000101010101" pitchFamily="18" charset="-127"/>
              </a:rPr>
              <a:t>연계</a:t>
            </a:r>
          </a:p>
        </p:txBody>
      </p:sp>
      <p:sp>
        <p:nvSpPr>
          <p:cNvPr id="73" name="화살표: 왼쪽/오른쪽 72">
            <a:extLst>
              <a:ext uri="{FF2B5EF4-FFF2-40B4-BE49-F238E27FC236}">
                <a16:creationId xmlns:a16="http://schemas.microsoft.com/office/drawing/2014/main" xmlns="" id="{C2BD0E12-BA24-43F1-AF87-7D9DC445181A}"/>
              </a:ext>
            </a:extLst>
          </p:cNvPr>
          <p:cNvSpPr/>
          <p:nvPr/>
        </p:nvSpPr>
        <p:spPr>
          <a:xfrm flipV="1">
            <a:off x="3512840" y="2013181"/>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74" name="화살표: 왼쪽/오른쪽 73">
            <a:extLst>
              <a:ext uri="{FF2B5EF4-FFF2-40B4-BE49-F238E27FC236}">
                <a16:creationId xmlns:a16="http://schemas.microsoft.com/office/drawing/2014/main" xmlns="" id="{CD281F0C-9AB7-4012-A889-2D4D4733F5E1}"/>
              </a:ext>
            </a:extLst>
          </p:cNvPr>
          <p:cNvSpPr/>
          <p:nvPr/>
        </p:nvSpPr>
        <p:spPr>
          <a:xfrm flipV="1">
            <a:off x="3512840" y="2213728"/>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75" name="화살표: 왼쪽/오른쪽 74">
            <a:extLst>
              <a:ext uri="{FF2B5EF4-FFF2-40B4-BE49-F238E27FC236}">
                <a16:creationId xmlns:a16="http://schemas.microsoft.com/office/drawing/2014/main" xmlns="" id="{2A362784-F136-4C8A-90D0-E3F3DFA4DD6E}"/>
              </a:ext>
            </a:extLst>
          </p:cNvPr>
          <p:cNvSpPr/>
          <p:nvPr/>
        </p:nvSpPr>
        <p:spPr>
          <a:xfrm flipV="1">
            <a:off x="3512840" y="2403576"/>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76" name="화살표: 왼쪽/오른쪽 75">
            <a:extLst>
              <a:ext uri="{FF2B5EF4-FFF2-40B4-BE49-F238E27FC236}">
                <a16:creationId xmlns:a16="http://schemas.microsoft.com/office/drawing/2014/main" xmlns="" id="{824F9D1C-72A1-4CD3-9C28-C41CDD6B948F}"/>
              </a:ext>
            </a:extLst>
          </p:cNvPr>
          <p:cNvSpPr/>
          <p:nvPr/>
        </p:nvSpPr>
        <p:spPr>
          <a:xfrm flipV="1">
            <a:off x="3512840" y="2559306"/>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77" name="화살표: 왼쪽/오른쪽 76">
            <a:extLst>
              <a:ext uri="{FF2B5EF4-FFF2-40B4-BE49-F238E27FC236}">
                <a16:creationId xmlns:a16="http://schemas.microsoft.com/office/drawing/2014/main" xmlns="" id="{20147603-40D6-4B22-90F4-0616DC64EC9B}"/>
              </a:ext>
            </a:extLst>
          </p:cNvPr>
          <p:cNvSpPr/>
          <p:nvPr/>
        </p:nvSpPr>
        <p:spPr>
          <a:xfrm flipV="1">
            <a:off x="7735371" y="2223914"/>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78" name="화살표: 왼쪽/오른쪽 77">
            <a:extLst>
              <a:ext uri="{FF2B5EF4-FFF2-40B4-BE49-F238E27FC236}">
                <a16:creationId xmlns:a16="http://schemas.microsoft.com/office/drawing/2014/main" xmlns="" id="{D7EC9079-8EB8-4384-93C8-C6E389725945}"/>
              </a:ext>
            </a:extLst>
          </p:cNvPr>
          <p:cNvSpPr/>
          <p:nvPr/>
        </p:nvSpPr>
        <p:spPr>
          <a:xfrm flipV="1">
            <a:off x="3512840" y="3723101"/>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1" name="화살표: 왼쪽/오른쪽 80">
            <a:extLst>
              <a:ext uri="{FF2B5EF4-FFF2-40B4-BE49-F238E27FC236}">
                <a16:creationId xmlns:a16="http://schemas.microsoft.com/office/drawing/2014/main" xmlns="" id="{483FB626-4A6A-4316-AE05-4D30A3E81E65}"/>
              </a:ext>
            </a:extLst>
          </p:cNvPr>
          <p:cNvSpPr/>
          <p:nvPr/>
        </p:nvSpPr>
        <p:spPr>
          <a:xfrm flipV="1">
            <a:off x="7743663" y="3726886"/>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3" name="화살표: 왼쪽/오른쪽 82">
            <a:extLst>
              <a:ext uri="{FF2B5EF4-FFF2-40B4-BE49-F238E27FC236}">
                <a16:creationId xmlns:a16="http://schemas.microsoft.com/office/drawing/2014/main" xmlns="" id="{B4E23BB5-3E71-459B-B2F7-DFE57668456B}"/>
              </a:ext>
            </a:extLst>
          </p:cNvPr>
          <p:cNvSpPr/>
          <p:nvPr/>
        </p:nvSpPr>
        <p:spPr>
          <a:xfrm flipV="1">
            <a:off x="3512840" y="4339076"/>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4" name="화살표: 왼쪽/오른쪽 83">
            <a:extLst>
              <a:ext uri="{FF2B5EF4-FFF2-40B4-BE49-F238E27FC236}">
                <a16:creationId xmlns:a16="http://schemas.microsoft.com/office/drawing/2014/main" xmlns="" id="{20980BD0-5BFA-4DA1-B89A-681BB0C2172E}"/>
              </a:ext>
            </a:extLst>
          </p:cNvPr>
          <p:cNvSpPr/>
          <p:nvPr/>
        </p:nvSpPr>
        <p:spPr>
          <a:xfrm flipV="1">
            <a:off x="3512840" y="4503763"/>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5" name="화살표: 왼쪽/오른쪽 84">
            <a:extLst>
              <a:ext uri="{FF2B5EF4-FFF2-40B4-BE49-F238E27FC236}">
                <a16:creationId xmlns:a16="http://schemas.microsoft.com/office/drawing/2014/main" xmlns="" id="{0C08FA2D-02D7-48BB-8275-327B3E657EB7}"/>
              </a:ext>
            </a:extLst>
          </p:cNvPr>
          <p:cNvSpPr/>
          <p:nvPr/>
        </p:nvSpPr>
        <p:spPr>
          <a:xfrm flipV="1">
            <a:off x="3512840" y="4693611"/>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6" name="화살표: 왼쪽/오른쪽 85">
            <a:extLst>
              <a:ext uri="{FF2B5EF4-FFF2-40B4-BE49-F238E27FC236}">
                <a16:creationId xmlns:a16="http://schemas.microsoft.com/office/drawing/2014/main" xmlns="" id="{684F6EFB-C60B-4ED7-B60B-75FCF826D0A3}"/>
              </a:ext>
            </a:extLst>
          </p:cNvPr>
          <p:cNvSpPr/>
          <p:nvPr/>
        </p:nvSpPr>
        <p:spPr>
          <a:xfrm flipV="1">
            <a:off x="7744626" y="4317461"/>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7" name="화살표: 왼쪽/오른쪽 86">
            <a:extLst>
              <a:ext uri="{FF2B5EF4-FFF2-40B4-BE49-F238E27FC236}">
                <a16:creationId xmlns:a16="http://schemas.microsoft.com/office/drawing/2014/main" xmlns="" id="{3AC2AAAA-1155-48A3-AEA5-0C2172ADC9BB}"/>
              </a:ext>
            </a:extLst>
          </p:cNvPr>
          <p:cNvSpPr/>
          <p:nvPr/>
        </p:nvSpPr>
        <p:spPr>
          <a:xfrm flipV="1">
            <a:off x="7744626" y="4482148"/>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8" name="화살표: 왼쪽/오른쪽 87">
            <a:extLst>
              <a:ext uri="{FF2B5EF4-FFF2-40B4-BE49-F238E27FC236}">
                <a16:creationId xmlns:a16="http://schemas.microsoft.com/office/drawing/2014/main" xmlns="" id="{C9C4F45A-E15A-417A-B483-83FE340D5B6A}"/>
              </a:ext>
            </a:extLst>
          </p:cNvPr>
          <p:cNvSpPr/>
          <p:nvPr/>
        </p:nvSpPr>
        <p:spPr>
          <a:xfrm flipV="1">
            <a:off x="7744626" y="4671996"/>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
        <p:nvSpPr>
          <p:cNvPr id="89" name="화살표: 왼쪽/오른쪽 88">
            <a:extLst>
              <a:ext uri="{FF2B5EF4-FFF2-40B4-BE49-F238E27FC236}">
                <a16:creationId xmlns:a16="http://schemas.microsoft.com/office/drawing/2014/main" xmlns="" id="{FA0F0600-E3E2-42BC-BAC5-583086325BB6}"/>
              </a:ext>
            </a:extLst>
          </p:cNvPr>
          <p:cNvSpPr/>
          <p:nvPr/>
        </p:nvSpPr>
        <p:spPr>
          <a:xfrm flipV="1">
            <a:off x="7762428" y="5604823"/>
            <a:ext cx="288032" cy="133133"/>
          </a:xfrm>
          <a:prstGeom prst="leftRightArrow">
            <a:avLst/>
          </a:prstGeom>
          <a:ln w="9525">
            <a:solidFill>
              <a:srgbClr val="F8F8F8"/>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ko-KR" altLang="en-US">
              <a:latin typeface="HY수평선M" panose="02030600000101010101" pitchFamily="18" charset="-127"/>
              <a:ea typeface="HY수평선M" panose="02030600000101010101" pitchFamily="18" charset="-127"/>
            </a:endParaRPr>
          </a:p>
        </p:txBody>
      </p:sp>
    </p:spTree>
    <p:extLst>
      <p:ext uri="{BB962C8B-B14F-4D97-AF65-F5344CB8AC3E}">
        <p14:creationId xmlns:p14="http://schemas.microsoft.com/office/powerpoint/2010/main" val="313011062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a:rPr>
              <a:t>2. </a:t>
            </a:r>
            <a:r>
              <a:rPr dirty="0">
                <a:solidFill>
                  <a:prstClr val="white"/>
                </a:solidFill>
                <a:latin typeface="HY수평선B" panose="02030600000101010101" pitchFamily="18" charset="-127"/>
                <a:ea typeface="HY수평선B" panose="02030600000101010101"/>
              </a:rPr>
              <a:t>시스템 구축</a:t>
            </a:r>
            <a:r>
              <a:rPr lang="ko-KR" altLang="en-US" dirty="0">
                <a:solidFill>
                  <a:prstClr val="white"/>
                </a:solidFill>
                <a:latin typeface="HY수평선B" panose="02030600000101010101" pitchFamily="18" charset="-127"/>
                <a:ea typeface="HY수평선B" panose="02030600000101010101"/>
              </a:rPr>
              <a:t>업무 </a:t>
            </a:r>
            <a:r>
              <a:rPr lang="en-US" altLang="ko-KR" sz="2000" dirty="0">
                <a:solidFill>
                  <a:prstClr val="white"/>
                </a:solidFill>
                <a:latin typeface="HY수평선B" panose="02030600000101010101" pitchFamily="18" charset="-127"/>
                <a:ea typeface="HY수평선B" panose="02030600000101010101"/>
              </a:rPr>
              <a:t>– UI/UX </a:t>
            </a:r>
            <a:r>
              <a:rPr lang="ko-KR" altLang="en-US" sz="2000" dirty="0">
                <a:solidFill>
                  <a:prstClr val="white"/>
                </a:solidFill>
                <a:latin typeface="HY수평선B" panose="02030600000101010101" pitchFamily="18" charset="-127"/>
                <a:ea typeface="HY수평선B" panose="02030600000101010101"/>
              </a:rPr>
              <a:t>개발 편의성</a:t>
            </a:r>
            <a:endParaRPr sz="2000" dirty="0">
              <a:solidFill>
                <a:prstClr val="white"/>
              </a:solidFill>
              <a:latin typeface="HY수평선B" panose="02030600000101010101" pitchFamily="18" charset="-127"/>
              <a:ea typeface="HY수평선B" panose="02030600000101010101"/>
            </a:endParaRPr>
          </a:p>
        </p:txBody>
      </p:sp>
      <p:sp>
        <p:nvSpPr>
          <p:cNvPr id="67" name="텍스트 개체 틀 2">
            <a:extLst>
              <a:ext uri="{FF2B5EF4-FFF2-40B4-BE49-F238E27FC236}">
                <a16:creationId xmlns:a16="http://schemas.microsoft.com/office/drawing/2014/main" xmlns="" id="{4ECC1F7D-D968-46AE-B50B-2BDB24E3A99A}"/>
              </a:ext>
            </a:extLst>
          </p:cNvPr>
          <p:cNvSpPr txBox="1">
            <a:spLocks/>
          </p:cNvSpPr>
          <p:nvPr/>
        </p:nvSpPr>
        <p:spPr bwMode="auto">
          <a:xfrm>
            <a:off x="705512" y="791987"/>
            <a:ext cx="8856000" cy="690015"/>
          </a:xfrm>
          <a:prstGeom prst="rect">
            <a:avLst/>
          </a:prstGeom>
          <a:noFill/>
          <a:ln w="19050">
            <a:solidFill>
              <a:schemeClr val="bg1">
                <a:lumMod val="75000"/>
              </a:schemeClr>
            </a:solidFill>
          </a:ln>
        </p:spPr>
        <p:txBody>
          <a:bodyPr lIns="415347" tIns="34612"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algn="l" eaLnBrk="1" fontAlgn="auto" hangingPunct="1">
              <a:lnSpc>
                <a:spcPts val="1442"/>
              </a:lnSpc>
              <a:spcBef>
                <a:spcPts val="0"/>
              </a:spcBef>
              <a:spcAft>
                <a:spcPts val="0"/>
              </a:spcAft>
            </a:pP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 Powerful</a:t>
            </a:r>
            <a:r>
              <a:rPr lang="ko-KR" altLang="en-US"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한</a:t>
            </a:r>
            <a:r>
              <a:rPr lang="en-US" altLang="ko-KR"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 </a:t>
            </a:r>
            <a:r>
              <a:rPr lang="ko-KR" altLang="en-US"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개발도구 및 지원환경 기반으로 개발효율성 및 편의성을 </a:t>
            </a:r>
            <a:r>
              <a:rPr lang="ko-KR" altLang="en-US" sz="1400" ker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지원하여</a:t>
            </a: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a:t>
            </a:r>
            <a:b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b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 GME </a:t>
            </a:r>
            <a:r>
              <a:rPr lang="en-US" altLang="ko-KR"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Admin </a:t>
            </a:r>
            <a:r>
              <a:rPr lang="ko-KR" altLang="en-US"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단말과 파트너 단말에 최적의 기능을 제공합니다</a:t>
            </a:r>
            <a:r>
              <a:rPr lang="en-US" altLang="ko-KR"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a:t>
            </a:r>
            <a:endParaRPr lang="ko-KR" altLang="en-US"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grpSp>
        <p:nvGrpSpPr>
          <p:cNvPr id="68" name="그룹 67">
            <a:extLst>
              <a:ext uri="{FF2B5EF4-FFF2-40B4-BE49-F238E27FC236}">
                <a16:creationId xmlns:a16="http://schemas.microsoft.com/office/drawing/2014/main" xmlns="" id="{E26F05A8-A5EF-4383-80B9-692E8AE2B54E}"/>
              </a:ext>
            </a:extLst>
          </p:cNvPr>
          <p:cNvGrpSpPr/>
          <p:nvPr/>
        </p:nvGrpSpPr>
        <p:grpSpPr>
          <a:xfrm>
            <a:off x="776536" y="1035270"/>
            <a:ext cx="314943" cy="280584"/>
            <a:chOff x="6823075" y="3598863"/>
            <a:chExt cx="261938" cy="233362"/>
          </a:xfrm>
        </p:grpSpPr>
        <p:sp>
          <p:nvSpPr>
            <p:cNvPr id="70" name="Freeform 300">
              <a:extLst>
                <a:ext uri="{FF2B5EF4-FFF2-40B4-BE49-F238E27FC236}">
                  <a16:creationId xmlns:a16="http://schemas.microsoft.com/office/drawing/2014/main" xmlns="" id="{527D1C0B-A483-44C7-B8B0-67D3B097A4D9}"/>
                </a:ext>
              </a:extLst>
            </p:cNvPr>
            <p:cNvSpPr>
              <a:spLocks/>
            </p:cNvSpPr>
            <p:nvPr/>
          </p:nvSpPr>
          <p:spPr bwMode="auto">
            <a:xfrm>
              <a:off x="6983413" y="3692525"/>
              <a:ext cx="101600" cy="139700"/>
            </a:xfrm>
            <a:custGeom>
              <a:avLst/>
              <a:gdLst>
                <a:gd name="T0" fmla="*/ 64 w 64"/>
                <a:gd name="T1" fmla="*/ 80 h 88"/>
                <a:gd name="T2" fmla="*/ 36 w 64"/>
                <a:gd name="T3" fmla="*/ 40 h 88"/>
                <a:gd name="T4" fmla="*/ 62 w 64"/>
                <a:gd name="T5" fmla="*/ 38 h 88"/>
                <a:gd name="T6" fmla="*/ 0 w 64"/>
                <a:gd name="T7" fmla="*/ 0 h 88"/>
                <a:gd name="T8" fmla="*/ 10 w 64"/>
                <a:gd name="T9" fmla="*/ 73 h 88"/>
                <a:gd name="T10" fmla="*/ 24 w 64"/>
                <a:gd name="T11" fmla="*/ 47 h 88"/>
                <a:gd name="T12" fmla="*/ 52 w 64"/>
                <a:gd name="T13" fmla="*/ 88 h 88"/>
                <a:gd name="T14" fmla="*/ 64 w 64"/>
                <a:gd name="T15" fmla="*/ 8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8">
                  <a:moveTo>
                    <a:pt x="64" y="80"/>
                  </a:moveTo>
                  <a:lnTo>
                    <a:pt x="36" y="40"/>
                  </a:lnTo>
                  <a:lnTo>
                    <a:pt x="62" y="38"/>
                  </a:lnTo>
                  <a:lnTo>
                    <a:pt x="0" y="0"/>
                  </a:lnTo>
                  <a:lnTo>
                    <a:pt x="10" y="73"/>
                  </a:lnTo>
                  <a:lnTo>
                    <a:pt x="24" y="47"/>
                  </a:lnTo>
                  <a:lnTo>
                    <a:pt x="52" y="88"/>
                  </a:lnTo>
                  <a:lnTo>
                    <a:pt x="64" y="80"/>
                  </a:lnTo>
                  <a:close/>
                </a:path>
              </a:pathLst>
            </a:custGeom>
            <a:solidFill>
              <a:srgbClr val="FC7404"/>
            </a:solidFill>
            <a:ln w="3175">
              <a:noFill/>
              <a:miter lim="800000"/>
              <a:headEnd/>
              <a:tailEnd/>
            </a:ln>
          </p:spPr>
          <p:txBody>
            <a:bodyPr wrap="none" anchor="ct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sp>
          <p:nvSpPr>
            <p:cNvPr id="71" name="Freeform 301">
              <a:extLst>
                <a:ext uri="{FF2B5EF4-FFF2-40B4-BE49-F238E27FC236}">
                  <a16:creationId xmlns:a16="http://schemas.microsoft.com/office/drawing/2014/main" xmlns="" id="{AB865A00-4518-42CF-91F1-E05E2110DB87}"/>
                </a:ext>
              </a:extLst>
            </p:cNvPr>
            <p:cNvSpPr>
              <a:spLocks noEditPoints="1"/>
            </p:cNvSpPr>
            <p:nvPr/>
          </p:nvSpPr>
          <p:spPr bwMode="auto">
            <a:xfrm>
              <a:off x="6823075" y="3598863"/>
              <a:ext cx="247650" cy="192088"/>
            </a:xfrm>
            <a:custGeom>
              <a:avLst/>
              <a:gdLst>
                <a:gd name="T0" fmla="*/ 34 w 66"/>
                <a:gd name="T1" fmla="*/ 45 h 51"/>
                <a:gd name="T2" fmla="*/ 6 w 66"/>
                <a:gd name="T3" fmla="*/ 45 h 51"/>
                <a:gd name="T4" fmla="*/ 6 w 66"/>
                <a:gd name="T5" fmla="*/ 15 h 51"/>
                <a:gd name="T6" fmla="*/ 59 w 66"/>
                <a:gd name="T7" fmla="*/ 15 h 51"/>
                <a:gd name="T8" fmla="*/ 59 w 66"/>
                <a:gd name="T9" fmla="*/ 24 h 51"/>
                <a:gd name="T10" fmla="*/ 62 w 66"/>
                <a:gd name="T11" fmla="*/ 27 h 51"/>
                <a:gd name="T12" fmla="*/ 66 w 66"/>
                <a:gd name="T13" fmla="*/ 24 h 51"/>
                <a:gd name="T14" fmla="*/ 66 w 66"/>
                <a:gd name="T15" fmla="*/ 0 h 51"/>
                <a:gd name="T16" fmla="*/ 0 w 66"/>
                <a:gd name="T17" fmla="*/ 0 h 51"/>
                <a:gd name="T18" fmla="*/ 0 w 66"/>
                <a:gd name="T19" fmla="*/ 51 h 51"/>
                <a:gd name="T20" fmla="*/ 34 w 66"/>
                <a:gd name="T21" fmla="*/ 51 h 51"/>
                <a:gd name="T22" fmla="*/ 38 w 66"/>
                <a:gd name="T23" fmla="*/ 48 h 51"/>
                <a:gd name="T24" fmla="*/ 34 w 66"/>
                <a:gd name="T25" fmla="*/ 45 h 51"/>
                <a:gd name="T26" fmla="*/ 52 w 66"/>
                <a:gd name="T27" fmla="*/ 5 h 51"/>
                <a:gd name="T28" fmla="*/ 58 w 66"/>
                <a:gd name="T29" fmla="*/ 5 h 51"/>
                <a:gd name="T30" fmla="*/ 58 w 66"/>
                <a:gd name="T31" fmla="*/ 11 h 51"/>
                <a:gd name="T32" fmla="*/ 52 w 66"/>
                <a:gd name="T33" fmla="*/ 11 h 51"/>
                <a:gd name="T34" fmla="*/ 52 w 66"/>
                <a:gd name="T35" fmla="*/ 5 h 51"/>
                <a:gd name="T36" fmla="*/ 43 w 66"/>
                <a:gd name="T37" fmla="*/ 5 h 51"/>
                <a:gd name="T38" fmla="*/ 49 w 66"/>
                <a:gd name="T39" fmla="*/ 5 h 51"/>
                <a:gd name="T40" fmla="*/ 49 w 66"/>
                <a:gd name="T41" fmla="*/ 11 h 51"/>
                <a:gd name="T42" fmla="*/ 43 w 66"/>
                <a:gd name="T43" fmla="*/ 11 h 51"/>
                <a:gd name="T44" fmla="*/ 43 w 66"/>
                <a:gd name="T45" fmla="*/ 5 h 51"/>
                <a:gd name="T46" fmla="*/ 34 w 66"/>
                <a:gd name="T47" fmla="*/ 5 h 51"/>
                <a:gd name="T48" fmla="*/ 40 w 66"/>
                <a:gd name="T49" fmla="*/ 5 h 51"/>
                <a:gd name="T50" fmla="*/ 40 w 66"/>
                <a:gd name="T51" fmla="*/ 11 h 51"/>
                <a:gd name="T52" fmla="*/ 34 w 66"/>
                <a:gd name="T53" fmla="*/ 11 h 51"/>
                <a:gd name="T54" fmla="*/ 34 w 66"/>
                <a:gd name="T5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51">
                  <a:moveTo>
                    <a:pt x="34" y="45"/>
                  </a:moveTo>
                  <a:cubicBezTo>
                    <a:pt x="6" y="45"/>
                    <a:pt x="6" y="45"/>
                    <a:pt x="6" y="45"/>
                  </a:cubicBezTo>
                  <a:cubicBezTo>
                    <a:pt x="6" y="15"/>
                    <a:pt x="6" y="15"/>
                    <a:pt x="6" y="15"/>
                  </a:cubicBezTo>
                  <a:cubicBezTo>
                    <a:pt x="59" y="15"/>
                    <a:pt x="59" y="15"/>
                    <a:pt x="59" y="15"/>
                  </a:cubicBezTo>
                  <a:cubicBezTo>
                    <a:pt x="59" y="24"/>
                    <a:pt x="59" y="24"/>
                    <a:pt x="59" y="24"/>
                  </a:cubicBezTo>
                  <a:cubicBezTo>
                    <a:pt x="59" y="26"/>
                    <a:pt x="61" y="27"/>
                    <a:pt x="62" y="27"/>
                  </a:cubicBezTo>
                  <a:cubicBezTo>
                    <a:pt x="64" y="27"/>
                    <a:pt x="66" y="26"/>
                    <a:pt x="66" y="24"/>
                  </a:cubicBezTo>
                  <a:cubicBezTo>
                    <a:pt x="66" y="0"/>
                    <a:pt x="66" y="0"/>
                    <a:pt x="66" y="0"/>
                  </a:cubicBezTo>
                  <a:cubicBezTo>
                    <a:pt x="0" y="0"/>
                    <a:pt x="0" y="0"/>
                    <a:pt x="0" y="0"/>
                  </a:cubicBezTo>
                  <a:cubicBezTo>
                    <a:pt x="0" y="51"/>
                    <a:pt x="0" y="51"/>
                    <a:pt x="0" y="51"/>
                  </a:cubicBezTo>
                  <a:cubicBezTo>
                    <a:pt x="34" y="51"/>
                    <a:pt x="34" y="51"/>
                    <a:pt x="34" y="51"/>
                  </a:cubicBezTo>
                  <a:cubicBezTo>
                    <a:pt x="36" y="51"/>
                    <a:pt x="38" y="50"/>
                    <a:pt x="38" y="48"/>
                  </a:cubicBezTo>
                  <a:cubicBezTo>
                    <a:pt x="38" y="46"/>
                    <a:pt x="36" y="45"/>
                    <a:pt x="34" y="45"/>
                  </a:cubicBezTo>
                  <a:close/>
                  <a:moveTo>
                    <a:pt x="52" y="5"/>
                  </a:moveTo>
                  <a:cubicBezTo>
                    <a:pt x="58" y="5"/>
                    <a:pt x="58" y="5"/>
                    <a:pt x="58" y="5"/>
                  </a:cubicBezTo>
                  <a:cubicBezTo>
                    <a:pt x="58" y="11"/>
                    <a:pt x="58" y="11"/>
                    <a:pt x="58" y="11"/>
                  </a:cubicBezTo>
                  <a:cubicBezTo>
                    <a:pt x="52" y="11"/>
                    <a:pt x="52" y="11"/>
                    <a:pt x="52" y="11"/>
                  </a:cubicBezTo>
                  <a:lnTo>
                    <a:pt x="52" y="5"/>
                  </a:lnTo>
                  <a:close/>
                  <a:moveTo>
                    <a:pt x="43" y="5"/>
                  </a:moveTo>
                  <a:cubicBezTo>
                    <a:pt x="49" y="5"/>
                    <a:pt x="49" y="5"/>
                    <a:pt x="49" y="5"/>
                  </a:cubicBezTo>
                  <a:cubicBezTo>
                    <a:pt x="49" y="11"/>
                    <a:pt x="49" y="11"/>
                    <a:pt x="49" y="11"/>
                  </a:cubicBezTo>
                  <a:cubicBezTo>
                    <a:pt x="43" y="11"/>
                    <a:pt x="43" y="11"/>
                    <a:pt x="43" y="11"/>
                  </a:cubicBezTo>
                  <a:lnTo>
                    <a:pt x="43" y="5"/>
                  </a:lnTo>
                  <a:close/>
                  <a:moveTo>
                    <a:pt x="34" y="5"/>
                  </a:moveTo>
                  <a:cubicBezTo>
                    <a:pt x="40" y="5"/>
                    <a:pt x="40" y="5"/>
                    <a:pt x="40" y="5"/>
                  </a:cubicBezTo>
                  <a:cubicBezTo>
                    <a:pt x="40" y="11"/>
                    <a:pt x="40" y="11"/>
                    <a:pt x="40" y="11"/>
                  </a:cubicBezTo>
                  <a:cubicBezTo>
                    <a:pt x="34" y="11"/>
                    <a:pt x="34" y="11"/>
                    <a:pt x="34" y="11"/>
                  </a:cubicBezTo>
                  <a:lnTo>
                    <a:pt x="34" y="5"/>
                  </a:lnTo>
                  <a:close/>
                </a:path>
              </a:pathLst>
            </a:custGeom>
            <a:solidFill>
              <a:srgbClr val="9588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grpSp>
      <p:sp>
        <p:nvSpPr>
          <p:cNvPr id="72" name="직사각형 71">
            <a:extLst>
              <a:ext uri="{FF2B5EF4-FFF2-40B4-BE49-F238E27FC236}">
                <a16:creationId xmlns:a16="http://schemas.microsoft.com/office/drawing/2014/main" xmlns="" id="{E6823FC6-B3E5-476D-9005-EBD0590E72B1}"/>
              </a:ext>
            </a:extLst>
          </p:cNvPr>
          <p:cNvSpPr/>
          <p:nvPr/>
        </p:nvSpPr>
        <p:spPr>
          <a:xfrm>
            <a:off x="814359" y="1773328"/>
            <a:ext cx="8568000" cy="4608000"/>
          </a:xfrm>
          <a:prstGeom prst="rect">
            <a:avLst/>
          </a:prstGeom>
          <a:pattFill prst="lgGrid">
            <a:fgClr>
              <a:schemeClr val="bg1">
                <a:lumMod val="95000"/>
              </a:schemeClr>
            </a:fgClr>
            <a:bgClr>
              <a:schemeClr val="bg1"/>
            </a:bgClr>
          </a:pattFill>
          <a:ln w="19050" cap="flat" cmpd="sng" algn="ctr">
            <a:noFill/>
            <a:prstDash val="solid"/>
          </a:ln>
          <a:effectLst/>
        </p:spPr>
        <p:txBody>
          <a:bodyPr lIns="87915" tIns="43958" rIns="87915" bIns="43958" anchor="ctr"/>
          <a:lstStyle/>
          <a:p>
            <a:pPr algn="l" fontAlgn="auto">
              <a:spcBef>
                <a:spcPts val="0"/>
              </a:spcBef>
              <a:spcAft>
                <a:spcPts val="0"/>
              </a:spcAft>
            </a:pPr>
            <a:endParaRPr lang="ko-KR" altLang="en-US" sz="1700" kern="0" dirty="0">
              <a:solidFill>
                <a:srgbClr val="FFFFFF"/>
              </a:solidFill>
              <a:latin typeface="HY수평선M" panose="02030600000101010101" pitchFamily="18" charset="-127"/>
              <a:ea typeface="HY수평선M" panose="02030600000101010101" pitchFamily="18" charset="-127"/>
            </a:endParaRPr>
          </a:p>
        </p:txBody>
      </p:sp>
      <p:grpSp>
        <p:nvGrpSpPr>
          <p:cNvPr id="73" name="그룹 72">
            <a:extLst>
              <a:ext uri="{FF2B5EF4-FFF2-40B4-BE49-F238E27FC236}">
                <a16:creationId xmlns:a16="http://schemas.microsoft.com/office/drawing/2014/main" xmlns="" id="{1984DA0C-3A78-4F4A-83D4-E298849F6FA6}"/>
              </a:ext>
            </a:extLst>
          </p:cNvPr>
          <p:cNvGrpSpPr/>
          <p:nvPr/>
        </p:nvGrpSpPr>
        <p:grpSpPr>
          <a:xfrm>
            <a:off x="834691" y="1645628"/>
            <a:ext cx="4012621" cy="336227"/>
            <a:chOff x="1166312" y="1600200"/>
            <a:chExt cx="4012621" cy="336227"/>
          </a:xfrm>
        </p:grpSpPr>
        <p:sp>
          <p:nvSpPr>
            <p:cNvPr id="74" name="AutoShape 71">
              <a:extLst>
                <a:ext uri="{FF2B5EF4-FFF2-40B4-BE49-F238E27FC236}">
                  <a16:creationId xmlns:a16="http://schemas.microsoft.com/office/drawing/2014/main" xmlns="" id="{BDF7AEF2-B553-4AF4-B114-35CC0E315FB7}"/>
                </a:ext>
              </a:extLst>
            </p:cNvPr>
            <p:cNvSpPr>
              <a:spLocks noChangeArrowheads="1"/>
            </p:cNvSpPr>
            <p:nvPr/>
          </p:nvSpPr>
          <p:spPr bwMode="auto">
            <a:xfrm>
              <a:off x="1578933" y="1727736"/>
              <a:ext cx="3600000" cy="184666"/>
            </a:xfrm>
            <a:prstGeom prst="roundRect">
              <a:avLst>
                <a:gd name="adj" fmla="val 0"/>
              </a:avLst>
            </a:prstGeom>
            <a:noFill/>
            <a:ln w="9525" algn="ctr">
              <a:noFill/>
              <a:round/>
              <a:headEnd/>
              <a:tailEnd/>
            </a:ln>
          </p:spPr>
          <p:txBody>
            <a:bodyPr wrap="none" lIns="0" tIns="0" rIns="0" bIns="0" anchor="ctr" anchorCtr="0">
              <a:noAutofit/>
            </a:bodyPr>
            <a:lstStyle/>
            <a:p>
              <a:pPr algn="l">
                <a:spcBef>
                  <a:spcPts val="289"/>
                </a:spcBef>
                <a:buClr>
                  <a:srgbClr val="960000"/>
                </a:buClr>
                <a:tabLst>
                  <a:tab pos="1382832" algn="l"/>
                </a:tabLst>
              </a:pP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개발 및 유지보수의  용이한 </a:t>
              </a:r>
              <a: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UI/UX</a:t>
              </a:r>
            </a:p>
          </p:txBody>
        </p:sp>
        <p:grpSp>
          <p:nvGrpSpPr>
            <p:cNvPr id="75" name="그룹 74">
              <a:extLst>
                <a:ext uri="{FF2B5EF4-FFF2-40B4-BE49-F238E27FC236}">
                  <a16:creationId xmlns:a16="http://schemas.microsoft.com/office/drawing/2014/main" xmlns="" id="{D2650F65-7E70-43F2-B402-D397CF3E6421}"/>
                </a:ext>
              </a:extLst>
            </p:cNvPr>
            <p:cNvGrpSpPr/>
            <p:nvPr/>
          </p:nvGrpSpPr>
          <p:grpSpPr>
            <a:xfrm>
              <a:off x="1166312" y="1600200"/>
              <a:ext cx="357688" cy="336227"/>
              <a:chOff x="1219197" y="1676399"/>
              <a:chExt cx="357688" cy="336227"/>
            </a:xfrm>
          </p:grpSpPr>
          <p:sp>
            <p:nvSpPr>
              <p:cNvPr id="76" name="Freeform 196">
                <a:extLst>
                  <a:ext uri="{FF2B5EF4-FFF2-40B4-BE49-F238E27FC236}">
                    <a16:creationId xmlns:a16="http://schemas.microsoft.com/office/drawing/2014/main" xmlns="" id="{95EA5BAF-9BAA-4333-8689-519A0B53CA96}"/>
                  </a:ext>
                </a:extLst>
              </p:cNvPr>
              <p:cNvSpPr>
                <a:spLocks/>
              </p:cNvSpPr>
              <p:nvPr/>
            </p:nvSpPr>
            <p:spPr bwMode="auto">
              <a:xfrm>
                <a:off x="1312196" y="1676399"/>
                <a:ext cx="264689" cy="211037"/>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chemeClr val="accent3">
                  <a:lumMod val="50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sp>
            <p:nvSpPr>
              <p:cNvPr id="80" name="Freeform 197">
                <a:extLst>
                  <a:ext uri="{FF2B5EF4-FFF2-40B4-BE49-F238E27FC236}">
                    <a16:creationId xmlns:a16="http://schemas.microsoft.com/office/drawing/2014/main" xmlns="" id="{8A039D47-1585-4E9C-BFF6-99C6EDE3AE97}"/>
                  </a:ext>
                </a:extLst>
              </p:cNvPr>
              <p:cNvSpPr>
                <a:spLocks/>
              </p:cNvSpPr>
              <p:nvPr/>
            </p:nvSpPr>
            <p:spPr bwMode="auto">
              <a:xfrm>
                <a:off x="1219197" y="1776551"/>
                <a:ext cx="239651" cy="236075"/>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grpSp>
      </p:grpSp>
      <p:grpSp>
        <p:nvGrpSpPr>
          <p:cNvPr id="81" name="그룹 80">
            <a:extLst>
              <a:ext uri="{FF2B5EF4-FFF2-40B4-BE49-F238E27FC236}">
                <a16:creationId xmlns:a16="http://schemas.microsoft.com/office/drawing/2014/main" xmlns="" id="{3A21835A-5A8D-4FA1-AFA1-21496D107016}"/>
              </a:ext>
            </a:extLst>
          </p:cNvPr>
          <p:cNvGrpSpPr/>
          <p:nvPr/>
        </p:nvGrpSpPr>
        <p:grpSpPr>
          <a:xfrm>
            <a:off x="834691" y="2173198"/>
            <a:ext cx="4012621" cy="336227"/>
            <a:chOff x="1166312" y="1600200"/>
            <a:chExt cx="4012621" cy="336227"/>
          </a:xfrm>
        </p:grpSpPr>
        <p:sp>
          <p:nvSpPr>
            <p:cNvPr id="82" name="AutoShape 71">
              <a:extLst>
                <a:ext uri="{FF2B5EF4-FFF2-40B4-BE49-F238E27FC236}">
                  <a16:creationId xmlns:a16="http://schemas.microsoft.com/office/drawing/2014/main" xmlns="" id="{5F485206-9929-4542-9DF8-BF6125C9801F}"/>
                </a:ext>
              </a:extLst>
            </p:cNvPr>
            <p:cNvSpPr>
              <a:spLocks noChangeArrowheads="1"/>
            </p:cNvSpPr>
            <p:nvPr/>
          </p:nvSpPr>
          <p:spPr bwMode="auto">
            <a:xfrm>
              <a:off x="1578933" y="1727736"/>
              <a:ext cx="3600000" cy="184666"/>
            </a:xfrm>
            <a:prstGeom prst="roundRect">
              <a:avLst>
                <a:gd name="adj" fmla="val 0"/>
              </a:avLst>
            </a:prstGeom>
            <a:noFill/>
            <a:ln w="9525" algn="ctr">
              <a:noFill/>
              <a:round/>
              <a:headEnd/>
              <a:tailEnd/>
            </a:ln>
          </p:spPr>
          <p:txBody>
            <a:bodyPr wrap="none" lIns="0" tIns="0" rIns="0" bIns="0" anchor="ctr" anchorCtr="0">
              <a:noAutofit/>
            </a:bodyPr>
            <a:lstStyle/>
            <a:p>
              <a:pPr algn="l">
                <a:spcBef>
                  <a:spcPts val="289"/>
                </a:spcBef>
                <a:buClr>
                  <a:srgbClr val="960000"/>
                </a:buClr>
                <a:tabLst>
                  <a:tab pos="1382832" algn="l"/>
                </a:tabLst>
              </a:pP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모니터 해상도 및 화면 크기 컨트롤</a:t>
              </a:r>
              <a:endPar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grpSp>
          <p:nvGrpSpPr>
            <p:cNvPr id="83" name="그룹 82">
              <a:extLst>
                <a:ext uri="{FF2B5EF4-FFF2-40B4-BE49-F238E27FC236}">
                  <a16:creationId xmlns:a16="http://schemas.microsoft.com/office/drawing/2014/main" xmlns="" id="{CF18F860-43C4-4AF4-AD80-C58A2E1CC2B1}"/>
                </a:ext>
              </a:extLst>
            </p:cNvPr>
            <p:cNvGrpSpPr/>
            <p:nvPr/>
          </p:nvGrpSpPr>
          <p:grpSpPr>
            <a:xfrm>
              <a:off x="1166312" y="1600200"/>
              <a:ext cx="357688" cy="336227"/>
              <a:chOff x="1219197" y="1676399"/>
              <a:chExt cx="357688" cy="336227"/>
            </a:xfrm>
          </p:grpSpPr>
          <p:sp>
            <p:nvSpPr>
              <p:cNvPr id="84" name="Freeform 196">
                <a:extLst>
                  <a:ext uri="{FF2B5EF4-FFF2-40B4-BE49-F238E27FC236}">
                    <a16:creationId xmlns:a16="http://schemas.microsoft.com/office/drawing/2014/main" xmlns="" id="{818311D6-6D00-4D04-B353-0F486AA62CF3}"/>
                  </a:ext>
                </a:extLst>
              </p:cNvPr>
              <p:cNvSpPr>
                <a:spLocks/>
              </p:cNvSpPr>
              <p:nvPr/>
            </p:nvSpPr>
            <p:spPr bwMode="auto">
              <a:xfrm>
                <a:off x="1312196" y="1676399"/>
                <a:ext cx="264689" cy="211037"/>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chemeClr val="accent3">
                  <a:lumMod val="50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sp>
            <p:nvSpPr>
              <p:cNvPr id="85" name="Freeform 197">
                <a:extLst>
                  <a:ext uri="{FF2B5EF4-FFF2-40B4-BE49-F238E27FC236}">
                    <a16:creationId xmlns:a16="http://schemas.microsoft.com/office/drawing/2014/main" xmlns="" id="{3E886050-93A6-48F2-ACD1-22086F08BE59}"/>
                  </a:ext>
                </a:extLst>
              </p:cNvPr>
              <p:cNvSpPr>
                <a:spLocks/>
              </p:cNvSpPr>
              <p:nvPr/>
            </p:nvSpPr>
            <p:spPr bwMode="auto">
              <a:xfrm>
                <a:off x="1219197" y="1776551"/>
                <a:ext cx="239651" cy="236075"/>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grpSp>
      </p:grpSp>
      <p:grpSp>
        <p:nvGrpSpPr>
          <p:cNvPr id="86" name="그룹 85">
            <a:extLst>
              <a:ext uri="{FF2B5EF4-FFF2-40B4-BE49-F238E27FC236}">
                <a16:creationId xmlns:a16="http://schemas.microsoft.com/office/drawing/2014/main" xmlns="" id="{59117482-2A19-469C-910A-823B85A636A7}"/>
              </a:ext>
            </a:extLst>
          </p:cNvPr>
          <p:cNvGrpSpPr/>
          <p:nvPr/>
        </p:nvGrpSpPr>
        <p:grpSpPr>
          <a:xfrm>
            <a:off x="834691" y="2700770"/>
            <a:ext cx="4012621" cy="336227"/>
            <a:chOff x="1166312" y="1600200"/>
            <a:chExt cx="4012621" cy="336227"/>
          </a:xfrm>
        </p:grpSpPr>
        <p:sp>
          <p:nvSpPr>
            <p:cNvPr id="87" name="AutoShape 71">
              <a:extLst>
                <a:ext uri="{FF2B5EF4-FFF2-40B4-BE49-F238E27FC236}">
                  <a16:creationId xmlns:a16="http://schemas.microsoft.com/office/drawing/2014/main" xmlns="" id="{3E2BAE12-C4E7-48FA-AD99-A1708B3BB62D}"/>
                </a:ext>
              </a:extLst>
            </p:cNvPr>
            <p:cNvSpPr>
              <a:spLocks noChangeArrowheads="1"/>
            </p:cNvSpPr>
            <p:nvPr/>
          </p:nvSpPr>
          <p:spPr bwMode="auto">
            <a:xfrm>
              <a:off x="1578933" y="1727736"/>
              <a:ext cx="3600000" cy="184666"/>
            </a:xfrm>
            <a:prstGeom prst="roundRect">
              <a:avLst>
                <a:gd name="adj" fmla="val 0"/>
              </a:avLst>
            </a:prstGeom>
            <a:noFill/>
            <a:ln w="9525" algn="ctr">
              <a:noFill/>
              <a:round/>
              <a:headEnd/>
              <a:tailEnd/>
            </a:ln>
          </p:spPr>
          <p:txBody>
            <a:bodyPr wrap="none" lIns="0" tIns="0" rIns="0" bIns="0" anchor="ctr" anchorCtr="0">
              <a:noAutofit/>
            </a:bodyPr>
            <a:lstStyle/>
            <a:p>
              <a:pPr algn="l">
                <a:spcBef>
                  <a:spcPts val="289"/>
                </a:spcBef>
                <a:buClr>
                  <a:srgbClr val="960000"/>
                </a:buClr>
                <a:tabLst>
                  <a:tab pos="1382832" algn="l"/>
                </a:tabLst>
              </a:pP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화면 레이아웃</a:t>
              </a:r>
              <a: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a:t>
              </a: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윈도우 컨트롤</a:t>
              </a:r>
              <a: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a:t>
              </a:r>
              <a:b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br>
              <a: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UI</a:t>
              </a: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의 기능 일관성 고려</a:t>
              </a:r>
              <a:endPar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grpSp>
          <p:nvGrpSpPr>
            <p:cNvPr id="88" name="그룹 87">
              <a:extLst>
                <a:ext uri="{FF2B5EF4-FFF2-40B4-BE49-F238E27FC236}">
                  <a16:creationId xmlns:a16="http://schemas.microsoft.com/office/drawing/2014/main" xmlns="" id="{0190C9C9-72A5-4EBB-AFD6-6FE8D9CDE370}"/>
                </a:ext>
              </a:extLst>
            </p:cNvPr>
            <p:cNvGrpSpPr/>
            <p:nvPr/>
          </p:nvGrpSpPr>
          <p:grpSpPr>
            <a:xfrm>
              <a:off x="1166312" y="1600200"/>
              <a:ext cx="357688" cy="336227"/>
              <a:chOff x="1219197" y="1676399"/>
              <a:chExt cx="357688" cy="336227"/>
            </a:xfrm>
          </p:grpSpPr>
          <p:sp>
            <p:nvSpPr>
              <p:cNvPr id="89" name="Freeform 196">
                <a:extLst>
                  <a:ext uri="{FF2B5EF4-FFF2-40B4-BE49-F238E27FC236}">
                    <a16:creationId xmlns:a16="http://schemas.microsoft.com/office/drawing/2014/main" xmlns="" id="{8E3118DC-9C57-4CD3-92A7-C435610CA4ED}"/>
                  </a:ext>
                </a:extLst>
              </p:cNvPr>
              <p:cNvSpPr>
                <a:spLocks/>
              </p:cNvSpPr>
              <p:nvPr/>
            </p:nvSpPr>
            <p:spPr bwMode="auto">
              <a:xfrm>
                <a:off x="1312196" y="1676399"/>
                <a:ext cx="264689" cy="211037"/>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chemeClr val="accent3">
                  <a:lumMod val="50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sp>
            <p:nvSpPr>
              <p:cNvPr id="90" name="Freeform 197">
                <a:extLst>
                  <a:ext uri="{FF2B5EF4-FFF2-40B4-BE49-F238E27FC236}">
                    <a16:creationId xmlns:a16="http://schemas.microsoft.com/office/drawing/2014/main" xmlns="" id="{765A686D-0862-4746-A6A6-67D30175A3FF}"/>
                  </a:ext>
                </a:extLst>
              </p:cNvPr>
              <p:cNvSpPr>
                <a:spLocks/>
              </p:cNvSpPr>
              <p:nvPr/>
            </p:nvSpPr>
            <p:spPr bwMode="auto">
              <a:xfrm>
                <a:off x="1219197" y="1776551"/>
                <a:ext cx="239651" cy="236075"/>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grpSp>
      </p:grpSp>
      <p:grpSp>
        <p:nvGrpSpPr>
          <p:cNvPr id="91" name="그룹 90">
            <a:extLst>
              <a:ext uri="{FF2B5EF4-FFF2-40B4-BE49-F238E27FC236}">
                <a16:creationId xmlns:a16="http://schemas.microsoft.com/office/drawing/2014/main" xmlns="" id="{386FB479-C92B-4F98-A108-8C91E78EEE46}"/>
              </a:ext>
            </a:extLst>
          </p:cNvPr>
          <p:cNvGrpSpPr/>
          <p:nvPr/>
        </p:nvGrpSpPr>
        <p:grpSpPr>
          <a:xfrm>
            <a:off x="834691" y="3228340"/>
            <a:ext cx="4012621" cy="336227"/>
            <a:chOff x="1166312" y="1600200"/>
            <a:chExt cx="4012621" cy="336227"/>
          </a:xfrm>
        </p:grpSpPr>
        <p:sp>
          <p:nvSpPr>
            <p:cNvPr id="92" name="AutoShape 71">
              <a:extLst>
                <a:ext uri="{FF2B5EF4-FFF2-40B4-BE49-F238E27FC236}">
                  <a16:creationId xmlns:a16="http://schemas.microsoft.com/office/drawing/2014/main" xmlns="" id="{957202BC-80A6-416B-9DA1-7C18CE509081}"/>
                </a:ext>
              </a:extLst>
            </p:cNvPr>
            <p:cNvSpPr>
              <a:spLocks noChangeArrowheads="1"/>
            </p:cNvSpPr>
            <p:nvPr/>
          </p:nvSpPr>
          <p:spPr bwMode="auto">
            <a:xfrm>
              <a:off x="1578933" y="1727736"/>
              <a:ext cx="3600000" cy="184666"/>
            </a:xfrm>
            <a:prstGeom prst="roundRect">
              <a:avLst>
                <a:gd name="adj" fmla="val 0"/>
              </a:avLst>
            </a:prstGeom>
            <a:noFill/>
            <a:ln w="9525" algn="ctr">
              <a:noFill/>
              <a:round/>
              <a:headEnd/>
              <a:tailEnd/>
            </a:ln>
          </p:spPr>
          <p:txBody>
            <a:bodyPr wrap="none" lIns="0" tIns="0" rIns="0" bIns="0" anchor="ctr" anchorCtr="0">
              <a:noAutofit/>
            </a:bodyPr>
            <a:lstStyle/>
            <a:p>
              <a:pPr algn="l">
                <a:spcBef>
                  <a:spcPts val="289"/>
                </a:spcBef>
                <a:buClr>
                  <a:srgbClr val="960000"/>
                </a:buClr>
                <a:tabLst>
                  <a:tab pos="1382832" algn="l"/>
                </a:tabLst>
              </a:pP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아이콘 버튼</a:t>
              </a:r>
              <a: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  </a:t>
              </a: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컬러</a:t>
              </a:r>
              <a: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 </a:t>
              </a: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그리드 컨트롤</a:t>
              </a:r>
              <a:endPar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endParaRPr>
            </a:p>
          </p:txBody>
        </p:sp>
        <p:grpSp>
          <p:nvGrpSpPr>
            <p:cNvPr id="93" name="그룹 92">
              <a:extLst>
                <a:ext uri="{FF2B5EF4-FFF2-40B4-BE49-F238E27FC236}">
                  <a16:creationId xmlns:a16="http://schemas.microsoft.com/office/drawing/2014/main" xmlns="" id="{C7EE7D9E-3F95-45B7-B7FF-A4E8CCC59D04}"/>
                </a:ext>
              </a:extLst>
            </p:cNvPr>
            <p:cNvGrpSpPr/>
            <p:nvPr/>
          </p:nvGrpSpPr>
          <p:grpSpPr>
            <a:xfrm>
              <a:off x="1166312" y="1600200"/>
              <a:ext cx="357688" cy="336227"/>
              <a:chOff x="1219197" y="1676399"/>
              <a:chExt cx="357688" cy="336227"/>
            </a:xfrm>
          </p:grpSpPr>
          <p:sp>
            <p:nvSpPr>
              <p:cNvPr id="94" name="Freeform 196">
                <a:extLst>
                  <a:ext uri="{FF2B5EF4-FFF2-40B4-BE49-F238E27FC236}">
                    <a16:creationId xmlns:a16="http://schemas.microsoft.com/office/drawing/2014/main" xmlns="" id="{91220CAB-BA51-417F-93DF-31339CD4A998}"/>
                  </a:ext>
                </a:extLst>
              </p:cNvPr>
              <p:cNvSpPr>
                <a:spLocks/>
              </p:cNvSpPr>
              <p:nvPr/>
            </p:nvSpPr>
            <p:spPr bwMode="auto">
              <a:xfrm>
                <a:off x="1312196" y="1676399"/>
                <a:ext cx="264689" cy="211037"/>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chemeClr val="accent3">
                  <a:lumMod val="50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sp>
            <p:nvSpPr>
              <p:cNvPr id="95" name="Freeform 197">
                <a:extLst>
                  <a:ext uri="{FF2B5EF4-FFF2-40B4-BE49-F238E27FC236}">
                    <a16:creationId xmlns:a16="http://schemas.microsoft.com/office/drawing/2014/main" xmlns="" id="{CA114E72-4FEC-4008-B52D-760C4F5988D3}"/>
                  </a:ext>
                </a:extLst>
              </p:cNvPr>
              <p:cNvSpPr>
                <a:spLocks/>
              </p:cNvSpPr>
              <p:nvPr/>
            </p:nvSpPr>
            <p:spPr bwMode="auto">
              <a:xfrm>
                <a:off x="1219197" y="1776551"/>
                <a:ext cx="239651" cy="236075"/>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grpSp>
      </p:grpSp>
      <p:grpSp>
        <p:nvGrpSpPr>
          <p:cNvPr id="96" name="그룹 95">
            <a:extLst>
              <a:ext uri="{FF2B5EF4-FFF2-40B4-BE49-F238E27FC236}">
                <a16:creationId xmlns:a16="http://schemas.microsoft.com/office/drawing/2014/main" xmlns="" id="{15AD4099-68D9-40B2-A09F-9F284A4855B6}"/>
              </a:ext>
            </a:extLst>
          </p:cNvPr>
          <p:cNvGrpSpPr/>
          <p:nvPr/>
        </p:nvGrpSpPr>
        <p:grpSpPr>
          <a:xfrm>
            <a:off x="834691" y="3755912"/>
            <a:ext cx="4012621" cy="336227"/>
            <a:chOff x="1166312" y="1600200"/>
            <a:chExt cx="4012621" cy="336227"/>
          </a:xfrm>
        </p:grpSpPr>
        <p:sp>
          <p:nvSpPr>
            <p:cNvPr id="97" name="AutoShape 71">
              <a:extLst>
                <a:ext uri="{FF2B5EF4-FFF2-40B4-BE49-F238E27FC236}">
                  <a16:creationId xmlns:a16="http://schemas.microsoft.com/office/drawing/2014/main" xmlns="" id="{EF28F3D8-A304-4318-973A-0CFF1000F3A6}"/>
                </a:ext>
              </a:extLst>
            </p:cNvPr>
            <p:cNvSpPr>
              <a:spLocks noChangeArrowheads="1"/>
            </p:cNvSpPr>
            <p:nvPr/>
          </p:nvSpPr>
          <p:spPr bwMode="auto">
            <a:xfrm>
              <a:off x="1578933" y="1727736"/>
              <a:ext cx="3600000" cy="184666"/>
            </a:xfrm>
            <a:prstGeom prst="roundRect">
              <a:avLst>
                <a:gd name="adj" fmla="val 0"/>
              </a:avLst>
            </a:prstGeom>
            <a:noFill/>
            <a:ln w="9525" algn="ctr">
              <a:noFill/>
              <a:round/>
              <a:headEnd/>
              <a:tailEnd/>
            </a:ln>
          </p:spPr>
          <p:txBody>
            <a:bodyPr wrap="none" lIns="0" tIns="0" rIns="0" bIns="0" anchor="ctr" anchorCtr="0">
              <a:noAutofit/>
            </a:bodyPr>
            <a:lstStyle/>
            <a:p>
              <a:pPr algn="l">
                <a:spcBef>
                  <a:spcPts val="289"/>
                </a:spcBef>
                <a:buClr>
                  <a:srgbClr val="960000"/>
                </a:buClr>
                <a:tabLst>
                  <a:tab pos="1382832" algn="l"/>
                </a:tabLst>
              </a:pP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다국어</a:t>
              </a:r>
              <a: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 </a:t>
              </a: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다양한 </a:t>
              </a:r>
              <a:r>
                <a:rPr kumimoji="1" lang="ko-KR" altLang="en-US" sz="1100" dirty="0" err="1">
                  <a:solidFill>
                    <a:prstClr val="black"/>
                  </a:solidFill>
                  <a:latin typeface="HY수평선M" panose="02030600000101010101" pitchFamily="18" charset="-127"/>
                  <a:ea typeface="HY수평선M" panose="02030600000101010101" pitchFamily="18" charset="-127"/>
                  <a:cs typeface="Arial" panose="020B0604020202020204" pitchFamily="34" charset="0"/>
                </a:rPr>
                <a:t>테마별</a:t>
              </a: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 </a:t>
              </a:r>
              <a: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UI </a:t>
              </a:r>
              <a:r>
                <a:rPr kumimoji="1" lang="ko-KR" altLang="en-US"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디스플레이 컨트롤</a:t>
              </a:r>
              <a:r>
                <a:rPr kumimoji="1" lang="en-US" altLang="ko-KR" sz="1100" dirty="0">
                  <a:solidFill>
                    <a:prstClr val="black"/>
                  </a:solidFill>
                  <a:latin typeface="HY수평선M" panose="02030600000101010101" pitchFamily="18" charset="-127"/>
                  <a:ea typeface="HY수평선M" panose="02030600000101010101" pitchFamily="18" charset="-127"/>
                  <a:cs typeface="Arial" panose="020B0604020202020204" pitchFamily="34" charset="0"/>
                </a:rPr>
                <a:t> </a:t>
              </a:r>
            </a:p>
          </p:txBody>
        </p:sp>
        <p:grpSp>
          <p:nvGrpSpPr>
            <p:cNvPr id="98" name="그룹 97">
              <a:extLst>
                <a:ext uri="{FF2B5EF4-FFF2-40B4-BE49-F238E27FC236}">
                  <a16:creationId xmlns:a16="http://schemas.microsoft.com/office/drawing/2014/main" xmlns="" id="{F9CBCDBF-02B5-422A-A9B4-FF5E7EEF85DD}"/>
                </a:ext>
              </a:extLst>
            </p:cNvPr>
            <p:cNvGrpSpPr/>
            <p:nvPr/>
          </p:nvGrpSpPr>
          <p:grpSpPr>
            <a:xfrm>
              <a:off x="1166312" y="1600200"/>
              <a:ext cx="357688" cy="336227"/>
              <a:chOff x="1219197" y="1676399"/>
              <a:chExt cx="357688" cy="336227"/>
            </a:xfrm>
          </p:grpSpPr>
          <p:sp>
            <p:nvSpPr>
              <p:cNvPr id="99" name="Freeform 196">
                <a:extLst>
                  <a:ext uri="{FF2B5EF4-FFF2-40B4-BE49-F238E27FC236}">
                    <a16:creationId xmlns:a16="http://schemas.microsoft.com/office/drawing/2014/main" xmlns="" id="{A971F7B0-6D35-4759-9EEA-E805243EF2EF}"/>
                  </a:ext>
                </a:extLst>
              </p:cNvPr>
              <p:cNvSpPr>
                <a:spLocks/>
              </p:cNvSpPr>
              <p:nvPr/>
            </p:nvSpPr>
            <p:spPr bwMode="auto">
              <a:xfrm>
                <a:off x="1312196" y="1676399"/>
                <a:ext cx="264689" cy="211037"/>
              </a:xfrm>
              <a:custGeom>
                <a:avLst/>
                <a:gdLst>
                  <a:gd name="T0" fmla="*/ 1 w 31"/>
                  <a:gd name="T1" fmla="*/ 8 h 25"/>
                  <a:gd name="T2" fmla="*/ 12 w 31"/>
                  <a:gd name="T3" fmla="*/ 24 h 25"/>
                  <a:gd name="T4" fmla="*/ 30 w 31"/>
                  <a:gd name="T5" fmla="*/ 1 h 25"/>
                  <a:gd name="T6" fmla="*/ 12 w 31"/>
                  <a:gd name="T7" fmla="*/ 16 h 25"/>
                  <a:gd name="T8" fmla="*/ 1 w 31"/>
                  <a:gd name="T9" fmla="*/ 8 h 25"/>
                </a:gdLst>
                <a:ahLst/>
                <a:cxnLst>
                  <a:cxn ang="0">
                    <a:pos x="T0" y="T1"/>
                  </a:cxn>
                  <a:cxn ang="0">
                    <a:pos x="T2" y="T3"/>
                  </a:cxn>
                  <a:cxn ang="0">
                    <a:pos x="T4" y="T5"/>
                  </a:cxn>
                  <a:cxn ang="0">
                    <a:pos x="T6" y="T7"/>
                  </a:cxn>
                  <a:cxn ang="0">
                    <a:pos x="T8" y="T9"/>
                  </a:cxn>
                </a:cxnLst>
                <a:rect l="0" t="0" r="r" b="b"/>
                <a:pathLst>
                  <a:path w="31" h="25">
                    <a:moveTo>
                      <a:pt x="1" y="8"/>
                    </a:moveTo>
                    <a:cubicBezTo>
                      <a:pt x="0" y="9"/>
                      <a:pt x="12" y="25"/>
                      <a:pt x="12" y="24"/>
                    </a:cubicBezTo>
                    <a:cubicBezTo>
                      <a:pt x="13" y="25"/>
                      <a:pt x="31" y="2"/>
                      <a:pt x="30" y="1"/>
                    </a:cubicBezTo>
                    <a:cubicBezTo>
                      <a:pt x="30" y="0"/>
                      <a:pt x="12" y="16"/>
                      <a:pt x="12" y="16"/>
                    </a:cubicBezTo>
                    <a:cubicBezTo>
                      <a:pt x="12" y="16"/>
                      <a:pt x="2" y="7"/>
                      <a:pt x="1" y="8"/>
                    </a:cubicBezTo>
                    <a:close/>
                  </a:path>
                </a:pathLst>
              </a:custGeom>
              <a:solidFill>
                <a:schemeClr val="accent3">
                  <a:lumMod val="50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sp>
            <p:nvSpPr>
              <p:cNvPr id="107" name="Freeform 197">
                <a:extLst>
                  <a:ext uri="{FF2B5EF4-FFF2-40B4-BE49-F238E27FC236}">
                    <a16:creationId xmlns:a16="http://schemas.microsoft.com/office/drawing/2014/main" xmlns="" id="{5D60F832-B3D8-48E2-981D-53EE413E1EE4}"/>
                  </a:ext>
                </a:extLst>
              </p:cNvPr>
              <p:cNvSpPr>
                <a:spLocks/>
              </p:cNvSpPr>
              <p:nvPr/>
            </p:nvSpPr>
            <p:spPr bwMode="auto">
              <a:xfrm>
                <a:off x="1219197" y="1776551"/>
                <a:ext cx="239651" cy="236075"/>
              </a:xfrm>
              <a:custGeom>
                <a:avLst/>
                <a:gdLst>
                  <a:gd name="T0" fmla="*/ 67 w 67"/>
                  <a:gd name="T1" fmla="*/ 40 h 66"/>
                  <a:gd name="T2" fmla="*/ 52 w 67"/>
                  <a:gd name="T3" fmla="*/ 40 h 66"/>
                  <a:gd name="T4" fmla="*/ 52 w 67"/>
                  <a:gd name="T5" fmla="*/ 52 h 66"/>
                  <a:gd name="T6" fmla="*/ 12 w 67"/>
                  <a:gd name="T7" fmla="*/ 52 h 66"/>
                  <a:gd name="T8" fmla="*/ 12 w 67"/>
                  <a:gd name="T9" fmla="*/ 12 h 66"/>
                  <a:gd name="T10" fmla="*/ 22 w 67"/>
                  <a:gd name="T11" fmla="*/ 12 h 66"/>
                  <a:gd name="T12" fmla="*/ 22 w 67"/>
                  <a:gd name="T13" fmla="*/ 0 h 66"/>
                  <a:gd name="T14" fmla="*/ 0 w 67"/>
                  <a:gd name="T15" fmla="*/ 0 h 66"/>
                  <a:gd name="T16" fmla="*/ 0 w 67"/>
                  <a:gd name="T17" fmla="*/ 66 h 66"/>
                  <a:gd name="T18" fmla="*/ 67 w 67"/>
                  <a:gd name="T19" fmla="*/ 66 h 66"/>
                  <a:gd name="T20" fmla="*/ 67 w 67"/>
                  <a:gd name="T21"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6">
                    <a:moveTo>
                      <a:pt x="67" y="40"/>
                    </a:moveTo>
                    <a:lnTo>
                      <a:pt x="52" y="40"/>
                    </a:lnTo>
                    <a:lnTo>
                      <a:pt x="52" y="52"/>
                    </a:lnTo>
                    <a:lnTo>
                      <a:pt x="12" y="52"/>
                    </a:lnTo>
                    <a:lnTo>
                      <a:pt x="12" y="12"/>
                    </a:lnTo>
                    <a:lnTo>
                      <a:pt x="22" y="12"/>
                    </a:lnTo>
                    <a:lnTo>
                      <a:pt x="22" y="0"/>
                    </a:lnTo>
                    <a:lnTo>
                      <a:pt x="0" y="0"/>
                    </a:lnTo>
                    <a:lnTo>
                      <a:pt x="0" y="66"/>
                    </a:lnTo>
                    <a:lnTo>
                      <a:pt x="67" y="66"/>
                    </a:lnTo>
                    <a:lnTo>
                      <a:pt x="67" y="40"/>
                    </a:lnTo>
                    <a:close/>
                  </a:path>
                </a:pathLst>
              </a:custGeom>
              <a:solidFill>
                <a:schemeClr val="bg1">
                  <a:lumMod val="75000"/>
                </a:schemeClr>
              </a:solidFill>
              <a:ln w="3175">
                <a:noFill/>
                <a:miter lim="800000"/>
                <a:headEnd/>
                <a:tailEnd/>
              </a:ln>
            </p:spPr>
            <p:txBody>
              <a:bodyPr wrap="none" anchor="ctr"/>
              <a:lstStyle/>
              <a:p>
                <a:pPr algn="ctr"/>
                <a:endParaRPr lang="ko-KR" altLang="en-US" sz="1100" dirty="0">
                  <a:solidFill>
                    <a:prstClr val="white"/>
                  </a:solidFill>
                  <a:latin typeface="HY수평선M" panose="02030600000101010101" pitchFamily="18" charset="-127"/>
                  <a:ea typeface="HY수평선M" panose="02030600000101010101" pitchFamily="18" charset="-127"/>
                </a:endParaRPr>
              </a:p>
            </p:txBody>
          </p:sp>
        </p:grpSp>
      </p:grpSp>
      <p:sp>
        <p:nvSpPr>
          <p:cNvPr id="129" name="아래쪽 화살표 40">
            <a:extLst>
              <a:ext uri="{FF2B5EF4-FFF2-40B4-BE49-F238E27FC236}">
                <a16:creationId xmlns:a16="http://schemas.microsoft.com/office/drawing/2014/main" xmlns="" id="{9546DF5B-933D-4D75-ACCB-D1267CF01D28}"/>
              </a:ext>
            </a:extLst>
          </p:cNvPr>
          <p:cNvSpPr/>
          <p:nvPr/>
        </p:nvSpPr>
        <p:spPr>
          <a:xfrm flipV="1">
            <a:off x="1924412" y="4245926"/>
            <a:ext cx="664872" cy="441504"/>
          </a:xfrm>
          <a:prstGeom prst="downArrow">
            <a:avLst>
              <a:gd name="adj1" fmla="val 70641"/>
              <a:gd name="adj2" fmla="val 50000"/>
            </a:avLst>
          </a:prstGeom>
          <a:gradFill flip="none" rotWithShape="1">
            <a:gsLst>
              <a:gs pos="0">
                <a:schemeClr val="bg1">
                  <a:lumMod val="7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7915" tIns="43958" rIns="87915" bIns="43958" rtlCol="0" anchor="ctr"/>
          <a:lstStyle/>
          <a:p>
            <a:pPr algn="ctr"/>
            <a:endParaRPr lang="ko-KR" altLang="en-US" sz="800">
              <a:solidFill>
                <a:prstClr val="white"/>
              </a:solidFill>
              <a:latin typeface="HY수평선M" panose="02030600000101010101" pitchFamily="18" charset="-127"/>
              <a:ea typeface="HY수평선M" panose="02030600000101010101" pitchFamily="18" charset="-127"/>
            </a:endParaRPr>
          </a:p>
        </p:txBody>
      </p:sp>
      <p:sp>
        <p:nvSpPr>
          <p:cNvPr id="130" name="모서리가 둥근 직사각형 33">
            <a:extLst>
              <a:ext uri="{FF2B5EF4-FFF2-40B4-BE49-F238E27FC236}">
                <a16:creationId xmlns:a16="http://schemas.microsoft.com/office/drawing/2014/main" xmlns="" id="{F879FCA5-5716-4A69-BB10-031153A155ED}"/>
              </a:ext>
            </a:extLst>
          </p:cNvPr>
          <p:cNvSpPr/>
          <p:nvPr/>
        </p:nvSpPr>
        <p:spPr>
          <a:xfrm>
            <a:off x="1120065" y="4687430"/>
            <a:ext cx="2304000" cy="396000"/>
          </a:xfrm>
          <a:prstGeom prst="roundRect">
            <a:avLst>
              <a:gd name="adj" fmla="val 50000"/>
            </a:avLst>
          </a:prstGeom>
          <a:solidFill>
            <a:schemeClr val="accent3">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612" tIns="34612" rIns="34612" bIns="34612" rtlCol="0" anchor="ctr"/>
          <a:lstStyle/>
          <a:p>
            <a:pPr algn="ctr"/>
            <a:r>
              <a:rPr lang="ko-KR" altLang="en-US" sz="1100" dirty="0">
                <a:solidFill>
                  <a:schemeClr val="bg1"/>
                </a:solidFill>
                <a:latin typeface="HY수평선M" panose="02030600000101010101" pitchFamily="18" charset="-127"/>
                <a:ea typeface="HY수평선M" panose="02030600000101010101" pitchFamily="18" charset="-127"/>
              </a:rPr>
              <a:t>화면 개발 및 유지에</a:t>
            </a:r>
            <a:endParaRPr lang="en-US" altLang="ko-KR" sz="1100" dirty="0">
              <a:solidFill>
                <a:schemeClr val="bg1"/>
              </a:solidFill>
              <a:latin typeface="HY수평선M" panose="02030600000101010101" pitchFamily="18" charset="-127"/>
              <a:ea typeface="HY수평선M" panose="02030600000101010101" pitchFamily="18" charset="-127"/>
            </a:endParaRPr>
          </a:p>
          <a:p>
            <a:pPr algn="ctr"/>
            <a:r>
              <a:rPr lang="en-US" altLang="ko-KR" sz="1100" dirty="0">
                <a:solidFill>
                  <a:schemeClr val="bg1"/>
                </a:solidFill>
                <a:latin typeface="HY수평선M" panose="02030600000101010101" pitchFamily="18" charset="-127"/>
                <a:ea typeface="HY수평선M" panose="02030600000101010101" pitchFamily="18" charset="-127"/>
              </a:rPr>
              <a:t>UI</a:t>
            </a:r>
            <a:r>
              <a:rPr lang="ko-KR" altLang="en-US" sz="1100" dirty="0">
                <a:solidFill>
                  <a:schemeClr val="bg1"/>
                </a:solidFill>
                <a:latin typeface="HY수평선M" panose="02030600000101010101" pitchFamily="18" charset="-127"/>
                <a:ea typeface="HY수평선M" panose="02030600000101010101" pitchFamily="18" charset="-127"/>
              </a:rPr>
              <a:t>관리 용이</a:t>
            </a:r>
          </a:p>
        </p:txBody>
      </p:sp>
      <p:sp>
        <p:nvSpPr>
          <p:cNvPr id="131" name="모서리가 둥근 직사각형 86">
            <a:extLst>
              <a:ext uri="{FF2B5EF4-FFF2-40B4-BE49-F238E27FC236}">
                <a16:creationId xmlns:a16="http://schemas.microsoft.com/office/drawing/2014/main" xmlns="" id="{E5A9A65E-31BC-4F95-BFE7-C97615747553}"/>
              </a:ext>
            </a:extLst>
          </p:cNvPr>
          <p:cNvSpPr/>
          <p:nvPr/>
        </p:nvSpPr>
        <p:spPr>
          <a:xfrm>
            <a:off x="1133919" y="5287355"/>
            <a:ext cx="2304000" cy="396000"/>
          </a:xfrm>
          <a:prstGeom prst="roundRect">
            <a:avLst>
              <a:gd name="adj" fmla="val 50000"/>
            </a:avLst>
          </a:prstGeom>
          <a:solidFill>
            <a:schemeClr val="accent3">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612" tIns="34612" rIns="34612" bIns="34612" rtlCol="0" anchor="ctr"/>
          <a:lstStyle/>
          <a:p>
            <a:pPr algn="ctr"/>
            <a:r>
              <a:rPr lang="ko-KR" altLang="en-US" sz="1100" dirty="0">
                <a:solidFill>
                  <a:schemeClr val="bg1"/>
                </a:solidFill>
                <a:latin typeface="HY수평선M" panose="02030600000101010101" pitchFamily="18" charset="-127"/>
                <a:ea typeface="HY수평선M" panose="02030600000101010101" pitchFamily="18" charset="-127"/>
              </a:rPr>
              <a:t>관리에 필요한 디자인</a:t>
            </a:r>
            <a:endParaRPr lang="en-US" altLang="ko-KR" sz="1100" dirty="0">
              <a:solidFill>
                <a:schemeClr val="bg1"/>
              </a:solidFill>
              <a:latin typeface="HY수평선M" panose="02030600000101010101" pitchFamily="18" charset="-127"/>
              <a:ea typeface="HY수평선M" panose="02030600000101010101" pitchFamily="18" charset="-127"/>
            </a:endParaRPr>
          </a:p>
          <a:p>
            <a:pPr algn="ctr"/>
            <a:r>
              <a:rPr lang="ko-KR" altLang="en-US" sz="1100" dirty="0">
                <a:solidFill>
                  <a:schemeClr val="bg1"/>
                </a:solidFill>
                <a:latin typeface="HY수평선M" panose="02030600000101010101" pitchFamily="18" charset="-127"/>
                <a:ea typeface="HY수평선M" panose="02030600000101010101" pitchFamily="18" charset="-127"/>
              </a:rPr>
              <a:t>구현 용이</a:t>
            </a:r>
          </a:p>
        </p:txBody>
      </p:sp>
      <p:sp>
        <p:nvSpPr>
          <p:cNvPr id="155" name="모서리가 둥근 직사각형 89">
            <a:extLst>
              <a:ext uri="{FF2B5EF4-FFF2-40B4-BE49-F238E27FC236}">
                <a16:creationId xmlns:a16="http://schemas.microsoft.com/office/drawing/2014/main" xmlns="" id="{A38A7E41-23D2-463B-854E-54DD428A48D0}"/>
              </a:ext>
            </a:extLst>
          </p:cNvPr>
          <p:cNvSpPr/>
          <p:nvPr/>
        </p:nvSpPr>
        <p:spPr>
          <a:xfrm>
            <a:off x="1120066" y="5838575"/>
            <a:ext cx="2304000" cy="396000"/>
          </a:xfrm>
          <a:prstGeom prst="roundRect">
            <a:avLst>
              <a:gd name="adj" fmla="val 50000"/>
            </a:avLst>
          </a:prstGeom>
          <a:solidFill>
            <a:schemeClr val="accent3">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612" tIns="34612" rIns="34612" bIns="34612" rtlCol="0" anchor="ctr"/>
          <a:lstStyle/>
          <a:p>
            <a:r>
              <a:rPr lang="ko-KR" altLang="en-US" sz="1100" dirty="0">
                <a:solidFill>
                  <a:schemeClr val="bg1"/>
                </a:solidFill>
                <a:latin typeface="HY수평선M" panose="02030600000101010101" pitchFamily="18" charset="-127"/>
                <a:ea typeface="HY수평선M" panose="02030600000101010101" pitchFamily="18" charset="-127"/>
              </a:rPr>
              <a:t>          다양한 컨텐츠 기술요소</a:t>
            </a:r>
            <a:endParaRPr lang="en-US" altLang="ko-KR" sz="1100" dirty="0">
              <a:solidFill>
                <a:schemeClr val="bg1"/>
              </a:solidFill>
              <a:latin typeface="HY수평선M" panose="02030600000101010101" pitchFamily="18" charset="-127"/>
              <a:ea typeface="HY수평선M" panose="02030600000101010101" pitchFamily="18" charset="-127"/>
            </a:endParaRPr>
          </a:p>
          <a:p>
            <a:pPr algn="ctr"/>
            <a:r>
              <a:rPr lang="en-US" altLang="ko-KR" sz="1100" dirty="0">
                <a:solidFill>
                  <a:schemeClr val="bg1"/>
                </a:solidFill>
                <a:latin typeface="HY수평선M" panose="02030600000101010101" pitchFamily="18" charset="-127"/>
                <a:ea typeface="HY수평선M" panose="02030600000101010101" pitchFamily="18" charset="-127"/>
              </a:rPr>
              <a:t>      </a:t>
            </a:r>
            <a:r>
              <a:rPr lang="ko-KR" altLang="en-US" sz="1100" dirty="0">
                <a:solidFill>
                  <a:schemeClr val="bg1"/>
                </a:solidFill>
                <a:latin typeface="HY수평선M" panose="02030600000101010101" pitchFamily="18" charset="-127"/>
                <a:ea typeface="HY수평선M" panose="02030600000101010101" pitchFamily="18" charset="-127"/>
              </a:rPr>
              <a:t> 기능 제공</a:t>
            </a:r>
            <a:endParaRPr lang="en-US" altLang="ko-KR" sz="1100" dirty="0">
              <a:solidFill>
                <a:schemeClr val="bg1"/>
              </a:solidFill>
              <a:latin typeface="HY수평선M" panose="02030600000101010101" pitchFamily="18" charset="-127"/>
              <a:ea typeface="HY수평선M" panose="02030600000101010101" pitchFamily="18" charset="-127"/>
            </a:endParaRPr>
          </a:p>
        </p:txBody>
      </p:sp>
      <p:grpSp>
        <p:nvGrpSpPr>
          <p:cNvPr id="157" name="그룹 156">
            <a:extLst>
              <a:ext uri="{FF2B5EF4-FFF2-40B4-BE49-F238E27FC236}">
                <a16:creationId xmlns:a16="http://schemas.microsoft.com/office/drawing/2014/main" xmlns="" id="{9227D7D5-2509-43EC-B56A-DD052D98547A}"/>
              </a:ext>
            </a:extLst>
          </p:cNvPr>
          <p:cNvGrpSpPr/>
          <p:nvPr/>
        </p:nvGrpSpPr>
        <p:grpSpPr>
          <a:xfrm>
            <a:off x="1266740" y="4798364"/>
            <a:ext cx="160610" cy="168629"/>
            <a:chOff x="6172707" y="3739802"/>
            <a:chExt cx="766080" cy="766080"/>
          </a:xfrm>
        </p:grpSpPr>
        <p:sp>
          <p:nvSpPr>
            <p:cNvPr id="158" name="모서리가 둥근 직사각형 94">
              <a:extLst>
                <a:ext uri="{FF2B5EF4-FFF2-40B4-BE49-F238E27FC236}">
                  <a16:creationId xmlns:a16="http://schemas.microsoft.com/office/drawing/2014/main" xmlns="" id="{869CC4CC-3B7B-4F6A-A8F0-ADE56FEBA63C}"/>
                </a:ext>
              </a:extLst>
            </p:cNvPr>
            <p:cNvSpPr/>
            <p:nvPr/>
          </p:nvSpPr>
          <p:spPr>
            <a:xfrm>
              <a:off x="6172707" y="4041775"/>
              <a:ext cx="766080" cy="1621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prstClr val="white"/>
                </a:solidFill>
                <a:latin typeface="HY수평선M" panose="02030600000101010101" pitchFamily="18" charset="-127"/>
                <a:ea typeface="HY수평선M" panose="02030600000101010101" pitchFamily="18" charset="-127"/>
              </a:endParaRPr>
            </a:p>
          </p:txBody>
        </p:sp>
        <p:sp>
          <p:nvSpPr>
            <p:cNvPr id="159" name="모서리가 둥근 직사각형 95">
              <a:extLst>
                <a:ext uri="{FF2B5EF4-FFF2-40B4-BE49-F238E27FC236}">
                  <a16:creationId xmlns:a16="http://schemas.microsoft.com/office/drawing/2014/main" xmlns="" id="{A9AB79E2-FB4F-455C-9BC2-5C7A046EBC0A}"/>
                </a:ext>
              </a:extLst>
            </p:cNvPr>
            <p:cNvSpPr/>
            <p:nvPr/>
          </p:nvSpPr>
          <p:spPr>
            <a:xfrm rot="16200000">
              <a:off x="6172707" y="4041776"/>
              <a:ext cx="766080" cy="1621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prstClr val="white"/>
                </a:solidFill>
                <a:latin typeface="HY수평선M" panose="02030600000101010101" pitchFamily="18" charset="-127"/>
                <a:ea typeface="HY수평선M" panose="02030600000101010101" pitchFamily="18" charset="-127"/>
              </a:endParaRPr>
            </a:p>
          </p:txBody>
        </p:sp>
      </p:grpSp>
      <p:sp>
        <p:nvSpPr>
          <p:cNvPr id="160" name="모서리가 둥근 직사각형 117">
            <a:extLst>
              <a:ext uri="{FF2B5EF4-FFF2-40B4-BE49-F238E27FC236}">
                <a16:creationId xmlns:a16="http://schemas.microsoft.com/office/drawing/2014/main" xmlns="" id="{7D6BC894-0749-4B98-AA5F-92A518EC767E}"/>
              </a:ext>
            </a:extLst>
          </p:cNvPr>
          <p:cNvSpPr/>
          <p:nvPr/>
        </p:nvSpPr>
        <p:spPr>
          <a:xfrm>
            <a:off x="3729200" y="5576861"/>
            <a:ext cx="3528058" cy="648000"/>
          </a:xfrm>
          <a:prstGeom prst="roundRect">
            <a:avLst>
              <a:gd name="adj" fmla="val 0"/>
            </a:avLst>
          </a:prstGeom>
          <a:solidFill>
            <a:srgbClr val="AFCAEB"/>
          </a:solidFill>
          <a:ln>
            <a:noFill/>
          </a:ln>
        </p:spPr>
        <p:style>
          <a:lnRef idx="2">
            <a:schemeClr val="accent1">
              <a:shade val="50000"/>
            </a:schemeClr>
          </a:lnRef>
          <a:fillRef idx="1">
            <a:schemeClr val="accent1"/>
          </a:fillRef>
          <a:effectRef idx="0">
            <a:schemeClr val="accent1"/>
          </a:effectRef>
          <a:fontRef idx="minor">
            <a:schemeClr val="lt1"/>
          </a:fontRef>
        </p:style>
        <p:txBody>
          <a:bodyPr lIns="87915" tIns="43958" rIns="87915" bIns="43958" rtlCol="0" anchor="ctr"/>
          <a:lstStyle/>
          <a:p>
            <a:pPr algn="ctr"/>
            <a:endParaRPr lang="en-US" altLang="ko-KR" sz="800" dirty="0">
              <a:solidFill>
                <a:prstClr val="white"/>
              </a:solidFill>
              <a:latin typeface="HY수평선M" panose="02030600000101010101" pitchFamily="18" charset="-127"/>
              <a:ea typeface="HY수평선M" panose="02030600000101010101" pitchFamily="18" charset="-127"/>
            </a:endParaRPr>
          </a:p>
        </p:txBody>
      </p:sp>
      <p:sp>
        <p:nvSpPr>
          <p:cNvPr id="161" name="직사각형 160">
            <a:extLst>
              <a:ext uri="{FF2B5EF4-FFF2-40B4-BE49-F238E27FC236}">
                <a16:creationId xmlns:a16="http://schemas.microsoft.com/office/drawing/2014/main" xmlns="" id="{1AFA1028-35EF-4C0D-85E9-E45CD713DB1C}"/>
              </a:ext>
            </a:extLst>
          </p:cNvPr>
          <p:cNvSpPr/>
          <p:nvPr/>
        </p:nvSpPr>
        <p:spPr>
          <a:xfrm>
            <a:off x="3897714" y="5645498"/>
            <a:ext cx="3287534" cy="540000"/>
          </a:xfrm>
          <a:prstGeom prst="rect">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87915" tIns="43958" rIns="87915" bIns="43958" rtlCol="0" anchor="ctr"/>
          <a:lstStyle/>
          <a:p>
            <a:pPr marL="34612" algn="l"/>
            <a:r>
              <a:rPr lang="ko-KR" altLang="en-US" sz="1100" dirty="0">
                <a:solidFill>
                  <a:prstClr val="black">
                    <a:lumMod val="75000"/>
                    <a:lumOff val="25000"/>
                  </a:prstClr>
                </a:solidFill>
                <a:latin typeface="HY수평선M" panose="02030600000101010101" pitchFamily="18" charset="-127"/>
                <a:ea typeface="HY수평선M" panose="02030600000101010101" pitchFamily="18" charset="-127"/>
              </a:rPr>
              <a:t>시스템 단말설치를 사용자가 </a:t>
            </a:r>
            <a:r>
              <a:rPr lang="ko-KR" altLang="en-US" sz="1100">
                <a:solidFill>
                  <a:prstClr val="black">
                    <a:lumMod val="75000"/>
                    <a:lumOff val="25000"/>
                  </a:prstClr>
                </a:solidFill>
                <a:latin typeface="HY수평선M" panose="02030600000101010101" pitchFamily="18" charset="-127"/>
                <a:ea typeface="HY수평선M" panose="02030600000101010101" pitchFamily="18" charset="-127"/>
              </a:rPr>
              <a:t>쉽게 </a:t>
            </a:r>
            <a:r>
              <a:rPr lang="ko-KR" altLang="en-US" sz="1100" smtClean="0">
                <a:solidFill>
                  <a:prstClr val="black">
                    <a:lumMod val="75000"/>
                    <a:lumOff val="25000"/>
                  </a:prstClr>
                </a:solidFill>
                <a:latin typeface="HY수평선M" panose="02030600000101010101" pitchFamily="18" charset="-127"/>
                <a:ea typeface="HY수평선M" panose="02030600000101010101" pitchFamily="18" charset="-127"/>
              </a:rPr>
              <a:t>설치</a:t>
            </a:r>
            <a:r>
              <a:rPr lang="en-US" altLang="ko-KR" sz="1100" smtClean="0">
                <a:solidFill>
                  <a:prstClr val="black">
                    <a:lumMod val="75000"/>
                    <a:lumOff val="25000"/>
                  </a:prstClr>
                </a:solidFill>
                <a:latin typeface="HY수평선M" panose="02030600000101010101" pitchFamily="18" charset="-127"/>
                <a:ea typeface="HY수평선M" panose="02030600000101010101" pitchFamily="18" charset="-127"/>
              </a:rPr>
              <a:t/>
            </a:r>
            <a:br>
              <a:rPr lang="en-US" altLang="ko-KR" sz="1100" smtClean="0">
                <a:solidFill>
                  <a:prstClr val="black">
                    <a:lumMod val="75000"/>
                    <a:lumOff val="25000"/>
                  </a:prstClr>
                </a:solidFill>
                <a:latin typeface="HY수평선M" panose="02030600000101010101" pitchFamily="18" charset="-127"/>
                <a:ea typeface="HY수평선M" panose="02030600000101010101" pitchFamily="18" charset="-127"/>
              </a:rPr>
            </a:br>
            <a:r>
              <a:rPr lang="ko-KR" altLang="en-US" sz="1100" smtClean="0">
                <a:solidFill>
                  <a:prstClr val="black">
                    <a:lumMod val="75000"/>
                    <a:lumOff val="25000"/>
                  </a:prstClr>
                </a:solidFill>
                <a:latin typeface="HY수평선M" panose="02030600000101010101" pitchFamily="18" charset="-127"/>
                <a:ea typeface="HY수평선M" panose="02030600000101010101" pitchFamily="18" charset="-127"/>
              </a:rPr>
              <a:t>가능하도록 </a:t>
            </a:r>
            <a:r>
              <a:rPr lang="en-US" altLang="ko-KR" sz="1100" dirty="0">
                <a:solidFill>
                  <a:prstClr val="black">
                    <a:lumMod val="75000"/>
                    <a:lumOff val="25000"/>
                  </a:prstClr>
                </a:solidFill>
                <a:latin typeface="HY수평선M" panose="02030600000101010101" pitchFamily="18" charset="-127"/>
                <a:ea typeface="HY수평선M" panose="02030600000101010101" pitchFamily="18" charset="-127"/>
              </a:rPr>
              <a:t>UI </a:t>
            </a:r>
            <a:r>
              <a:rPr lang="ko-KR" altLang="en-US" sz="1100" dirty="0">
                <a:solidFill>
                  <a:prstClr val="black">
                    <a:lumMod val="75000"/>
                    <a:lumOff val="25000"/>
                  </a:prstClr>
                </a:solidFill>
                <a:latin typeface="HY수평선M" panose="02030600000101010101" pitchFamily="18" charset="-127"/>
                <a:ea typeface="HY수평선M" panose="02030600000101010101" pitchFamily="18" charset="-127"/>
              </a:rPr>
              <a:t>간편기능 제공</a:t>
            </a:r>
          </a:p>
          <a:p>
            <a:pPr marL="34612" algn="l"/>
            <a:r>
              <a:rPr lang="en-US" altLang="ko-KR" sz="1100" dirty="0">
                <a:solidFill>
                  <a:srgbClr val="FF0000"/>
                </a:solidFill>
                <a:latin typeface="HY수평선M" panose="02030600000101010101" pitchFamily="18" charset="-127"/>
                <a:ea typeface="HY수평선M" panose="02030600000101010101" pitchFamily="18" charset="-127"/>
                <a:sym typeface="Wingdings 2" panose="05020102010507070707" pitchFamily="18" charset="2"/>
              </a:rPr>
              <a:t></a:t>
            </a:r>
            <a:r>
              <a:rPr lang="en-US" altLang="ko-KR" sz="1100" dirty="0">
                <a:solidFill>
                  <a:prstClr val="black">
                    <a:lumMod val="75000"/>
                    <a:lumOff val="25000"/>
                  </a:prstClr>
                </a:solidFill>
                <a:latin typeface="HY수평선M" panose="02030600000101010101" pitchFamily="18" charset="-127"/>
                <a:ea typeface="HY수평선M" panose="02030600000101010101" pitchFamily="18" charset="-127"/>
              </a:rPr>
              <a:t> </a:t>
            </a:r>
            <a:r>
              <a:rPr lang="ko-KR" altLang="en-US" sz="1100" dirty="0">
                <a:solidFill>
                  <a:prstClr val="black">
                    <a:lumMod val="75000"/>
                    <a:lumOff val="25000"/>
                  </a:prstClr>
                </a:solidFill>
                <a:latin typeface="HY수평선M" panose="02030600000101010101" pitchFamily="18" charset="-127"/>
                <a:ea typeface="HY수평선M" panose="02030600000101010101" pitchFamily="18" charset="-127"/>
              </a:rPr>
              <a:t>단순한 시스템 환경설정</a:t>
            </a:r>
            <a:r>
              <a:rPr lang="en-US" altLang="ko-KR" sz="1100" dirty="0">
                <a:solidFill>
                  <a:prstClr val="black">
                    <a:lumMod val="75000"/>
                    <a:lumOff val="25000"/>
                  </a:prstClr>
                </a:solidFill>
                <a:latin typeface="HY수평선M" panose="02030600000101010101" pitchFamily="18" charset="-127"/>
                <a:ea typeface="HY수평선M" panose="02030600000101010101" pitchFamily="18" charset="-127"/>
              </a:rPr>
              <a:t>, </a:t>
            </a:r>
            <a:r>
              <a:rPr lang="ko-KR" altLang="en-US" sz="1100" dirty="0">
                <a:solidFill>
                  <a:prstClr val="black">
                    <a:lumMod val="75000"/>
                    <a:lumOff val="25000"/>
                  </a:prstClr>
                </a:solidFill>
                <a:latin typeface="HY수평선M" panose="02030600000101010101" pitchFamily="18" charset="-127"/>
                <a:ea typeface="HY수평선M" panose="02030600000101010101" pitchFamily="18" charset="-127"/>
              </a:rPr>
              <a:t>단말교체경우 용이 </a:t>
            </a:r>
            <a:endParaRPr lang="en-US" altLang="ko-KR" sz="1100" dirty="0">
              <a:solidFill>
                <a:prstClr val="black">
                  <a:lumMod val="75000"/>
                  <a:lumOff val="25000"/>
                </a:prstClr>
              </a:solidFill>
              <a:latin typeface="HY수평선M" panose="02030600000101010101" pitchFamily="18" charset="-127"/>
              <a:ea typeface="HY수평선M" panose="02030600000101010101" pitchFamily="18" charset="-127"/>
            </a:endParaRPr>
          </a:p>
        </p:txBody>
      </p:sp>
      <p:pic>
        <p:nvPicPr>
          <p:cNvPr id="162" name="Picture 3" descr="E:\4. PreSales 업무\1. 제안서\제안서 이미지 참고\icon, 이미지등\기어1.png">
            <a:extLst>
              <a:ext uri="{FF2B5EF4-FFF2-40B4-BE49-F238E27FC236}">
                <a16:creationId xmlns:a16="http://schemas.microsoft.com/office/drawing/2014/main" xmlns="" id="{4031BFFC-B13D-4887-B7D2-5302ABB54F9F}"/>
              </a:ext>
            </a:extLst>
          </p:cNvPr>
          <p:cNvPicPr>
            <a:picLocks noChangeAspect="1" noChangeArrowheads="1"/>
          </p:cNvPicPr>
          <p:nvPr/>
        </p:nvPicPr>
        <p:blipFill>
          <a:blip r:embed="rId3" cstate="print">
            <a:grayscl/>
          </a:blip>
          <a:srcRect/>
          <a:stretch>
            <a:fillRect/>
          </a:stretch>
        </p:blipFill>
        <p:spPr bwMode="auto">
          <a:xfrm>
            <a:off x="3580641" y="5445225"/>
            <a:ext cx="324000" cy="421828"/>
          </a:xfrm>
          <a:prstGeom prst="rect">
            <a:avLst/>
          </a:prstGeom>
          <a:noFill/>
        </p:spPr>
      </p:pic>
      <p:sp>
        <p:nvSpPr>
          <p:cNvPr id="163" name="직사각형 162">
            <a:extLst>
              <a:ext uri="{FF2B5EF4-FFF2-40B4-BE49-F238E27FC236}">
                <a16:creationId xmlns:a16="http://schemas.microsoft.com/office/drawing/2014/main" xmlns="" id="{35D4F5F3-32A0-40B9-BDFA-9D62B30F7906}"/>
              </a:ext>
            </a:extLst>
          </p:cNvPr>
          <p:cNvSpPr/>
          <p:nvPr/>
        </p:nvSpPr>
        <p:spPr>
          <a:xfrm>
            <a:off x="704528" y="1556792"/>
            <a:ext cx="8856538" cy="48240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7915" tIns="43958" rIns="87915" bIns="43958" rtlCol="0" anchor="ctr"/>
          <a:lstStyle/>
          <a:p>
            <a:pPr algn="ctr"/>
            <a:endParaRPr lang="ko-KR" altLang="en-US" sz="800">
              <a:solidFill>
                <a:prstClr val="white"/>
              </a:solidFill>
              <a:latin typeface="HY수평선M" panose="02030600000101010101" pitchFamily="18" charset="-127"/>
              <a:ea typeface="HY수평선M" panose="02030600000101010101" pitchFamily="18" charset="-127"/>
            </a:endParaRPr>
          </a:p>
        </p:txBody>
      </p:sp>
      <p:grpSp>
        <p:nvGrpSpPr>
          <p:cNvPr id="164" name="그룹 163">
            <a:extLst>
              <a:ext uri="{FF2B5EF4-FFF2-40B4-BE49-F238E27FC236}">
                <a16:creationId xmlns:a16="http://schemas.microsoft.com/office/drawing/2014/main" xmlns="" id="{BCA609F4-8130-4F19-8FCC-D35AFB82DF4D}"/>
              </a:ext>
            </a:extLst>
          </p:cNvPr>
          <p:cNvGrpSpPr/>
          <p:nvPr/>
        </p:nvGrpSpPr>
        <p:grpSpPr>
          <a:xfrm>
            <a:off x="1266740" y="5381712"/>
            <a:ext cx="160610" cy="168629"/>
            <a:chOff x="6172707" y="3739802"/>
            <a:chExt cx="766080" cy="766080"/>
          </a:xfrm>
        </p:grpSpPr>
        <p:sp>
          <p:nvSpPr>
            <p:cNvPr id="165" name="모서리가 둥근 직사각형 94">
              <a:extLst>
                <a:ext uri="{FF2B5EF4-FFF2-40B4-BE49-F238E27FC236}">
                  <a16:creationId xmlns:a16="http://schemas.microsoft.com/office/drawing/2014/main" xmlns="" id="{08840769-5C75-42F0-98DB-E1F23F7A2BCA}"/>
                </a:ext>
              </a:extLst>
            </p:cNvPr>
            <p:cNvSpPr/>
            <p:nvPr/>
          </p:nvSpPr>
          <p:spPr>
            <a:xfrm>
              <a:off x="6172707" y="4041775"/>
              <a:ext cx="766080" cy="1621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prstClr val="white"/>
                </a:solidFill>
                <a:latin typeface="HY수평선M" panose="02030600000101010101" pitchFamily="18" charset="-127"/>
                <a:ea typeface="HY수평선M" panose="02030600000101010101" pitchFamily="18" charset="-127"/>
              </a:endParaRPr>
            </a:p>
          </p:txBody>
        </p:sp>
        <p:sp>
          <p:nvSpPr>
            <p:cNvPr id="166" name="모서리가 둥근 직사각형 95">
              <a:extLst>
                <a:ext uri="{FF2B5EF4-FFF2-40B4-BE49-F238E27FC236}">
                  <a16:creationId xmlns:a16="http://schemas.microsoft.com/office/drawing/2014/main" xmlns="" id="{45AAED70-D8B5-4F10-B505-87A4DD8896B9}"/>
                </a:ext>
              </a:extLst>
            </p:cNvPr>
            <p:cNvSpPr/>
            <p:nvPr/>
          </p:nvSpPr>
          <p:spPr>
            <a:xfrm rot="16200000">
              <a:off x="6172707" y="4041776"/>
              <a:ext cx="766080" cy="1621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a:solidFill>
                  <a:prstClr val="white"/>
                </a:solidFill>
                <a:latin typeface="HY수평선M" panose="02030600000101010101" pitchFamily="18" charset="-127"/>
                <a:ea typeface="HY수평선M" panose="02030600000101010101" pitchFamily="18" charset="-127"/>
              </a:endParaRPr>
            </a:p>
          </p:txBody>
        </p:sp>
      </p:grpSp>
      <p:grpSp>
        <p:nvGrpSpPr>
          <p:cNvPr id="167" name="그룹 166">
            <a:extLst>
              <a:ext uri="{FF2B5EF4-FFF2-40B4-BE49-F238E27FC236}">
                <a16:creationId xmlns:a16="http://schemas.microsoft.com/office/drawing/2014/main" xmlns="" id="{B03FA924-99E0-45D7-87F7-5D1D1B91B7B1}"/>
              </a:ext>
            </a:extLst>
          </p:cNvPr>
          <p:cNvGrpSpPr/>
          <p:nvPr/>
        </p:nvGrpSpPr>
        <p:grpSpPr>
          <a:xfrm>
            <a:off x="1280593" y="5928500"/>
            <a:ext cx="160610" cy="168629"/>
            <a:chOff x="6172707" y="3739802"/>
            <a:chExt cx="766080" cy="766080"/>
          </a:xfrm>
        </p:grpSpPr>
        <p:sp>
          <p:nvSpPr>
            <p:cNvPr id="168" name="모서리가 둥근 직사각형 94">
              <a:extLst>
                <a:ext uri="{FF2B5EF4-FFF2-40B4-BE49-F238E27FC236}">
                  <a16:creationId xmlns:a16="http://schemas.microsoft.com/office/drawing/2014/main" xmlns="" id="{CE94BA51-8524-4899-9FAD-C27476C31927}"/>
                </a:ext>
              </a:extLst>
            </p:cNvPr>
            <p:cNvSpPr/>
            <p:nvPr/>
          </p:nvSpPr>
          <p:spPr>
            <a:xfrm>
              <a:off x="6172707" y="4041775"/>
              <a:ext cx="766080" cy="1621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a:solidFill>
                  <a:prstClr val="white"/>
                </a:solidFill>
                <a:latin typeface="HY수평선M" panose="02030600000101010101" pitchFamily="18" charset="-127"/>
                <a:ea typeface="HY수평선M" panose="02030600000101010101" pitchFamily="18" charset="-127"/>
              </a:endParaRPr>
            </a:p>
          </p:txBody>
        </p:sp>
        <p:sp>
          <p:nvSpPr>
            <p:cNvPr id="169" name="모서리가 둥근 직사각형 95">
              <a:extLst>
                <a:ext uri="{FF2B5EF4-FFF2-40B4-BE49-F238E27FC236}">
                  <a16:creationId xmlns:a16="http://schemas.microsoft.com/office/drawing/2014/main" xmlns="" id="{1C829978-27B5-4B39-946D-73A9BCBCFD5C}"/>
                </a:ext>
              </a:extLst>
            </p:cNvPr>
            <p:cNvSpPr/>
            <p:nvPr/>
          </p:nvSpPr>
          <p:spPr>
            <a:xfrm rot="16200000">
              <a:off x="6172707" y="4041776"/>
              <a:ext cx="766080" cy="1621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a:solidFill>
                  <a:prstClr val="white"/>
                </a:solidFill>
                <a:latin typeface="HY수평선M" panose="02030600000101010101" pitchFamily="18" charset="-127"/>
                <a:ea typeface="HY수평선M" panose="02030600000101010101" pitchFamily="18" charset="-127"/>
              </a:endParaRPr>
            </a:p>
          </p:txBody>
        </p:sp>
      </p:grpSp>
      <p:sp>
        <p:nvSpPr>
          <p:cNvPr id="170" name="TextBox 169">
            <a:extLst>
              <a:ext uri="{FF2B5EF4-FFF2-40B4-BE49-F238E27FC236}">
                <a16:creationId xmlns:a16="http://schemas.microsoft.com/office/drawing/2014/main" xmlns="" id="{5AF71799-CAAC-47BA-AC4F-370A668FCECE}"/>
              </a:ext>
            </a:extLst>
          </p:cNvPr>
          <p:cNvSpPr txBox="1"/>
          <p:nvPr/>
        </p:nvSpPr>
        <p:spPr>
          <a:xfrm>
            <a:off x="7041232" y="5619826"/>
            <a:ext cx="2520280" cy="496579"/>
          </a:xfrm>
          <a:prstGeom prst="rect">
            <a:avLst/>
          </a:prstGeom>
          <a:noFill/>
        </p:spPr>
        <p:txBody>
          <a:bodyPr wrap="square" lIns="87915" tIns="43958" rIns="87915" bIns="43958" rtlCol="0" anchor="ctr">
            <a:spAutoFit/>
          </a:bodyPr>
          <a:lstStyle/>
          <a:p>
            <a:pPr algn="ctr">
              <a:spcBef>
                <a:spcPts val="289"/>
              </a:spcBef>
            </a:pPr>
            <a:r>
              <a:rPr lang="en-US" altLang="ko-KR" sz="1200" dirty="0">
                <a:solidFill>
                  <a:srgbClr val="0000FF"/>
                </a:solidFill>
                <a:latin typeface="HY수평선M" panose="02030600000101010101" pitchFamily="18" charset="-127"/>
                <a:ea typeface="HY수평선M" panose="02030600000101010101" pitchFamily="18" charset="-127"/>
              </a:rPr>
              <a:t>UI </a:t>
            </a:r>
            <a:r>
              <a:rPr lang="en-US" altLang="ko-KR" sz="1200" dirty="0" err="1">
                <a:solidFill>
                  <a:srgbClr val="0000FF"/>
                </a:solidFill>
                <a:latin typeface="HY수평선M" panose="02030600000101010101" pitchFamily="18" charset="-127"/>
                <a:ea typeface="HY수평선M" panose="02030600000101010101" pitchFamily="18" charset="-127"/>
              </a:rPr>
              <a:t>Thema</a:t>
            </a:r>
            <a:r>
              <a:rPr lang="en-US" altLang="ko-KR" sz="1200" dirty="0">
                <a:solidFill>
                  <a:srgbClr val="0000FF"/>
                </a:solidFill>
                <a:latin typeface="HY수평선M" panose="02030600000101010101" pitchFamily="18" charset="-127"/>
                <a:ea typeface="HY수평선M" panose="02030600000101010101" pitchFamily="18" charset="-127"/>
              </a:rPr>
              <a:t> </a:t>
            </a:r>
            <a:r>
              <a:rPr lang="ko-KR" altLang="en-US" sz="1200" dirty="0">
                <a:solidFill>
                  <a:srgbClr val="0000FF"/>
                </a:solidFill>
                <a:latin typeface="HY수평선M" panose="02030600000101010101" pitchFamily="18" charset="-127"/>
                <a:ea typeface="HY수평선M" panose="02030600000101010101" pitchFamily="18" charset="-127"/>
              </a:rPr>
              <a:t>별 화면 제공</a:t>
            </a:r>
            <a:endParaRPr lang="en-US" altLang="ko-KR" sz="1200" dirty="0">
              <a:solidFill>
                <a:srgbClr val="0000FF"/>
              </a:solidFill>
              <a:latin typeface="HY수평선M" panose="02030600000101010101" pitchFamily="18" charset="-127"/>
              <a:ea typeface="HY수평선M" panose="02030600000101010101" pitchFamily="18" charset="-127"/>
            </a:endParaRPr>
          </a:p>
          <a:p>
            <a:pPr algn="ctr">
              <a:spcBef>
                <a:spcPts val="289"/>
              </a:spcBef>
            </a:pPr>
            <a:r>
              <a:rPr lang="en-US" altLang="ko-KR" sz="1200" dirty="0">
                <a:solidFill>
                  <a:srgbClr val="0000FF"/>
                </a:solidFill>
                <a:latin typeface="HY수평선M" panose="02030600000101010101" pitchFamily="18" charset="-127"/>
                <a:ea typeface="HY수평선M" panose="02030600000101010101" pitchFamily="18" charset="-127"/>
              </a:rPr>
              <a:t>(</a:t>
            </a:r>
            <a:r>
              <a:rPr lang="ko-KR" altLang="en-US" sz="1200" dirty="0">
                <a:solidFill>
                  <a:srgbClr val="0000FF"/>
                </a:solidFill>
                <a:latin typeface="HY수평선M" panose="02030600000101010101" pitchFamily="18" charset="-127"/>
                <a:ea typeface="HY수평선M" panose="02030600000101010101" pitchFamily="18" charset="-127"/>
              </a:rPr>
              <a:t>복수 </a:t>
            </a:r>
            <a:r>
              <a:rPr lang="en-US" altLang="ko-KR" sz="1200" dirty="0" err="1">
                <a:solidFill>
                  <a:srgbClr val="0000FF"/>
                </a:solidFill>
                <a:latin typeface="HY수평선M" panose="02030600000101010101" pitchFamily="18" charset="-127"/>
                <a:ea typeface="HY수평선M" panose="02030600000101010101" pitchFamily="18" charset="-127"/>
              </a:rPr>
              <a:t>Thema</a:t>
            </a:r>
            <a:r>
              <a:rPr lang="en-US" altLang="ko-KR" sz="1200" dirty="0">
                <a:solidFill>
                  <a:srgbClr val="0000FF"/>
                </a:solidFill>
                <a:latin typeface="HY수평선M" panose="02030600000101010101" pitchFamily="18" charset="-127"/>
                <a:ea typeface="HY수평선M" panose="02030600000101010101" pitchFamily="18" charset="-127"/>
              </a:rPr>
              <a:t> </a:t>
            </a:r>
            <a:r>
              <a:rPr lang="ko-KR" altLang="en-US" sz="1200" dirty="0">
                <a:solidFill>
                  <a:srgbClr val="0000FF"/>
                </a:solidFill>
                <a:latin typeface="HY수평선M" panose="02030600000101010101" pitchFamily="18" charset="-127"/>
                <a:ea typeface="HY수평선M" panose="02030600000101010101" pitchFamily="18" charset="-127"/>
              </a:rPr>
              <a:t>구성</a:t>
            </a:r>
            <a:r>
              <a:rPr lang="en-US" altLang="ko-KR" sz="1200" dirty="0">
                <a:solidFill>
                  <a:srgbClr val="0000FF"/>
                </a:solidFill>
                <a:latin typeface="HY수평선M" panose="02030600000101010101" pitchFamily="18" charset="-127"/>
                <a:ea typeface="HY수평선M" panose="02030600000101010101" pitchFamily="18" charset="-127"/>
              </a:rPr>
              <a:t>)</a:t>
            </a:r>
          </a:p>
        </p:txBody>
      </p:sp>
      <p:pic>
        <p:nvPicPr>
          <p:cNvPr id="171" name="그림 170">
            <a:extLst>
              <a:ext uri="{FF2B5EF4-FFF2-40B4-BE49-F238E27FC236}">
                <a16:creationId xmlns:a16="http://schemas.microsoft.com/office/drawing/2014/main" xmlns="" id="{4EAA6869-EA29-4769-989F-161605F15F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7258" y="5661248"/>
            <a:ext cx="172182" cy="180000"/>
          </a:xfrm>
          <a:prstGeom prst="rect">
            <a:avLst/>
          </a:prstGeom>
        </p:spPr>
      </p:pic>
      <p:pic>
        <p:nvPicPr>
          <p:cNvPr id="172" name="그림 171">
            <a:extLst>
              <a:ext uri="{FF2B5EF4-FFF2-40B4-BE49-F238E27FC236}">
                <a16:creationId xmlns:a16="http://schemas.microsoft.com/office/drawing/2014/main" xmlns="" id="{1227A64B-6E59-46D3-88ED-7C7A5F1DA2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7458" y="5913296"/>
            <a:ext cx="172182" cy="180000"/>
          </a:xfrm>
          <a:prstGeom prst="rect">
            <a:avLst/>
          </a:prstGeom>
        </p:spPr>
      </p:pic>
      <p:pic>
        <p:nvPicPr>
          <p:cNvPr id="173" name="Picture 26" descr="화살표-3">
            <a:extLst>
              <a:ext uri="{FF2B5EF4-FFF2-40B4-BE49-F238E27FC236}">
                <a16:creationId xmlns:a16="http://schemas.microsoft.com/office/drawing/2014/main" xmlns="" id="{2C63D8BF-EA0D-4B80-8D59-BDEB68E9A358}"/>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artisticMosiaicBubbles/>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5400000">
            <a:off x="4628850" y="4285852"/>
            <a:ext cx="432000" cy="18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그림 173">
            <a:extLst>
              <a:ext uri="{FF2B5EF4-FFF2-40B4-BE49-F238E27FC236}">
                <a16:creationId xmlns:a16="http://schemas.microsoft.com/office/drawing/2014/main" xmlns="" id="{1D3BACCE-7707-4DC3-A308-7F8844665B13}"/>
              </a:ext>
            </a:extLst>
          </p:cNvPr>
          <p:cNvPicPr>
            <a:picLocks noChangeAspect="1"/>
          </p:cNvPicPr>
          <p:nvPr/>
        </p:nvPicPr>
        <p:blipFill>
          <a:blip r:embed="rId8"/>
          <a:stretch>
            <a:fillRect/>
          </a:stretch>
        </p:blipFill>
        <p:spPr>
          <a:xfrm>
            <a:off x="4566135" y="4092137"/>
            <a:ext cx="1381125" cy="1150243"/>
          </a:xfrm>
          <a:prstGeom prst="rect">
            <a:avLst/>
          </a:prstGeom>
          <a:solidFill>
            <a:srgbClr val="AFCAEB"/>
          </a:solidFill>
          <a:ln>
            <a:solidFill>
              <a:schemeClr val="bg1">
                <a:lumMod val="75000"/>
              </a:schemeClr>
            </a:solidFill>
          </a:ln>
        </p:spPr>
      </p:pic>
      <p:pic>
        <p:nvPicPr>
          <p:cNvPr id="175" name="Picture 3">
            <a:extLst>
              <a:ext uri="{FF2B5EF4-FFF2-40B4-BE49-F238E27FC236}">
                <a16:creationId xmlns:a16="http://schemas.microsoft.com/office/drawing/2014/main" xmlns="" id="{583DD453-64A5-4994-8C00-249D383D76B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80316" y="1717277"/>
            <a:ext cx="3050757" cy="217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6" name="Freeform 234">
            <a:extLst>
              <a:ext uri="{FF2B5EF4-FFF2-40B4-BE49-F238E27FC236}">
                <a16:creationId xmlns:a16="http://schemas.microsoft.com/office/drawing/2014/main" xmlns="" id="{56A8CA6E-7138-4D3E-937C-CD0526334FCF}"/>
              </a:ext>
            </a:extLst>
          </p:cNvPr>
          <p:cNvSpPr>
            <a:spLocks/>
          </p:cNvSpPr>
          <p:nvPr/>
        </p:nvSpPr>
        <p:spPr bwMode="auto">
          <a:xfrm rot="21205721" flipH="1" flipV="1">
            <a:off x="5122094" y="3374868"/>
            <a:ext cx="1485137" cy="797072"/>
          </a:xfrm>
          <a:custGeom>
            <a:avLst/>
            <a:gdLst>
              <a:gd name="T0" fmla="*/ 0 w 415"/>
              <a:gd name="T1" fmla="*/ 0 h 334"/>
              <a:gd name="T2" fmla="*/ 0 w 415"/>
              <a:gd name="T3" fmla="*/ 0 h 334"/>
              <a:gd name="T4" fmla="*/ 0 w 415"/>
              <a:gd name="T5" fmla="*/ 0 h 334"/>
              <a:gd name="T6" fmla="*/ 0 w 415"/>
              <a:gd name="T7" fmla="*/ 0 h 334"/>
              <a:gd name="T8" fmla="*/ 0 w 415"/>
              <a:gd name="T9" fmla="*/ 0 h 334"/>
              <a:gd name="T10" fmla="*/ 0 w 415"/>
              <a:gd name="T11" fmla="*/ 0 h 334"/>
              <a:gd name="T12" fmla="*/ 0 w 415"/>
              <a:gd name="T13" fmla="*/ 0 h 334"/>
              <a:gd name="T14" fmla="*/ 0 w 415"/>
              <a:gd name="T15" fmla="*/ 0 h 334"/>
              <a:gd name="T16" fmla="*/ 0 w 415"/>
              <a:gd name="T17" fmla="*/ 0 h 334"/>
              <a:gd name="T18" fmla="*/ 0 w 415"/>
              <a:gd name="T19" fmla="*/ 0 h 334"/>
              <a:gd name="T20" fmla="*/ 0 w 415"/>
              <a:gd name="T21" fmla="*/ 0 h 334"/>
              <a:gd name="T22" fmla="*/ 0 w 415"/>
              <a:gd name="T23" fmla="*/ 0 h 334"/>
              <a:gd name="T24" fmla="*/ 0 w 415"/>
              <a:gd name="T25" fmla="*/ 0 h 334"/>
              <a:gd name="T26" fmla="*/ 0 w 415"/>
              <a:gd name="T27" fmla="*/ 0 h 334"/>
              <a:gd name="T28" fmla="*/ 0 w 415"/>
              <a:gd name="T29" fmla="*/ 0 h 334"/>
              <a:gd name="T30" fmla="*/ 1 w 415"/>
              <a:gd name="T31" fmla="*/ 0 h 334"/>
              <a:gd name="T32" fmla="*/ 1 w 415"/>
              <a:gd name="T33" fmla="*/ 0 h 334"/>
              <a:gd name="T34" fmla="*/ 1 w 415"/>
              <a:gd name="T35" fmla="*/ 0 h 334"/>
              <a:gd name="T36" fmla="*/ 1 w 415"/>
              <a:gd name="T37" fmla="*/ 0 h 334"/>
              <a:gd name="T38" fmla="*/ 1 w 415"/>
              <a:gd name="T39" fmla="*/ 0 h 334"/>
              <a:gd name="T40" fmla="*/ 1 w 415"/>
              <a:gd name="T41" fmla="*/ 0 h 334"/>
              <a:gd name="T42" fmla="*/ 1 w 415"/>
              <a:gd name="T43" fmla="*/ 0 h 334"/>
              <a:gd name="T44" fmla="*/ 1 w 415"/>
              <a:gd name="T45" fmla="*/ 0 h 334"/>
              <a:gd name="T46" fmla="*/ 1 w 415"/>
              <a:gd name="T47" fmla="*/ 0 h 334"/>
              <a:gd name="T48" fmla="*/ 1 w 415"/>
              <a:gd name="T49" fmla="*/ 0 h 334"/>
              <a:gd name="T50" fmla="*/ 1 w 415"/>
              <a:gd name="T51" fmla="*/ 0 h 334"/>
              <a:gd name="T52" fmla="*/ 1 w 415"/>
              <a:gd name="T53" fmla="*/ 0 h 334"/>
              <a:gd name="T54" fmla="*/ 1 w 415"/>
              <a:gd name="T55" fmla="*/ 0 h 334"/>
              <a:gd name="T56" fmla="*/ 1 w 415"/>
              <a:gd name="T57" fmla="*/ 0 h 334"/>
              <a:gd name="T58" fmla="*/ 0 w 415"/>
              <a:gd name="T59" fmla="*/ 0 h 334"/>
              <a:gd name="T60" fmla="*/ 0 w 415"/>
              <a:gd name="T61" fmla="*/ 0 h 334"/>
              <a:gd name="T62" fmla="*/ 0 w 415"/>
              <a:gd name="T63" fmla="*/ 0 h 334"/>
              <a:gd name="T64" fmla="*/ 0 w 415"/>
              <a:gd name="T65" fmla="*/ 0 h 334"/>
              <a:gd name="T66" fmla="*/ 0 w 415"/>
              <a:gd name="T67" fmla="*/ 0 h 334"/>
              <a:gd name="T68" fmla="*/ 0 w 415"/>
              <a:gd name="T69" fmla="*/ 0 h 334"/>
              <a:gd name="T70" fmla="*/ 0 w 415"/>
              <a:gd name="T71" fmla="*/ 0 h 334"/>
              <a:gd name="T72" fmla="*/ 0 w 415"/>
              <a:gd name="T73" fmla="*/ 0 h 334"/>
              <a:gd name="T74" fmla="*/ 0 w 415"/>
              <a:gd name="T75" fmla="*/ 0 h 334"/>
              <a:gd name="T76" fmla="*/ 0 w 415"/>
              <a:gd name="T77" fmla="*/ 0 h 334"/>
              <a:gd name="T78" fmla="*/ 0 w 415"/>
              <a:gd name="T79" fmla="*/ 0 h 334"/>
              <a:gd name="T80" fmla="*/ 0 w 415"/>
              <a:gd name="T81" fmla="*/ 0 h 334"/>
              <a:gd name="T82" fmla="*/ 0 w 415"/>
              <a:gd name="T83" fmla="*/ 0 h 334"/>
              <a:gd name="T84" fmla="*/ 0 w 415"/>
              <a:gd name="T85" fmla="*/ 0 h 3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5"/>
              <a:gd name="T130" fmla="*/ 0 h 334"/>
              <a:gd name="T131" fmla="*/ 415 w 415"/>
              <a:gd name="T132" fmla="*/ 334 h 33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5" h="334">
                <a:moveTo>
                  <a:pt x="0" y="81"/>
                </a:moveTo>
                <a:lnTo>
                  <a:pt x="2" y="122"/>
                </a:lnTo>
                <a:lnTo>
                  <a:pt x="2" y="135"/>
                </a:lnTo>
                <a:lnTo>
                  <a:pt x="7" y="151"/>
                </a:lnTo>
                <a:lnTo>
                  <a:pt x="10" y="165"/>
                </a:lnTo>
                <a:lnTo>
                  <a:pt x="12" y="176"/>
                </a:lnTo>
                <a:lnTo>
                  <a:pt x="17" y="190"/>
                </a:lnTo>
                <a:lnTo>
                  <a:pt x="22" y="201"/>
                </a:lnTo>
                <a:lnTo>
                  <a:pt x="27" y="215"/>
                </a:lnTo>
                <a:lnTo>
                  <a:pt x="35" y="230"/>
                </a:lnTo>
                <a:lnTo>
                  <a:pt x="45" y="244"/>
                </a:lnTo>
                <a:lnTo>
                  <a:pt x="52" y="255"/>
                </a:lnTo>
                <a:lnTo>
                  <a:pt x="60" y="264"/>
                </a:lnTo>
                <a:lnTo>
                  <a:pt x="67" y="273"/>
                </a:lnTo>
                <a:lnTo>
                  <a:pt x="74" y="280"/>
                </a:lnTo>
                <a:lnTo>
                  <a:pt x="84" y="289"/>
                </a:lnTo>
                <a:lnTo>
                  <a:pt x="92" y="296"/>
                </a:lnTo>
                <a:lnTo>
                  <a:pt x="102" y="303"/>
                </a:lnTo>
                <a:lnTo>
                  <a:pt x="109" y="307"/>
                </a:lnTo>
                <a:lnTo>
                  <a:pt x="119" y="314"/>
                </a:lnTo>
                <a:lnTo>
                  <a:pt x="132" y="319"/>
                </a:lnTo>
                <a:lnTo>
                  <a:pt x="141" y="323"/>
                </a:lnTo>
                <a:lnTo>
                  <a:pt x="151" y="328"/>
                </a:lnTo>
                <a:lnTo>
                  <a:pt x="164" y="330"/>
                </a:lnTo>
                <a:lnTo>
                  <a:pt x="176" y="332"/>
                </a:lnTo>
                <a:lnTo>
                  <a:pt x="191" y="334"/>
                </a:lnTo>
                <a:lnTo>
                  <a:pt x="204" y="332"/>
                </a:lnTo>
                <a:lnTo>
                  <a:pt x="216" y="332"/>
                </a:lnTo>
                <a:lnTo>
                  <a:pt x="226" y="330"/>
                </a:lnTo>
                <a:lnTo>
                  <a:pt x="238" y="325"/>
                </a:lnTo>
                <a:lnTo>
                  <a:pt x="251" y="323"/>
                </a:lnTo>
                <a:lnTo>
                  <a:pt x="261" y="319"/>
                </a:lnTo>
                <a:lnTo>
                  <a:pt x="273" y="312"/>
                </a:lnTo>
                <a:lnTo>
                  <a:pt x="285" y="303"/>
                </a:lnTo>
                <a:lnTo>
                  <a:pt x="298" y="294"/>
                </a:lnTo>
                <a:lnTo>
                  <a:pt x="305" y="287"/>
                </a:lnTo>
                <a:lnTo>
                  <a:pt x="315" y="278"/>
                </a:lnTo>
                <a:lnTo>
                  <a:pt x="323" y="269"/>
                </a:lnTo>
                <a:lnTo>
                  <a:pt x="330" y="258"/>
                </a:lnTo>
                <a:lnTo>
                  <a:pt x="340" y="244"/>
                </a:lnTo>
                <a:lnTo>
                  <a:pt x="348" y="233"/>
                </a:lnTo>
                <a:lnTo>
                  <a:pt x="357" y="217"/>
                </a:lnTo>
                <a:lnTo>
                  <a:pt x="370" y="188"/>
                </a:lnTo>
                <a:lnTo>
                  <a:pt x="377" y="165"/>
                </a:lnTo>
                <a:lnTo>
                  <a:pt x="382" y="138"/>
                </a:lnTo>
                <a:lnTo>
                  <a:pt x="385" y="117"/>
                </a:lnTo>
                <a:lnTo>
                  <a:pt x="387" y="90"/>
                </a:lnTo>
                <a:lnTo>
                  <a:pt x="415" y="90"/>
                </a:lnTo>
                <a:lnTo>
                  <a:pt x="350" y="0"/>
                </a:lnTo>
                <a:lnTo>
                  <a:pt x="283" y="90"/>
                </a:lnTo>
                <a:lnTo>
                  <a:pt x="313" y="90"/>
                </a:lnTo>
                <a:lnTo>
                  <a:pt x="310" y="117"/>
                </a:lnTo>
                <a:lnTo>
                  <a:pt x="308" y="138"/>
                </a:lnTo>
                <a:lnTo>
                  <a:pt x="300" y="158"/>
                </a:lnTo>
                <a:lnTo>
                  <a:pt x="290" y="188"/>
                </a:lnTo>
                <a:lnTo>
                  <a:pt x="280" y="201"/>
                </a:lnTo>
                <a:lnTo>
                  <a:pt x="273" y="215"/>
                </a:lnTo>
                <a:lnTo>
                  <a:pt x="263" y="226"/>
                </a:lnTo>
                <a:lnTo>
                  <a:pt x="253" y="237"/>
                </a:lnTo>
                <a:lnTo>
                  <a:pt x="243" y="246"/>
                </a:lnTo>
                <a:lnTo>
                  <a:pt x="233" y="253"/>
                </a:lnTo>
                <a:lnTo>
                  <a:pt x="221" y="262"/>
                </a:lnTo>
                <a:lnTo>
                  <a:pt x="208" y="269"/>
                </a:lnTo>
                <a:lnTo>
                  <a:pt x="194" y="273"/>
                </a:lnTo>
                <a:lnTo>
                  <a:pt x="184" y="276"/>
                </a:lnTo>
                <a:lnTo>
                  <a:pt x="169" y="278"/>
                </a:lnTo>
                <a:lnTo>
                  <a:pt x="154" y="278"/>
                </a:lnTo>
                <a:lnTo>
                  <a:pt x="144" y="278"/>
                </a:lnTo>
                <a:lnTo>
                  <a:pt x="134" y="278"/>
                </a:lnTo>
                <a:lnTo>
                  <a:pt x="122" y="273"/>
                </a:lnTo>
                <a:lnTo>
                  <a:pt x="109" y="269"/>
                </a:lnTo>
                <a:lnTo>
                  <a:pt x="97" y="264"/>
                </a:lnTo>
                <a:lnTo>
                  <a:pt x="87" y="258"/>
                </a:lnTo>
                <a:lnTo>
                  <a:pt x="69" y="246"/>
                </a:lnTo>
                <a:lnTo>
                  <a:pt x="60" y="235"/>
                </a:lnTo>
                <a:lnTo>
                  <a:pt x="47" y="221"/>
                </a:lnTo>
                <a:lnTo>
                  <a:pt x="37" y="208"/>
                </a:lnTo>
                <a:lnTo>
                  <a:pt x="32" y="199"/>
                </a:lnTo>
                <a:lnTo>
                  <a:pt x="25" y="185"/>
                </a:lnTo>
                <a:lnTo>
                  <a:pt x="20" y="174"/>
                </a:lnTo>
                <a:lnTo>
                  <a:pt x="15" y="165"/>
                </a:lnTo>
                <a:lnTo>
                  <a:pt x="12" y="156"/>
                </a:lnTo>
                <a:lnTo>
                  <a:pt x="10" y="145"/>
                </a:lnTo>
                <a:lnTo>
                  <a:pt x="7" y="133"/>
                </a:lnTo>
                <a:lnTo>
                  <a:pt x="5" y="120"/>
                </a:lnTo>
                <a:lnTo>
                  <a:pt x="0" y="81"/>
                </a:lnTo>
                <a:close/>
              </a:path>
            </a:pathLst>
          </a:custGeom>
          <a:solidFill>
            <a:srgbClr val="92D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black">
                  <a:lumMod val="75000"/>
                  <a:lumOff val="25000"/>
                </a:prstClr>
              </a:solidFill>
              <a:latin typeface="HY수평선M" panose="02030600000101010101" pitchFamily="18" charset="-127"/>
              <a:ea typeface="HY수평선M" panose="02030600000101010101" pitchFamily="18" charset="-127"/>
            </a:endParaRPr>
          </a:p>
        </p:txBody>
      </p:sp>
      <p:pic>
        <p:nvPicPr>
          <p:cNvPr id="177" name="Picture 4">
            <a:extLst>
              <a:ext uri="{FF2B5EF4-FFF2-40B4-BE49-F238E27FC236}">
                <a16:creationId xmlns:a16="http://schemas.microsoft.com/office/drawing/2014/main" xmlns="" id="{7A712EAA-52A1-4422-85D4-A7132950F4F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47962" y="1636522"/>
            <a:ext cx="2846430" cy="1928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8" name="Picture 3">
            <a:extLst>
              <a:ext uri="{FF2B5EF4-FFF2-40B4-BE49-F238E27FC236}">
                <a16:creationId xmlns:a16="http://schemas.microsoft.com/office/drawing/2014/main" xmlns="" id="{6FB35923-077E-47A2-8DF0-8889BD6833A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63097" y="3582494"/>
            <a:ext cx="2476550" cy="1667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9" name="Picture 2">
            <a:extLst>
              <a:ext uri="{FF2B5EF4-FFF2-40B4-BE49-F238E27FC236}">
                <a16:creationId xmlns:a16="http://schemas.microsoft.com/office/drawing/2014/main" xmlns="" id="{8F2F36ED-BF23-4E2A-B545-B42EFF7761E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02104" y="2245533"/>
            <a:ext cx="2592288" cy="1637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350087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제목 2"/>
          <p:cNvSpPr txBox="1">
            <a:spLocks/>
          </p:cNvSpPr>
          <p:nvPr/>
        </p:nvSpPr>
        <p:spPr>
          <a:xfrm>
            <a:off x="425670" y="34160"/>
            <a:ext cx="8420100" cy="578495"/>
          </a:xfrm>
          <a:prstGeom prst="rect">
            <a:avLst/>
          </a:prstGeom>
          <a:effectLst/>
        </p:spPr>
        <p:txBody>
          <a:bodyPr vert="horz" lIns="91440" tIns="45720" rIns="91440" bIns="45720" rtlCol="0" anchor="ctr">
            <a:normAutofit/>
          </a:bodyPr>
          <a:lstStyle>
            <a:lvl1pPr algn="l" defTabSz="914400" rtl="0" eaLnBrk="1" latinLnBrk="1" hangingPunct="1">
              <a:spcBef>
                <a:spcPct val="0"/>
              </a:spcBef>
              <a:buNone/>
              <a:defRPr lang="ko-KR" altLang="en-US" sz="2400" b="0" kern="1200" cap="none" spc="0" dirty="0">
                <a:ln>
                  <a:noFill/>
                </a:ln>
                <a:solidFill>
                  <a:schemeClr val="bg1"/>
                </a:solidFill>
                <a:effectLst/>
                <a:latin typeface="나눔고딕 ExtraBold" panose="020D0904000000000000" pitchFamily="50" charset="-127"/>
                <a:ea typeface="나눔고딕 ExtraBold" panose="020D0904000000000000" pitchFamily="50" charset="-127"/>
                <a:cs typeface="+mj-cs"/>
              </a:defRPr>
            </a:lvl1pPr>
          </a:lstStyle>
          <a:p>
            <a:r>
              <a:rPr lang="en-US" altLang="ko-KR" dirty="0">
                <a:solidFill>
                  <a:prstClr val="white"/>
                </a:solidFill>
                <a:latin typeface="HY수평선B" panose="02030600000101010101" pitchFamily="18" charset="-127"/>
                <a:ea typeface="HY수평선B" panose="02030600000101010101" pitchFamily="18" charset="-127"/>
              </a:rPr>
              <a:t>2. </a:t>
            </a:r>
            <a:r>
              <a:rPr dirty="0">
                <a:solidFill>
                  <a:prstClr val="white"/>
                </a:solidFill>
                <a:latin typeface="HY수평선B" panose="02030600000101010101" pitchFamily="18" charset="-127"/>
                <a:ea typeface="HY수평선B" panose="02030600000101010101" pitchFamily="18" charset="-127"/>
              </a:rPr>
              <a:t>시스템 구축</a:t>
            </a:r>
            <a:r>
              <a:rPr lang="ko-KR" altLang="en-US" dirty="0">
                <a:solidFill>
                  <a:prstClr val="white"/>
                </a:solidFill>
                <a:latin typeface="HY수평선B" panose="02030600000101010101" pitchFamily="18" charset="-127"/>
                <a:ea typeface="HY수평선B" panose="02030600000101010101" pitchFamily="18" charset="-127"/>
              </a:rPr>
              <a:t>업무 </a:t>
            </a:r>
            <a:r>
              <a:rPr lang="en-US" altLang="ko-KR" sz="2000" dirty="0">
                <a:solidFill>
                  <a:prstClr val="white"/>
                </a:solidFill>
                <a:latin typeface="HY수평선B" panose="02030600000101010101" pitchFamily="18" charset="-127"/>
                <a:ea typeface="HY수평선B" panose="02030600000101010101" pitchFamily="18" charset="-127"/>
              </a:rPr>
              <a:t>– </a:t>
            </a:r>
            <a:r>
              <a:rPr lang="ko-KR" altLang="en-US" sz="2000" dirty="0">
                <a:solidFill>
                  <a:prstClr val="white"/>
                </a:solidFill>
                <a:latin typeface="HY수평선B" panose="02030600000101010101" pitchFamily="18" charset="-127"/>
                <a:ea typeface="HY수평선B" panose="02030600000101010101" pitchFamily="18" charset="-127"/>
              </a:rPr>
              <a:t>주요 업무 화면</a:t>
            </a:r>
            <a:r>
              <a:rPr lang="en-US" altLang="ko-KR" sz="2000" dirty="0">
                <a:solidFill>
                  <a:prstClr val="white"/>
                </a:solidFill>
                <a:latin typeface="HY수평선B" panose="02030600000101010101" pitchFamily="18" charset="-127"/>
                <a:ea typeface="HY수평선B" panose="02030600000101010101" pitchFamily="18" charset="-127"/>
              </a:rPr>
              <a:t>(</a:t>
            </a:r>
            <a:r>
              <a:rPr lang="ko-KR" altLang="en-US" sz="2000" dirty="0">
                <a:solidFill>
                  <a:prstClr val="white"/>
                </a:solidFill>
                <a:latin typeface="HY수평선B" panose="02030600000101010101" pitchFamily="18" charset="-127"/>
                <a:ea typeface="HY수평선B" panose="02030600000101010101" pitchFamily="18" charset="-127"/>
              </a:rPr>
              <a:t>예시</a:t>
            </a:r>
            <a:r>
              <a:rPr lang="en-US" altLang="ko-KR" sz="2000" dirty="0">
                <a:solidFill>
                  <a:prstClr val="white"/>
                </a:solidFill>
                <a:latin typeface="HY수평선B" panose="02030600000101010101" pitchFamily="18" charset="-127"/>
                <a:ea typeface="HY수평선B" panose="02030600000101010101" pitchFamily="18" charset="-127"/>
              </a:rPr>
              <a:t>)</a:t>
            </a:r>
            <a:endParaRPr sz="2000" dirty="0">
              <a:solidFill>
                <a:prstClr val="white"/>
              </a:solidFill>
              <a:latin typeface="HY수평선B" panose="02030600000101010101" pitchFamily="18" charset="-127"/>
              <a:ea typeface="HY수평선B" panose="02030600000101010101" pitchFamily="18" charset="-127"/>
            </a:endParaRPr>
          </a:p>
        </p:txBody>
      </p:sp>
      <p:sp>
        <p:nvSpPr>
          <p:cNvPr id="22" name="텍스트 개체 틀 2">
            <a:extLst>
              <a:ext uri="{FF2B5EF4-FFF2-40B4-BE49-F238E27FC236}">
                <a16:creationId xmlns="" xmlns:a16="http://schemas.microsoft.com/office/drawing/2014/main" id="{74D66CD5-545A-4D22-883E-23F66C5B1C73}"/>
              </a:ext>
            </a:extLst>
          </p:cNvPr>
          <p:cNvSpPr txBox="1">
            <a:spLocks/>
          </p:cNvSpPr>
          <p:nvPr/>
        </p:nvSpPr>
        <p:spPr bwMode="auto">
          <a:xfrm>
            <a:off x="632520" y="836712"/>
            <a:ext cx="8856000" cy="332757"/>
          </a:xfrm>
          <a:prstGeom prst="rect">
            <a:avLst/>
          </a:prstGeom>
          <a:noFill/>
          <a:ln w="19050">
            <a:solidFill>
              <a:schemeClr val="bg1">
                <a:lumMod val="75000"/>
              </a:schemeClr>
            </a:solidFill>
          </a:ln>
        </p:spPr>
        <p:txBody>
          <a:bodyPr lIns="415347" tIns="34612" rIns="0" bIns="0" anchor="ctr" anchorCtr="0"/>
          <a:lstStyle>
            <a:defPPr>
              <a:defRPr lang="ko-KR"/>
            </a:defPPr>
            <a:lvl1pPr>
              <a:lnSpc>
                <a:spcPct val="110000"/>
              </a:lnSpc>
              <a:defRPr sz="1200">
                <a:solidFill>
                  <a:srgbClr val="000000"/>
                </a:solidFill>
                <a:latin typeface="나눔고딕" panose="020D0604000000000000" pitchFamily="50" charset="-127"/>
                <a:ea typeface="나눔고딕" panose="020D0604000000000000" pitchFamily="50" charset="-127"/>
              </a:defRPr>
            </a:lvl1pPr>
            <a:lvl2pPr marL="742950" indent="-285750">
              <a:defRPr>
                <a:latin typeface="Franklin Gothic Book" pitchFamily="34" charset="0"/>
                <a:ea typeface="굴림" pitchFamily="50" charset="-127"/>
              </a:defRPr>
            </a:lvl2pPr>
            <a:lvl3pPr marL="1143000" indent="-228600">
              <a:defRPr>
                <a:latin typeface="Franklin Gothic Book" pitchFamily="34" charset="0"/>
                <a:ea typeface="굴림" pitchFamily="50" charset="-127"/>
              </a:defRPr>
            </a:lvl3pPr>
            <a:lvl4pPr marL="1600200" indent="-228600">
              <a:defRPr>
                <a:latin typeface="Franklin Gothic Book" pitchFamily="34" charset="0"/>
                <a:ea typeface="굴림" pitchFamily="50" charset="-127"/>
              </a:defRPr>
            </a:lvl4pPr>
            <a:lvl5pPr marL="2057400" indent="-228600">
              <a:defRPr>
                <a:latin typeface="Franklin Gothic Book" pitchFamily="34" charset="0"/>
                <a:ea typeface="굴림" pitchFamily="50" charset="-127"/>
              </a:defRPr>
            </a:lvl5pPr>
            <a:lvl6pPr marL="2514600" indent="-228600" eaLnBrk="0" fontAlgn="base" hangingPunct="0">
              <a:spcBef>
                <a:spcPct val="0"/>
              </a:spcBef>
              <a:spcAft>
                <a:spcPct val="0"/>
              </a:spcAft>
              <a:defRPr>
                <a:latin typeface="Franklin Gothic Book" pitchFamily="34" charset="0"/>
                <a:ea typeface="굴림" pitchFamily="50" charset="-127"/>
              </a:defRPr>
            </a:lvl6pPr>
            <a:lvl7pPr marL="2971800" indent="-228600" eaLnBrk="0" fontAlgn="base" hangingPunct="0">
              <a:spcBef>
                <a:spcPct val="0"/>
              </a:spcBef>
              <a:spcAft>
                <a:spcPct val="0"/>
              </a:spcAft>
              <a:defRPr>
                <a:latin typeface="Franklin Gothic Book" pitchFamily="34" charset="0"/>
                <a:ea typeface="굴림" pitchFamily="50" charset="-127"/>
              </a:defRPr>
            </a:lvl7pPr>
            <a:lvl8pPr marL="3429000" indent="-228600" eaLnBrk="0" fontAlgn="base" hangingPunct="0">
              <a:spcBef>
                <a:spcPct val="0"/>
              </a:spcBef>
              <a:spcAft>
                <a:spcPct val="0"/>
              </a:spcAft>
              <a:defRPr>
                <a:latin typeface="Franklin Gothic Book" pitchFamily="34" charset="0"/>
                <a:ea typeface="굴림" pitchFamily="50" charset="-127"/>
              </a:defRPr>
            </a:lvl8pPr>
            <a:lvl9pPr marL="3886200" indent="-228600" eaLnBrk="0" fontAlgn="base" hangingPunct="0">
              <a:spcBef>
                <a:spcPct val="0"/>
              </a:spcBef>
              <a:spcAft>
                <a:spcPct val="0"/>
              </a:spcAft>
              <a:defRPr>
                <a:latin typeface="Franklin Gothic Book" pitchFamily="34" charset="0"/>
                <a:ea typeface="굴림" pitchFamily="50" charset="-127"/>
              </a:defRPr>
            </a:lvl9pPr>
          </a:lstStyle>
          <a:p>
            <a:pPr algn="l" eaLnBrk="1" fontAlgn="auto" hangingPunct="1">
              <a:lnSpc>
                <a:spcPts val="1442"/>
              </a:lnSpc>
              <a:spcBef>
                <a:spcPts val="0"/>
              </a:spcBef>
              <a:spcAft>
                <a:spcPts val="0"/>
              </a:spcAft>
            </a:pPr>
            <a:r>
              <a:rPr lang="en-US" altLang="ko-KR" sz="1400" kern="0">
                <a:solidFill>
                  <a:srgbClr val="EEECE1">
                    <a:lumMod val="25000"/>
                  </a:srgbClr>
                </a:solidFill>
                <a:latin typeface="HY수평선B" panose="02030600000101010101" pitchFamily="18" charset="-127"/>
                <a:ea typeface="HY수평선B" panose="02030600000101010101" pitchFamily="18" charset="-127"/>
                <a:sym typeface="Wingdings" panose="05000000000000000000" pitchFamily="2" charset="2"/>
              </a:rPr>
              <a:t> </a:t>
            </a:r>
            <a:r>
              <a:rPr lang="en-US" altLang="ko-KR" sz="1400" kern="0" smtClean="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1.  </a:t>
            </a:r>
            <a:r>
              <a:rPr lang="ko-KR" altLang="en-US"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공통</a:t>
            </a:r>
            <a:r>
              <a:rPr lang="en-US" altLang="ko-KR"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a:t>
            </a:r>
            <a:r>
              <a:rPr lang="ko-KR" altLang="en-US"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운영관리</a:t>
            </a:r>
            <a:r>
              <a:rPr lang="en-US" altLang="ko-KR" sz="1400"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rPr>
              <a:t>)</a:t>
            </a:r>
            <a:endParaRPr lang="ko-KR" altLang="en-US" kern="0" dirty="0">
              <a:solidFill>
                <a:srgbClr val="EEECE1">
                  <a:lumMod val="25000"/>
                </a:srgbClr>
              </a:solidFill>
              <a:latin typeface="HY수평선M" panose="02030600000101010101" pitchFamily="18" charset="-127"/>
              <a:ea typeface="HY수평선M" panose="02030600000101010101" pitchFamily="18" charset="-127"/>
              <a:sym typeface="Wingdings" panose="05000000000000000000" pitchFamily="2" charset="2"/>
            </a:endParaRPr>
          </a:p>
        </p:txBody>
      </p:sp>
      <p:grpSp>
        <p:nvGrpSpPr>
          <p:cNvPr id="2" name="그룹 1"/>
          <p:cNvGrpSpPr/>
          <p:nvPr/>
        </p:nvGrpSpPr>
        <p:grpSpPr>
          <a:xfrm>
            <a:off x="675559" y="1340768"/>
            <a:ext cx="8814516" cy="5124753"/>
            <a:chOff x="675559" y="1340768"/>
            <a:chExt cx="8814516" cy="5124753"/>
          </a:xfrm>
        </p:grpSpPr>
        <p:pic>
          <p:nvPicPr>
            <p:cNvPr id="15" name="그림 14" descr="텍스트이(가) 표시된 사진&#10;&#10;자동 생성된 설명">
              <a:extLst>
                <a:ext uri="{FF2B5EF4-FFF2-40B4-BE49-F238E27FC236}">
                  <a16:creationId xmlns="" xmlns:a16="http://schemas.microsoft.com/office/drawing/2014/main" id="{0A0C4CAF-9CAA-491E-B847-150DF2F3D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580" y="1516960"/>
              <a:ext cx="4320000" cy="2488104"/>
            </a:xfrm>
            <a:prstGeom prst="rect">
              <a:avLst/>
            </a:prstGeom>
          </p:spPr>
        </p:pic>
        <p:pic>
          <p:nvPicPr>
            <p:cNvPr id="17" name="그림 16" descr="텍스트이(가) 표시된 사진&#10;&#10;자동 생성된 설명">
              <a:extLst>
                <a:ext uri="{FF2B5EF4-FFF2-40B4-BE49-F238E27FC236}">
                  <a16:creationId xmlns="" xmlns:a16="http://schemas.microsoft.com/office/drawing/2014/main" id="{8192B92B-A886-4154-A740-E40246CB49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529" y="4269521"/>
              <a:ext cx="4309052" cy="2196000"/>
            </a:xfrm>
            <a:prstGeom prst="rect">
              <a:avLst/>
            </a:prstGeom>
          </p:spPr>
        </p:pic>
        <p:pic>
          <p:nvPicPr>
            <p:cNvPr id="19" name="그림 18">
              <a:extLst>
                <a:ext uri="{FF2B5EF4-FFF2-40B4-BE49-F238E27FC236}">
                  <a16:creationId xmlns="" xmlns:a16="http://schemas.microsoft.com/office/drawing/2014/main" id="{DD86C154-05F5-4826-B48E-5C2EB05052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4772" y="1516961"/>
              <a:ext cx="4235303" cy="2488104"/>
            </a:xfrm>
            <a:prstGeom prst="rect">
              <a:avLst/>
            </a:prstGeom>
          </p:spPr>
        </p:pic>
        <p:pic>
          <p:nvPicPr>
            <p:cNvPr id="13" name="그림 12" descr="텍스트이(가) 표시된 사진&#10;&#10;자동 생성된 설명">
              <a:extLst>
                <a:ext uri="{FF2B5EF4-FFF2-40B4-BE49-F238E27FC236}">
                  <a16:creationId xmlns="" xmlns:a16="http://schemas.microsoft.com/office/drawing/2014/main" id="{25424BE9-B644-41F1-9411-07FE641482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2253" y="4286646"/>
              <a:ext cx="4206268" cy="2165021"/>
            </a:xfrm>
            <a:prstGeom prst="rect">
              <a:avLst/>
            </a:prstGeom>
          </p:spPr>
        </p:pic>
        <p:sp>
          <p:nvSpPr>
            <p:cNvPr id="16" name="양쪽 모서리가 둥근 사각형 15"/>
            <p:cNvSpPr/>
            <p:nvPr/>
          </p:nvSpPr>
          <p:spPr>
            <a:xfrm>
              <a:off x="675559" y="1341544"/>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환율관리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18" name="양쪽 모서리가 둥근 사각형 17"/>
            <p:cNvSpPr/>
            <p:nvPr/>
          </p:nvSpPr>
          <p:spPr>
            <a:xfrm>
              <a:off x="704528" y="4077072"/>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수수료관리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23" name="양쪽 모서리가 둥근 사각형 22"/>
            <p:cNvSpPr/>
            <p:nvPr/>
          </p:nvSpPr>
          <p:spPr>
            <a:xfrm>
              <a:off x="5241032" y="1340768"/>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공휴일관리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sp>
          <p:nvSpPr>
            <p:cNvPr id="25" name="양쪽 모서리가 둥근 사각형 24"/>
            <p:cNvSpPr/>
            <p:nvPr/>
          </p:nvSpPr>
          <p:spPr>
            <a:xfrm>
              <a:off x="5270001" y="4076296"/>
              <a:ext cx="972000" cy="252000"/>
            </a:xfrm>
            <a:prstGeom prst="round2Same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1200" smtClean="0">
                  <a:solidFill>
                    <a:prstClr val="white"/>
                  </a:solidFill>
                  <a:latin typeface="HY수평선M" panose="02030600000101010101" pitchFamily="18" charset="-127"/>
                  <a:ea typeface="HY수평선M" panose="02030600000101010101" pitchFamily="18" charset="-127"/>
                </a:rPr>
                <a:t>메타관리</a:t>
              </a:r>
              <a:endParaRPr lang="ja-JP" altLang="en-US" sz="1200" dirty="0">
                <a:solidFill>
                  <a:prstClr val="white"/>
                </a:solidFill>
                <a:latin typeface="HY수평선M" panose="02030600000101010101" pitchFamily="18" charset="-127"/>
                <a:ea typeface="KB금융 제목체 Bold" panose="020B0803000000000000" pitchFamily="50" charset="-127"/>
              </a:endParaRPr>
            </a:p>
          </p:txBody>
        </p:sp>
      </p:grpSp>
      <p:grpSp>
        <p:nvGrpSpPr>
          <p:cNvPr id="27" name="그룹 26">
            <a:extLst>
              <a:ext uri="{FF2B5EF4-FFF2-40B4-BE49-F238E27FC236}">
                <a16:creationId xmlns:a16="http://schemas.microsoft.com/office/drawing/2014/main" xmlns="" id="{E26F05A8-A5EF-4383-80B9-692E8AE2B54E}"/>
              </a:ext>
            </a:extLst>
          </p:cNvPr>
          <p:cNvGrpSpPr/>
          <p:nvPr/>
        </p:nvGrpSpPr>
        <p:grpSpPr>
          <a:xfrm>
            <a:off x="704528" y="895387"/>
            <a:ext cx="314943" cy="280584"/>
            <a:chOff x="6823075" y="3598863"/>
            <a:chExt cx="261938" cy="233362"/>
          </a:xfrm>
        </p:grpSpPr>
        <p:sp>
          <p:nvSpPr>
            <p:cNvPr id="29" name="Freeform 300">
              <a:extLst>
                <a:ext uri="{FF2B5EF4-FFF2-40B4-BE49-F238E27FC236}">
                  <a16:creationId xmlns:a16="http://schemas.microsoft.com/office/drawing/2014/main" xmlns="" id="{527D1C0B-A483-44C7-B8B0-67D3B097A4D9}"/>
                </a:ext>
              </a:extLst>
            </p:cNvPr>
            <p:cNvSpPr>
              <a:spLocks/>
            </p:cNvSpPr>
            <p:nvPr/>
          </p:nvSpPr>
          <p:spPr bwMode="auto">
            <a:xfrm>
              <a:off x="6983413" y="3692525"/>
              <a:ext cx="101600" cy="139700"/>
            </a:xfrm>
            <a:custGeom>
              <a:avLst/>
              <a:gdLst>
                <a:gd name="T0" fmla="*/ 64 w 64"/>
                <a:gd name="T1" fmla="*/ 80 h 88"/>
                <a:gd name="T2" fmla="*/ 36 w 64"/>
                <a:gd name="T3" fmla="*/ 40 h 88"/>
                <a:gd name="T4" fmla="*/ 62 w 64"/>
                <a:gd name="T5" fmla="*/ 38 h 88"/>
                <a:gd name="T6" fmla="*/ 0 w 64"/>
                <a:gd name="T7" fmla="*/ 0 h 88"/>
                <a:gd name="T8" fmla="*/ 10 w 64"/>
                <a:gd name="T9" fmla="*/ 73 h 88"/>
                <a:gd name="T10" fmla="*/ 24 w 64"/>
                <a:gd name="T11" fmla="*/ 47 h 88"/>
                <a:gd name="T12" fmla="*/ 52 w 64"/>
                <a:gd name="T13" fmla="*/ 88 h 88"/>
                <a:gd name="T14" fmla="*/ 64 w 64"/>
                <a:gd name="T15" fmla="*/ 8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8">
                  <a:moveTo>
                    <a:pt x="64" y="80"/>
                  </a:moveTo>
                  <a:lnTo>
                    <a:pt x="36" y="40"/>
                  </a:lnTo>
                  <a:lnTo>
                    <a:pt x="62" y="38"/>
                  </a:lnTo>
                  <a:lnTo>
                    <a:pt x="0" y="0"/>
                  </a:lnTo>
                  <a:lnTo>
                    <a:pt x="10" y="73"/>
                  </a:lnTo>
                  <a:lnTo>
                    <a:pt x="24" y="47"/>
                  </a:lnTo>
                  <a:lnTo>
                    <a:pt x="52" y="88"/>
                  </a:lnTo>
                  <a:lnTo>
                    <a:pt x="64" y="80"/>
                  </a:lnTo>
                  <a:close/>
                </a:path>
              </a:pathLst>
            </a:custGeom>
            <a:solidFill>
              <a:srgbClr val="FC7404"/>
            </a:solidFill>
            <a:ln w="3175">
              <a:noFill/>
              <a:miter lim="800000"/>
              <a:headEnd/>
              <a:tailEnd/>
            </a:ln>
          </p:spPr>
          <p:txBody>
            <a:bodyPr wrap="none" anchor="ct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sp>
          <p:nvSpPr>
            <p:cNvPr id="30" name="Freeform 301">
              <a:extLst>
                <a:ext uri="{FF2B5EF4-FFF2-40B4-BE49-F238E27FC236}">
                  <a16:creationId xmlns:a16="http://schemas.microsoft.com/office/drawing/2014/main" xmlns="" id="{AB865A00-4518-42CF-91F1-E05E2110DB87}"/>
                </a:ext>
              </a:extLst>
            </p:cNvPr>
            <p:cNvSpPr>
              <a:spLocks noEditPoints="1"/>
            </p:cNvSpPr>
            <p:nvPr/>
          </p:nvSpPr>
          <p:spPr bwMode="auto">
            <a:xfrm>
              <a:off x="6823075" y="3598863"/>
              <a:ext cx="247650" cy="192088"/>
            </a:xfrm>
            <a:custGeom>
              <a:avLst/>
              <a:gdLst>
                <a:gd name="T0" fmla="*/ 34 w 66"/>
                <a:gd name="T1" fmla="*/ 45 h 51"/>
                <a:gd name="T2" fmla="*/ 6 w 66"/>
                <a:gd name="T3" fmla="*/ 45 h 51"/>
                <a:gd name="T4" fmla="*/ 6 w 66"/>
                <a:gd name="T5" fmla="*/ 15 h 51"/>
                <a:gd name="T6" fmla="*/ 59 w 66"/>
                <a:gd name="T7" fmla="*/ 15 h 51"/>
                <a:gd name="T8" fmla="*/ 59 w 66"/>
                <a:gd name="T9" fmla="*/ 24 h 51"/>
                <a:gd name="T10" fmla="*/ 62 w 66"/>
                <a:gd name="T11" fmla="*/ 27 h 51"/>
                <a:gd name="T12" fmla="*/ 66 w 66"/>
                <a:gd name="T13" fmla="*/ 24 h 51"/>
                <a:gd name="T14" fmla="*/ 66 w 66"/>
                <a:gd name="T15" fmla="*/ 0 h 51"/>
                <a:gd name="T16" fmla="*/ 0 w 66"/>
                <a:gd name="T17" fmla="*/ 0 h 51"/>
                <a:gd name="T18" fmla="*/ 0 w 66"/>
                <a:gd name="T19" fmla="*/ 51 h 51"/>
                <a:gd name="T20" fmla="*/ 34 w 66"/>
                <a:gd name="T21" fmla="*/ 51 h 51"/>
                <a:gd name="T22" fmla="*/ 38 w 66"/>
                <a:gd name="T23" fmla="*/ 48 h 51"/>
                <a:gd name="T24" fmla="*/ 34 w 66"/>
                <a:gd name="T25" fmla="*/ 45 h 51"/>
                <a:gd name="T26" fmla="*/ 52 w 66"/>
                <a:gd name="T27" fmla="*/ 5 h 51"/>
                <a:gd name="T28" fmla="*/ 58 w 66"/>
                <a:gd name="T29" fmla="*/ 5 h 51"/>
                <a:gd name="T30" fmla="*/ 58 w 66"/>
                <a:gd name="T31" fmla="*/ 11 h 51"/>
                <a:gd name="T32" fmla="*/ 52 w 66"/>
                <a:gd name="T33" fmla="*/ 11 h 51"/>
                <a:gd name="T34" fmla="*/ 52 w 66"/>
                <a:gd name="T35" fmla="*/ 5 h 51"/>
                <a:gd name="T36" fmla="*/ 43 w 66"/>
                <a:gd name="T37" fmla="*/ 5 h 51"/>
                <a:gd name="T38" fmla="*/ 49 w 66"/>
                <a:gd name="T39" fmla="*/ 5 h 51"/>
                <a:gd name="T40" fmla="*/ 49 w 66"/>
                <a:gd name="T41" fmla="*/ 11 h 51"/>
                <a:gd name="T42" fmla="*/ 43 w 66"/>
                <a:gd name="T43" fmla="*/ 11 h 51"/>
                <a:gd name="T44" fmla="*/ 43 w 66"/>
                <a:gd name="T45" fmla="*/ 5 h 51"/>
                <a:gd name="T46" fmla="*/ 34 w 66"/>
                <a:gd name="T47" fmla="*/ 5 h 51"/>
                <a:gd name="T48" fmla="*/ 40 w 66"/>
                <a:gd name="T49" fmla="*/ 5 h 51"/>
                <a:gd name="T50" fmla="*/ 40 w 66"/>
                <a:gd name="T51" fmla="*/ 11 h 51"/>
                <a:gd name="T52" fmla="*/ 34 w 66"/>
                <a:gd name="T53" fmla="*/ 11 h 51"/>
                <a:gd name="T54" fmla="*/ 34 w 66"/>
                <a:gd name="T5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51">
                  <a:moveTo>
                    <a:pt x="34" y="45"/>
                  </a:moveTo>
                  <a:cubicBezTo>
                    <a:pt x="6" y="45"/>
                    <a:pt x="6" y="45"/>
                    <a:pt x="6" y="45"/>
                  </a:cubicBezTo>
                  <a:cubicBezTo>
                    <a:pt x="6" y="15"/>
                    <a:pt x="6" y="15"/>
                    <a:pt x="6" y="15"/>
                  </a:cubicBezTo>
                  <a:cubicBezTo>
                    <a:pt x="59" y="15"/>
                    <a:pt x="59" y="15"/>
                    <a:pt x="59" y="15"/>
                  </a:cubicBezTo>
                  <a:cubicBezTo>
                    <a:pt x="59" y="24"/>
                    <a:pt x="59" y="24"/>
                    <a:pt x="59" y="24"/>
                  </a:cubicBezTo>
                  <a:cubicBezTo>
                    <a:pt x="59" y="26"/>
                    <a:pt x="61" y="27"/>
                    <a:pt x="62" y="27"/>
                  </a:cubicBezTo>
                  <a:cubicBezTo>
                    <a:pt x="64" y="27"/>
                    <a:pt x="66" y="26"/>
                    <a:pt x="66" y="24"/>
                  </a:cubicBezTo>
                  <a:cubicBezTo>
                    <a:pt x="66" y="0"/>
                    <a:pt x="66" y="0"/>
                    <a:pt x="66" y="0"/>
                  </a:cubicBezTo>
                  <a:cubicBezTo>
                    <a:pt x="0" y="0"/>
                    <a:pt x="0" y="0"/>
                    <a:pt x="0" y="0"/>
                  </a:cubicBezTo>
                  <a:cubicBezTo>
                    <a:pt x="0" y="51"/>
                    <a:pt x="0" y="51"/>
                    <a:pt x="0" y="51"/>
                  </a:cubicBezTo>
                  <a:cubicBezTo>
                    <a:pt x="34" y="51"/>
                    <a:pt x="34" y="51"/>
                    <a:pt x="34" y="51"/>
                  </a:cubicBezTo>
                  <a:cubicBezTo>
                    <a:pt x="36" y="51"/>
                    <a:pt x="38" y="50"/>
                    <a:pt x="38" y="48"/>
                  </a:cubicBezTo>
                  <a:cubicBezTo>
                    <a:pt x="38" y="46"/>
                    <a:pt x="36" y="45"/>
                    <a:pt x="34" y="45"/>
                  </a:cubicBezTo>
                  <a:close/>
                  <a:moveTo>
                    <a:pt x="52" y="5"/>
                  </a:moveTo>
                  <a:cubicBezTo>
                    <a:pt x="58" y="5"/>
                    <a:pt x="58" y="5"/>
                    <a:pt x="58" y="5"/>
                  </a:cubicBezTo>
                  <a:cubicBezTo>
                    <a:pt x="58" y="11"/>
                    <a:pt x="58" y="11"/>
                    <a:pt x="58" y="11"/>
                  </a:cubicBezTo>
                  <a:cubicBezTo>
                    <a:pt x="52" y="11"/>
                    <a:pt x="52" y="11"/>
                    <a:pt x="52" y="11"/>
                  </a:cubicBezTo>
                  <a:lnTo>
                    <a:pt x="52" y="5"/>
                  </a:lnTo>
                  <a:close/>
                  <a:moveTo>
                    <a:pt x="43" y="5"/>
                  </a:moveTo>
                  <a:cubicBezTo>
                    <a:pt x="49" y="5"/>
                    <a:pt x="49" y="5"/>
                    <a:pt x="49" y="5"/>
                  </a:cubicBezTo>
                  <a:cubicBezTo>
                    <a:pt x="49" y="11"/>
                    <a:pt x="49" y="11"/>
                    <a:pt x="49" y="11"/>
                  </a:cubicBezTo>
                  <a:cubicBezTo>
                    <a:pt x="43" y="11"/>
                    <a:pt x="43" y="11"/>
                    <a:pt x="43" y="11"/>
                  </a:cubicBezTo>
                  <a:lnTo>
                    <a:pt x="43" y="5"/>
                  </a:lnTo>
                  <a:close/>
                  <a:moveTo>
                    <a:pt x="34" y="5"/>
                  </a:moveTo>
                  <a:cubicBezTo>
                    <a:pt x="40" y="5"/>
                    <a:pt x="40" y="5"/>
                    <a:pt x="40" y="5"/>
                  </a:cubicBezTo>
                  <a:cubicBezTo>
                    <a:pt x="40" y="11"/>
                    <a:pt x="40" y="11"/>
                    <a:pt x="40" y="11"/>
                  </a:cubicBezTo>
                  <a:cubicBezTo>
                    <a:pt x="34" y="11"/>
                    <a:pt x="34" y="11"/>
                    <a:pt x="34" y="11"/>
                  </a:cubicBezTo>
                  <a:lnTo>
                    <a:pt x="34" y="5"/>
                  </a:lnTo>
                  <a:close/>
                </a:path>
              </a:pathLst>
            </a:custGeom>
            <a:solidFill>
              <a:srgbClr val="9588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prstClr val="white"/>
                </a:solidFill>
                <a:latin typeface="KB금융 본문체 Medium" panose="020B0603000000000000" pitchFamily="50" charset="-127"/>
                <a:ea typeface="HY수평선B" panose="02030600000101010101"/>
              </a:endParaRPr>
            </a:p>
          </p:txBody>
        </p:sp>
      </p:grpSp>
      <p:grpSp>
        <p:nvGrpSpPr>
          <p:cNvPr id="21" name="그룹 20"/>
          <p:cNvGrpSpPr/>
          <p:nvPr/>
        </p:nvGrpSpPr>
        <p:grpSpPr>
          <a:xfrm>
            <a:off x="8447109" y="1218254"/>
            <a:ext cx="1042395" cy="262932"/>
            <a:chOff x="3608388" y="5415915"/>
            <a:chExt cx="3287713" cy="892175"/>
          </a:xfrm>
        </p:grpSpPr>
        <p:sp>
          <p:nvSpPr>
            <p:cNvPr id="24" name="Freeform 14"/>
            <p:cNvSpPr>
              <a:spLocks noEditPoints="1"/>
            </p:cNvSpPr>
            <p:nvPr/>
          </p:nvSpPr>
          <p:spPr bwMode="auto">
            <a:xfrm>
              <a:off x="3608388" y="5415915"/>
              <a:ext cx="3287713" cy="892175"/>
            </a:xfrm>
            <a:custGeom>
              <a:avLst/>
              <a:gdLst>
                <a:gd name="T0" fmla="*/ 68 w 877"/>
                <a:gd name="T1" fmla="*/ 14 h 238"/>
                <a:gd name="T2" fmla="*/ 6 w 877"/>
                <a:gd name="T3" fmla="*/ 104 h 238"/>
                <a:gd name="T4" fmla="*/ 6 w 877"/>
                <a:gd name="T5" fmla="*/ 133 h 238"/>
                <a:gd name="T6" fmla="*/ 68 w 877"/>
                <a:gd name="T7" fmla="*/ 223 h 238"/>
                <a:gd name="T8" fmla="*/ 96 w 877"/>
                <a:gd name="T9" fmla="*/ 238 h 238"/>
                <a:gd name="T10" fmla="*/ 859 w 877"/>
                <a:gd name="T11" fmla="*/ 238 h 238"/>
                <a:gd name="T12" fmla="*/ 877 w 877"/>
                <a:gd name="T13" fmla="*/ 220 h 238"/>
                <a:gd name="T14" fmla="*/ 877 w 877"/>
                <a:gd name="T15" fmla="*/ 17 h 238"/>
                <a:gd name="T16" fmla="*/ 859 w 877"/>
                <a:gd name="T17" fmla="*/ 0 h 238"/>
                <a:gd name="T18" fmla="*/ 96 w 877"/>
                <a:gd name="T19" fmla="*/ 0 h 238"/>
                <a:gd name="T20" fmla="*/ 68 w 877"/>
                <a:gd name="T21" fmla="*/ 14 h 238"/>
                <a:gd name="T22" fmla="*/ 62 w 877"/>
                <a:gd name="T23" fmla="*/ 119 h 238"/>
                <a:gd name="T24" fmla="*/ 49 w 877"/>
                <a:gd name="T25" fmla="*/ 131 h 238"/>
                <a:gd name="T26" fmla="*/ 37 w 877"/>
                <a:gd name="T27" fmla="*/ 119 h 238"/>
                <a:gd name="T28" fmla="*/ 49 w 877"/>
                <a:gd name="T29" fmla="*/ 106 h 238"/>
                <a:gd name="T30" fmla="*/ 62 w 877"/>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7" h="238">
                  <a:moveTo>
                    <a:pt x="68" y="14"/>
                  </a:moveTo>
                  <a:cubicBezTo>
                    <a:pt x="6" y="104"/>
                    <a:pt x="6" y="104"/>
                    <a:pt x="6" y="104"/>
                  </a:cubicBezTo>
                  <a:cubicBezTo>
                    <a:pt x="0" y="112"/>
                    <a:pt x="0" y="125"/>
                    <a:pt x="6" y="133"/>
                  </a:cubicBezTo>
                  <a:cubicBezTo>
                    <a:pt x="68" y="223"/>
                    <a:pt x="68" y="223"/>
                    <a:pt x="68" y="223"/>
                  </a:cubicBezTo>
                  <a:cubicBezTo>
                    <a:pt x="74" y="231"/>
                    <a:pt x="86" y="238"/>
                    <a:pt x="96" y="238"/>
                  </a:cubicBezTo>
                  <a:cubicBezTo>
                    <a:pt x="859" y="238"/>
                    <a:pt x="859" y="238"/>
                    <a:pt x="859" y="238"/>
                  </a:cubicBezTo>
                  <a:cubicBezTo>
                    <a:pt x="869" y="238"/>
                    <a:pt x="877" y="230"/>
                    <a:pt x="877" y="220"/>
                  </a:cubicBezTo>
                  <a:cubicBezTo>
                    <a:pt x="877" y="17"/>
                    <a:pt x="877" y="17"/>
                    <a:pt x="877" y="17"/>
                  </a:cubicBezTo>
                  <a:cubicBezTo>
                    <a:pt x="877" y="8"/>
                    <a:pt x="869" y="0"/>
                    <a:pt x="859" y="0"/>
                  </a:cubicBezTo>
                  <a:cubicBezTo>
                    <a:pt x="96" y="0"/>
                    <a:pt x="96" y="0"/>
                    <a:pt x="96" y="0"/>
                  </a:cubicBezTo>
                  <a:cubicBezTo>
                    <a:pt x="86" y="0"/>
                    <a:pt x="74" y="6"/>
                    <a:pt x="68" y="14"/>
                  </a:cubicBezTo>
                  <a:close/>
                  <a:moveTo>
                    <a:pt x="62" y="119"/>
                  </a:moveTo>
                  <a:cubicBezTo>
                    <a:pt x="62" y="126"/>
                    <a:pt x="56" y="131"/>
                    <a:pt x="49" y="131"/>
                  </a:cubicBezTo>
                  <a:cubicBezTo>
                    <a:pt x="42" y="131"/>
                    <a:pt x="37" y="126"/>
                    <a:pt x="37" y="119"/>
                  </a:cubicBezTo>
                  <a:cubicBezTo>
                    <a:pt x="37" y="112"/>
                    <a:pt x="42" y="106"/>
                    <a:pt x="49" y="106"/>
                  </a:cubicBezTo>
                  <a:cubicBezTo>
                    <a:pt x="56" y="106"/>
                    <a:pt x="62" y="112"/>
                    <a:pt x="62" y="119"/>
                  </a:cubicBezTo>
                  <a:close/>
                </a:path>
              </a:pathLst>
            </a:custGeom>
            <a:solidFill>
              <a:schemeClr val="bg1">
                <a:lumMod val="50000"/>
              </a:schemeClr>
            </a:solidFill>
            <a:ln>
              <a:noFill/>
            </a:ln>
            <a:effectLst>
              <a:outerShdw dist="25400" dir="2700000" algn="tl" rotWithShape="0">
                <a:schemeClr val="bg1">
                  <a:lumMod val="50000"/>
                  <a:alpha val="54000"/>
                </a:schemeClr>
              </a:outerShdw>
            </a:effectLst>
          </p:spPr>
          <p:txBody>
            <a:bodyPr vert="horz" wrap="square" lIns="91440" tIns="45720" rIns="91440" bIns="45720" numCol="1" anchor="t" anchorCtr="0" compatLnSpc="1">
              <a:prstTxWarp prst="textNoShape">
                <a:avLst/>
              </a:prstTxWarp>
            </a:bodyPr>
            <a:lstStyle/>
            <a:p>
              <a:endParaRPr lang="ko-KR" altLang="en-US" dirty="0">
                <a:solidFill>
                  <a:prstClr val="black"/>
                </a:solidFill>
                <a:latin typeface="KB금융 본문체 Light" panose="020B0303000000000000" pitchFamily="50" charset="-127"/>
                <a:ea typeface="KB금융 본문체 Light" panose="020B0303000000000000" pitchFamily="50" charset="-127"/>
              </a:endParaRPr>
            </a:p>
          </p:txBody>
        </p:sp>
        <p:sp>
          <p:nvSpPr>
            <p:cNvPr id="26" name="Freeform 17"/>
            <p:cNvSpPr>
              <a:spLocks/>
            </p:cNvSpPr>
            <p:nvPr/>
          </p:nvSpPr>
          <p:spPr bwMode="auto">
            <a:xfrm>
              <a:off x="4010228" y="5488894"/>
              <a:ext cx="2785564" cy="746214"/>
            </a:xfrm>
            <a:custGeom>
              <a:avLst/>
              <a:gdLst>
                <a:gd name="T0" fmla="*/ 758 w 758"/>
                <a:gd name="T1" fmla="*/ 197 h 208"/>
                <a:gd name="T2" fmla="*/ 748 w 758"/>
                <a:gd name="T3" fmla="*/ 208 h 208"/>
                <a:gd name="T4" fmla="*/ 10 w 758"/>
                <a:gd name="T5" fmla="*/ 208 h 208"/>
                <a:gd name="T6" fmla="*/ 0 w 758"/>
                <a:gd name="T7" fmla="*/ 197 h 208"/>
                <a:gd name="T8" fmla="*/ 0 w 758"/>
                <a:gd name="T9" fmla="*/ 10 h 208"/>
                <a:gd name="T10" fmla="*/ 10 w 758"/>
                <a:gd name="T11" fmla="*/ 0 h 208"/>
                <a:gd name="T12" fmla="*/ 748 w 758"/>
                <a:gd name="T13" fmla="*/ 0 h 208"/>
                <a:gd name="T14" fmla="*/ 758 w 758"/>
                <a:gd name="T15" fmla="*/ 10 h 208"/>
                <a:gd name="T16" fmla="*/ 758 w 758"/>
                <a:gd name="T17" fmla="*/ 19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208">
                  <a:moveTo>
                    <a:pt x="758" y="197"/>
                  </a:moveTo>
                  <a:cubicBezTo>
                    <a:pt x="758" y="203"/>
                    <a:pt x="754" y="208"/>
                    <a:pt x="748" y="208"/>
                  </a:cubicBezTo>
                  <a:cubicBezTo>
                    <a:pt x="10" y="208"/>
                    <a:pt x="10" y="208"/>
                    <a:pt x="10" y="208"/>
                  </a:cubicBezTo>
                  <a:cubicBezTo>
                    <a:pt x="4" y="208"/>
                    <a:pt x="0" y="203"/>
                    <a:pt x="0" y="197"/>
                  </a:cubicBezTo>
                  <a:cubicBezTo>
                    <a:pt x="0" y="10"/>
                    <a:pt x="0" y="10"/>
                    <a:pt x="0" y="10"/>
                  </a:cubicBezTo>
                  <a:cubicBezTo>
                    <a:pt x="0" y="4"/>
                    <a:pt x="4" y="0"/>
                    <a:pt x="10" y="0"/>
                  </a:cubicBezTo>
                  <a:cubicBezTo>
                    <a:pt x="748" y="0"/>
                    <a:pt x="748" y="0"/>
                    <a:pt x="748" y="0"/>
                  </a:cubicBezTo>
                  <a:cubicBezTo>
                    <a:pt x="754" y="0"/>
                    <a:pt x="758" y="4"/>
                    <a:pt x="758" y="10"/>
                  </a:cubicBezTo>
                  <a:lnTo>
                    <a:pt x="758"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0" bIns="45720" numCol="1" anchor="ctr" anchorCtr="0" compatLnSpc="1">
              <a:prstTxWarp prst="textNoShape">
                <a:avLst/>
              </a:prstTxWarp>
            </a:bodyPr>
            <a:lstStyle/>
            <a:p>
              <a:pPr algn="ctr"/>
              <a:r>
                <a:rPr lang="ko-KR" altLang="en-US" sz="1100" dirty="0">
                  <a:solidFill>
                    <a:srgbClr val="C00000"/>
                  </a:solidFill>
                  <a:latin typeface="HY수평선M" panose="02030600000101010101" pitchFamily="18" charset="-127"/>
                  <a:ea typeface="HY수평선M" panose="02030600000101010101" pitchFamily="18" charset="-127"/>
                </a:rPr>
                <a:t>예시화면</a:t>
              </a:r>
            </a:p>
          </p:txBody>
        </p:sp>
      </p:grpSp>
    </p:spTree>
    <p:extLst>
      <p:ext uri="{BB962C8B-B14F-4D97-AF65-F5344CB8AC3E}">
        <p14:creationId xmlns:p14="http://schemas.microsoft.com/office/powerpoint/2010/main" val="3949887266"/>
      </p:ext>
    </p:extLst>
  </p:cSld>
  <p:clrMapOvr>
    <a:masterClrMapping/>
  </p:clrMapOvr>
  <p:transition/>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목차">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목차">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목차">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목차">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6835</TotalTime>
  <Words>2143</Words>
  <Application>Microsoft Office PowerPoint</Application>
  <PresentationFormat>A4 용지(210x297mm)</PresentationFormat>
  <Paragraphs>670</Paragraphs>
  <Slides>22</Slides>
  <Notes>19</Notes>
  <HiddenSlides>0</HiddenSlides>
  <MMClips>0</MMClips>
  <ScaleCrop>false</ScaleCrop>
  <HeadingPairs>
    <vt:vector size="4" baseType="variant">
      <vt:variant>
        <vt:lpstr>테마</vt:lpstr>
      </vt:variant>
      <vt:variant>
        <vt:i4>8</vt:i4>
      </vt:variant>
      <vt:variant>
        <vt:lpstr>슬라이드 제목</vt:lpstr>
      </vt:variant>
      <vt:variant>
        <vt:i4>22</vt:i4>
      </vt:variant>
    </vt:vector>
  </HeadingPairs>
  <TitlesOfParts>
    <vt:vector size="30" baseType="lpstr">
      <vt:lpstr>디자인 사용자 지정</vt:lpstr>
      <vt:lpstr>1_디자인 사용자 지정</vt:lpstr>
      <vt:lpstr>2_디자인 사용자 지정</vt:lpstr>
      <vt:lpstr>3_디자인 사용자 지정</vt:lpstr>
      <vt:lpstr>목차</vt:lpstr>
      <vt:lpstr>1_목차</vt:lpstr>
      <vt:lpstr>2_목차</vt:lpstr>
      <vt:lpstr>3_목차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EarnestKorea20</dc:creator>
  <cp:lastModifiedBy>EarnestKorea20</cp:lastModifiedBy>
  <cp:revision>480</cp:revision>
  <cp:lastPrinted>2022-01-25T05:42:48Z</cp:lastPrinted>
  <dcterms:created xsi:type="dcterms:W3CDTF">2020-10-12T05:23:43Z</dcterms:created>
  <dcterms:modified xsi:type="dcterms:W3CDTF">2022-01-25T07:19:47Z</dcterms:modified>
</cp:coreProperties>
</file>